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1" r:id="rId1"/>
  </p:sldMasterIdLst>
  <p:notesMasterIdLst>
    <p:notesMasterId r:id="rId42"/>
  </p:notesMasterIdLst>
  <p:sldIdLst>
    <p:sldId id="256" r:id="rId2"/>
    <p:sldId id="348" r:id="rId3"/>
    <p:sldId id="313" r:id="rId4"/>
    <p:sldId id="366" r:id="rId5"/>
    <p:sldId id="332" r:id="rId6"/>
    <p:sldId id="262" r:id="rId7"/>
    <p:sldId id="305" r:id="rId8"/>
    <p:sldId id="283" r:id="rId9"/>
    <p:sldId id="374" r:id="rId10"/>
    <p:sldId id="375" r:id="rId11"/>
    <p:sldId id="284" r:id="rId12"/>
    <p:sldId id="289" r:id="rId13"/>
    <p:sldId id="373" r:id="rId14"/>
    <p:sldId id="372" r:id="rId15"/>
    <p:sldId id="371" r:id="rId16"/>
    <p:sldId id="327" r:id="rId17"/>
    <p:sldId id="330" r:id="rId18"/>
    <p:sldId id="315" r:id="rId19"/>
    <p:sldId id="363" r:id="rId20"/>
    <p:sldId id="350" r:id="rId21"/>
    <p:sldId id="356" r:id="rId22"/>
    <p:sldId id="367" r:id="rId23"/>
    <p:sldId id="364" r:id="rId24"/>
    <p:sldId id="346" r:id="rId25"/>
    <p:sldId id="368" r:id="rId26"/>
    <p:sldId id="358" r:id="rId27"/>
    <p:sldId id="285" r:id="rId28"/>
    <p:sldId id="333" r:id="rId29"/>
    <p:sldId id="347" r:id="rId30"/>
    <p:sldId id="282" r:id="rId31"/>
    <p:sldId id="335" r:id="rId32"/>
    <p:sldId id="334" r:id="rId33"/>
    <p:sldId id="336" r:id="rId34"/>
    <p:sldId id="338" r:id="rId35"/>
    <p:sldId id="339" r:id="rId36"/>
    <p:sldId id="357" r:id="rId37"/>
    <p:sldId id="326" r:id="rId38"/>
    <p:sldId id="355" r:id="rId39"/>
    <p:sldId id="369" r:id="rId40"/>
    <p:sldId id="323" r:id="rId41"/>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4F36BF51-4B67-4375-8726-EA04EFE64667}">
          <p14:sldIdLst>
            <p14:sldId id="256"/>
            <p14:sldId id="348"/>
            <p14:sldId id="313"/>
            <p14:sldId id="366"/>
            <p14:sldId id="332"/>
            <p14:sldId id="262"/>
            <p14:sldId id="305"/>
          </p14:sldIdLst>
        </p14:section>
        <p14:section name="Modellbildung" id="{5D40280D-BAFB-4D14-8ACB-4034FE5676B1}">
          <p14:sldIdLst>
            <p14:sldId id="283"/>
            <p14:sldId id="374"/>
            <p14:sldId id="375"/>
            <p14:sldId id="284"/>
            <p14:sldId id="289"/>
            <p14:sldId id="373"/>
          </p14:sldIdLst>
        </p14:section>
        <p14:section name="Ergebnisse?" id="{3426881C-EC23-4D76-BB51-D46E949163B3}">
          <p14:sldIdLst>
            <p14:sldId id="372"/>
            <p14:sldId id="371"/>
          </p14:sldIdLst>
        </p14:section>
        <p14:section name="Begrüßung" id="{75B98802-8787-42C7-BF89-DD4326E6EB85}">
          <p14:sldIdLst>
            <p14:sldId id="327"/>
            <p14:sldId id="330"/>
          </p14:sldIdLst>
        </p14:section>
        <p14:section name="Digitalisierung der Kunststoffverarbeitung" id="{C36C8EA8-8A0E-4A23-B70C-8D845EBC2C7B}">
          <p14:sldIdLst>
            <p14:sldId id="315"/>
            <p14:sldId id="363"/>
            <p14:sldId id="350"/>
            <p14:sldId id="356"/>
            <p14:sldId id="367"/>
            <p14:sldId id="364"/>
          </p14:sldIdLst>
        </p14:section>
        <p14:section name="Vorstellung des Projektes DIM" id="{80E27A99-CBB4-4C78-A572-D68542E59CB5}">
          <p14:sldIdLst>
            <p14:sldId id="346"/>
            <p14:sldId id="368"/>
            <p14:sldId id="358"/>
            <p14:sldId id="285"/>
            <p14:sldId id="333"/>
          </p14:sldIdLst>
        </p14:section>
        <p14:section name="Entwicklungs- und Transfermaßnahmen" id="{B4E942CB-5577-4EFA-B5FA-D39ABD2A3E47}">
          <p14:sldIdLst>
            <p14:sldId id="347"/>
            <p14:sldId id="282"/>
            <p14:sldId id="335"/>
            <p14:sldId id="334"/>
            <p14:sldId id="336"/>
            <p14:sldId id="338"/>
            <p14:sldId id="339"/>
          </p14:sldIdLst>
        </p14:section>
        <p14:section name="Zeitplan" id="{775F9F7B-2AE7-4015-B4C3-BE1B4A1466BC}">
          <p14:sldIdLst>
            <p14:sldId id="357"/>
            <p14:sldId id="326"/>
            <p14:sldId id="355"/>
            <p14:sldId id="369"/>
          </p14:sldIdLst>
        </p14:section>
        <p14:section name="Backup" id="{B397223F-A33E-4A33-A860-A70EF2419491}">
          <p14:sldIdLst>
            <p14:sldId id="323"/>
          </p14:sldIdLst>
        </p14:section>
      </p14:sectionLst>
    </p:ext>
    <p:ext uri="{EFAFB233-063F-42B5-8137-9DF3F51BA10A}">
      <p15:sldGuideLst xmlns:p15="http://schemas.microsoft.com/office/powerpoint/2012/main">
        <p15:guide id="1" orient="horz" pos="3612" userDrawn="1">
          <p15:clr>
            <a:srgbClr val="A4A3A4"/>
          </p15:clr>
        </p15:guide>
        <p15:guide id="2" pos="3840" userDrawn="1">
          <p15:clr>
            <a:srgbClr val="A4A3A4"/>
          </p15:clr>
        </p15:guide>
        <p15:guide id="3" orient="horz" pos="2795" userDrawn="1">
          <p15:clr>
            <a:srgbClr val="A4A3A4"/>
          </p15:clr>
        </p15:guide>
        <p15:guide id="4" orient="horz" pos="20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57C"/>
    <a:srgbClr val="CC0000"/>
    <a:srgbClr val="FFC008"/>
    <a:srgbClr val="144478"/>
    <a:srgbClr val="2B6A6C"/>
    <a:srgbClr val="134578"/>
    <a:srgbClr val="333D99"/>
    <a:srgbClr val="404040"/>
    <a:srgbClr val="F29724"/>
    <a:srgbClr val="B80D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9083" autoAdjust="0"/>
  </p:normalViewPr>
  <p:slideViewPr>
    <p:cSldViewPr snapToGrid="0">
      <p:cViewPr varScale="1">
        <p:scale>
          <a:sx n="86" d="100"/>
          <a:sy n="86" d="100"/>
        </p:scale>
        <p:origin x="1482" y="96"/>
      </p:cViewPr>
      <p:guideLst>
        <p:guide orient="horz" pos="3612"/>
        <p:guide pos="3840"/>
        <p:guide orient="horz" pos="2795"/>
        <p:guide orient="horz" pos="2024"/>
      </p:guideLst>
    </p:cSldViewPr>
  </p:slideViewPr>
  <p:notesTextViewPr>
    <p:cViewPr>
      <p:scale>
        <a:sx n="1" d="1"/>
        <a:sy n="1" d="1"/>
      </p:scale>
      <p:origin x="0" y="0"/>
    </p:cViewPr>
  </p:notesTextViewPr>
  <p:notesViewPr>
    <p:cSldViewPr snapToGrid="0">
      <p:cViewPr varScale="1">
        <p:scale>
          <a:sx n="80" d="100"/>
          <a:sy n="80" d="100"/>
        </p:scale>
        <p:origin x="316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F6843D6-3E8F-4E05-B1E6-82FEC8E3BA2E}" type="datetimeFigureOut">
              <a:rPr lang="en-GB" smtClean="0"/>
              <a:t>17/01/2022</a:t>
            </a:fld>
            <a:endParaRPr lang="en-GB"/>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4D630757-D464-4A32-9C24-E9EA927DBF3A}" type="slidenum">
              <a:rPr lang="en-GB" smtClean="0"/>
              <a:t>‹Nr.›</a:t>
            </a:fld>
            <a:endParaRPr lang="en-GB"/>
          </a:p>
        </p:txBody>
      </p:sp>
    </p:spTree>
    <p:extLst>
      <p:ext uri="{BB962C8B-B14F-4D97-AF65-F5344CB8AC3E}">
        <p14:creationId xmlns:p14="http://schemas.microsoft.com/office/powerpoint/2010/main" val="269204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Bildquelle: https://hmq-laserscanning.ch/referenzen/644/spritzgiessmaschine.html</a:t>
            </a:r>
          </a:p>
        </p:txBody>
      </p:sp>
      <p:sp>
        <p:nvSpPr>
          <p:cNvPr id="4" name="Foliennummernplatzhalter 3"/>
          <p:cNvSpPr>
            <a:spLocks noGrp="1"/>
          </p:cNvSpPr>
          <p:nvPr>
            <p:ph type="sldNum" sz="quarter" idx="5"/>
          </p:nvPr>
        </p:nvSpPr>
        <p:spPr/>
        <p:txBody>
          <a:bodyPr/>
          <a:lstStyle/>
          <a:p>
            <a:fld id="{4D630757-D464-4A32-9C24-E9EA927DBF3A}" type="slidenum">
              <a:rPr lang="en-GB" smtClean="0"/>
              <a:t>1</a:t>
            </a:fld>
            <a:endParaRPr lang="en-GB"/>
          </a:p>
        </p:txBody>
      </p:sp>
    </p:spTree>
    <p:extLst>
      <p:ext uri="{BB962C8B-B14F-4D97-AF65-F5344CB8AC3E}">
        <p14:creationId xmlns:p14="http://schemas.microsoft.com/office/powerpoint/2010/main" val="298125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Überblick zu ausgewählten Meilensteinen im Einsatz von Maschinellem Lernen</a:t>
            </a:r>
          </a:p>
          <a:p>
            <a:endParaRPr lang="de-DE" dirty="0"/>
          </a:p>
          <a:p>
            <a:r>
              <a:rPr lang="de-DE" dirty="0"/>
              <a:t>Quelle: Maschinelles Lernen – Kompetenzen, Anwendungen und Forschungsbedarf, Fraunhofer-Gesellschaft, BMBF-Bericht, Förderkennzeichen: 01IS17019</a:t>
            </a:r>
          </a:p>
        </p:txBody>
      </p:sp>
      <p:sp>
        <p:nvSpPr>
          <p:cNvPr id="4" name="Foliennummernplatzhalter 3"/>
          <p:cNvSpPr>
            <a:spLocks noGrp="1"/>
          </p:cNvSpPr>
          <p:nvPr>
            <p:ph type="sldNum" sz="quarter" idx="5"/>
          </p:nvPr>
        </p:nvSpPr>
        <p:spPr/>
        <p:txBody>
          <a:bodyPr/>
          <a:lstStyle/>
          <a:p>
            <a:fld id="{4D630757-D464-4A32-9C24-E9EA927DBF3A}" type="slidenum">
              <a:rPr lang="en-GB" smtClean="0"/>
              <a:t>20</a:t>
            </a:fld>
            <a:endParaRPr lang="en-GB"/>
          </a:p>
        </p:txBody>
      </p:sp>
    </p:spTree>
    <p:extLst>
      <p:ext uri="{BB962C8B-B14F-4D97-AF65-F5344CB8AC3E}">
        <p14:creationId xmlns:p14="http://schemas.microsoft.com/office/powerpoint/2010/main" val="404310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Motivation: Was </a:t>
            </a:r>
            <a:r>
              <a:rPr lang="en-GB" dirty="0" err="1"/>
              <a:t>ist</a:t>
            </a:r>
            <a:r>
              <a:rPr lang="en-GB" dirty="0"/>
              <a:t> der Stand der Stand der Technik </a:t>
            </a:r>
            <a:r>
              <a:rPr lang="en-GB" dirty="0" err="1"/>
              <a:t>bezüglich</a:t>
            </a:r>
            <a:r>
              <a:rPr lang="en-GB" dirty="0"/>
              <a:t> der </a:t>
            </a:r>
            <a:r>
              <a:rPr lang="en-GB" dirty="0" err="1"/>
              <a:t>Modellierung</a:t>
            </a:r>
            <a:r>
              <a:rPr lang="en-GB" dirty="0"/>
              <a:t> und </a:t>
            </a:r>
            <a:r>
              <a:rPr lang="en-GB" dirty="0" err="1"/>
              <a:t>Optimierung</a:t>
            </a:r>
            <a:r>
              <a:rPr lang="en-GB" dirty="0"/>
              <a:t> des </a:t>
            </a:r>
            <a:r>
              <a:rPr lang="en-GB" dirty="0" err="1"/>
              <a:t>Spritzgießprozesses</a:t>
            </a:r>
            <a:r>
              <a:rPr lang="en-GB" dirty="0"/>
              <a:t> und </a:t>
            </a:r>
          </a:p>
        </p:txBody>
      </p:sp>
      <p:sp>
        <p:nvSpPr>
          <p:cNvPr id="4" name="Foliennummernplatzhalter 3"/>
          <p:cNvSpPr>
            <a:spLocks noGrp="1"/>
          </p:cNvSpPr>
          <p:nvPr>
            <p:ph type="sldNum" sz="quarter" idx="5"/>
          </p:nvPr>
        </p:nvSpPr>
        <p:spPr/>
        <p:txBody>
          <a:bodyPr/>
          <a:lstStyle/>
          <a:p>
            <a:fld id="{4D630757-D464-4A32-9C24-E9EA927DBF3A}" type="slidenum">
              <a:rPr lang="en-GB" smtClean="0"/>
              <a:t>24</a:t>
            </a:fld>
            <a:endParaRPr lang="en-GB"/>
          </a:p>
        </p:txBody>
      </p:sp>
    </p:spTree>
    <p:extLst>
      <p:ext uri="{BB962C8B-B14F-4D97-AF65-F5344CB8AC3E}">
        <p14:creationId xmlns:p14="http://schemas.microsoft.com/office/powerpoint/2010/main" val="1214518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In </a:t>
            </a:r>
            <a:r>
              <a:rPr lang="en-GB" dirty="0" err="1"/>
              <a:t>diesem</a:t>
            </a:r>
            <a:r>
              <a:rPr lang="en-GB" dirty="0"/>
              <a:t> </a:t>
            </a:r>
            <a:r>
              <a:rPr lang="en-GB" dirty="0" err="1"/>
              <a:t>Projekt</a:t>
            </a:r>
            <a:r>
              <a:rPr lang="en-GB" dirty="0"/>
              <a:t> </a:t>
            </a:r>
            <a:r>
              <a:rPr lang="en-GB" dirty="0" err="1"/>
              <a:t>wird</a:t>
            </a:r>
            <a:r>
              <a:rPr lang="en-GB" dirty="0"/>
              <a:t> die </a:t>
            </a:r>
            <a:r>
              <a:rPr lang="en-GB" dirty="0" err="1"/>
              <a:t>Bildung</a:t>
            </a:r>
            <a:r>
              <a:rPr lang="en-GB" dirty="0"/>
              <a:t> </a:t>
            </a:r>
            <a:r>
              <a:rPr lang="en-GB" dirty="0" err="1"/>
              <a:t>dynamischer</a:t>
            </a:r>
            <a:r>
              <a:rPr lang="en-GB" dirty="0"/>
              <a:t> </a:t>
            </a:r>
            <a:r>
              <a:rPr lang="en-GB" dirty="0" err="1"/>
              <a:t>Modelle</a:t>
            </a:r>
            <a:r>
              <a:rPr lang="en-GB" dirty="0"/>
              <a:t> </a:t>
            </a:r>
            <a:r>
              <a:rPr lang="en-GB" dirty="0" err="1"/>
              <a:t>verfolgt</a:t>
            </a:r>
            <a:r>
              <a:rPr lang="en-GB" dirty="0"/>
              <a:t>, </a:t>
            </a:r>
            <a:r>
              <a:rPr lang="en-GB" dirty="0" err="1"/>
              <a:t>weil</a:t>
            </a:r>
            <a:r>
              <a:rPr lang="en-GB" dirty="0"/>
              <a:t> </a:t>
            </a:r>
            <a:r>
              <a:rPr lang="en-GB" dirty="0" err="1"/>
              <a:t>davon</a:t>
            </a:r>
            <a:r>
              <a:rPr lang="en-GB" dirty="0"/>
              <a:t> </a:t>
            </a:r>
            <a:r>
              <a:rPr lang="en-GB" dirty="0" err="1"/>
              <a:t>ausgegangen</a:t>
            </a:r>
            <a:r>
              <a:rPr lang="en-GB" dirty="0"/>
              <a:t> </a:t>
            </a:r>
            <a:r>
              <a:rPr lang="en-GB" dirty="0" err="1"/>
              <a:t>wird</a:t>
            </a:r>
            <a:r>
              <a:rPr lang="en-GB" dirty="0"/>
              <a:t>, </a:t>
            </a:r>
            <a:r>
              <a:rPr lang="en-GB" dirty="0" err="1"/>
              <a:t>dass</a:t>
            </a:r>
            <a:r>
              <a:rPr lang="en-GB" dirty="0"/>
              <a:t> der </a:t>
            </a:r>
            <a:r>
              <a:rPr lang="en-GB" dirty="0" err="1"/>
              <a:t>Verlauf</a:t>
            </a:r>
            <a:r>
              <a:rPr lang="en-GB" dirty="0"/>
              <a:t> der </a:t>
            </a:r>
            <a:r>
              <a:rPr lang="en-GB" dirty="0" err="1"/>
              <a:t>Prozessgrößen</a:t>
            </a:r>
            <a:r>
              <a:rPr lang="en-GB" dirty="0"/>
              <a:t> </a:t>
            </a:r>
            <a:r>
              <a:rPr lang="en-GB" dirty="0" err="1"/>
              <a:t>entscheidend</a:t>
            </a:r>
            <a:r>
              <a:rPr lang="en-GB" dirty="0"/>
              <a:t> </a:t>
            </a:r>
            <a:r>
              <a:rPr lang="en-GB" dirty="0" err="1"/>
              <a:t>für</a:t>
            </a:r>
            <a:r>
              <a:rPr lang="en-GB" dirty="0"/>
              <a:t> die </a:t>
            </a:r>
            <a:r>
              <a:rPr lang="en-GB" dirty="0" err="1"/>
              <a:t>resultierenden</a:t>
            </a:r>
            <a:r>
              <a:rPr lang="en-GB" dirty="0"/>
              <a:t> </a:t>
            </a:r>
            <a:r>
              <a:rPr lang="en-GB" dirty="0" err="1"/>
              <a:t>Bauteileigenschaften</a:t>
            </a:r>
            <a:r>
              <a:rPr lang="en-GB" dirty="0"/>
              <a:t> </a:t>
            </a:r>
            <a:r>
              <a:rPr lang="en-GB" dirty="0" err="1"/>
              <a:t>ist</a:t>
            </a:r>
            <a:r>
              <a:rPr lang="en-GB" dirty="0"/>
              <a:t>.</a:t>
            </a:r>
          </a:p>
        </p:txBody>
      </p:sp>
      <p:sp>
        <p:nvSpPr>
          <p:cNvPr id="4" name="Foliennummernplatzhalter 3"/>
          <p:cNvSpPr>
            <a:spLocks noGrp="1"/>
          </p:cNvSpPr>
          <p:nvPr>
            <p:ph type="sldNum" sz="quarter" idx="5"/>
          </p:nvPr>
        </p:nvSpPr>
        <p:spPr/>
        <p:txBody>
          <a:bodyPr/>
          <a:lstStyle/>
          <a:p>
            <a:fld id="{4D630757-D464-4A32-9C24-E9EA927DBF3A}" type="slidenum">
              <a:rPr lang="en-GB" smtClean="0"/>
              <a:t>25</a:t>
            </a:fld>
            <a:endParaRPr lang="en-GB"/>
          </a:p>
        </p:txBody>
      </p:sp>
    </p:spTree>
    <p:extLst>
      <p:ext uri="{BB962C8B-B14F-4D97-AF65-F5344CB8AC3E}">
        <p14:creationId xmlns:p14="http://schemas.microsoft.com/office/powerpoint/2010/main" val="3073524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D630757-D464-4A32-9C24-E9EA927DBF3A}" type="slidenum">
              <a:rPr lang="en-GB" smtClean="0"/>
              <a:t>28</a:t>
            </a:fld>
            <a:endParaRPr lang="en-GB"/>
          </a:p>
        </p:txBody>
      </p:sp>
    </p:spTree>
    <p:extLst>
      <p:ext uri="{BB962C8B-B14F-4D97-AF65-F5344CB8AC3E}">
        <p14:creationId xmlns:p14="http://schemas.microsoft.com/office/powerpoint/2010/main" val="364489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Daraus lassen sich die einzelnen Entwicklungsschritte/Arbeitspakete ableiten</a:t>
            </a:r>
          </a:p>
          <a:p>
            <a:pPr marL="171450" indent="-171450">
              <a:buFont typeface="Arial" panose="020B0604020202020204" pitchFamily="34" charset="0"/>
              <a:buChar char="•"/>
            </a:pPr>
            <a:r>
              <a:rPr lang="de-DE" dirty="0"/>
              <a:t>Aufbau einer Qualitätsmesszelle um die Bauteilqualität möglichst zeitnah nach jedem Zyklus zu erfassen</a:t>
            </a:r>
          </a:p>
          <a:p>
            <a:pPr marL="171450" indent="-171450">
              <a:buFont typeface="Arial" panose="020B0604020202020204" pitchFamily="34" charset="0"/>
              <a:buChar char="•"/>
            </a:pPr>
            <a:r>
              <a:rPr lang="de-DE" dirty="0"/>
              <a:t>Installation zusätzlicher Sensorik, um alle Prozessgrößen erfassen zu können, die für die Bildung von Modellen mit hoher Güte erforderlich sind</a:t>
            </a:r>
          </a:p>
          <a:p>
            <a:pPr marL="171450" indent="-171450">
              <a:buFont typeface="Arial" panose="020B0604020202020204" pitchFamily="34" charset="0"/>
              <a:buChar char="•"/>
            </a:pPr>
            <a:r>
              <a:rPr lang="de-DE" dirty="0"/>
              <a:t>Software zur Auslesung von Daten aus der Maschine, Qualitätsmesszelle und der zusätzlichen Sensorik</a:t>
            </a:r>
          </a:p>
          <a:p>
            <a:pPr marL="171450" indent="-171450">
              <a:buFont typeface="Arial" panose="020B0604020202020204" pitchFamily="34" charset="0"/>
              <a:buChar char="•"/>
            </a:pPr>
            <a:r>
              <a:rPr lang="de-DE" dirty="0"/>
              <a:t>Datengetriebene Bildung von Modellen zur Prädiktion der Prozessgrößen und der Bauteilqualität</a:t>
            </a:r>
          </a:p>
          <a:p>
            <a:pPr marL="171450" indent="-171450">
              <a:buFont typeface="Arial" panose="020B0604020202020204" pitchFamily="34" charset="0"/>
              <a:buChar char="•"/>
            </a:pPr>
            <a:r>
              <a:rPr lang="de-DE" dirty="0"/>
              <a:t>Modellbasierte </a:t>
            </a:r>
            <a:r>
              <a:rPr lang="de-DE" dirty="0" err="1"/>
              <a:t>Optimalsteuerung</a:t>
            </a:r>
            <a:r>
              <a:rPr lang="de-DE" dirty="0"/>
              <a:t> zur Ermittlung der optimalen Führungsgrößen/Prozessparameter zur Erreichung der gewünschten Bauteilqualität</a:t>
            </a:r>
          </a:p>
          <a:p>
            <a:pPr marL="171450" indent="-171450">
              <a:buFont typeface="Arial" panose="020B0604020202020204" pitchFamily="34" charset="0"/>
              <a:buChar char="•"/>
            </a:pPr>
            <a:r>
              <a:rPr lang="de-DE" dirty="0"/>
              <a:t>Implementierung von Methoden zur Modelladaption, um Einflüsse von Störgrößen zu kompensieren</a:t>
            </a:r>
          </a:p>
        </p:txBody>
      </p:sp>
      <p:sp>
        <p:nvSpPr>
          <p:cNvPr id="4" name="Foliennummernplatzhalter 3"/>
          <p:cNvSpPr>
            <a:spLocks noGrp="1"/>
          </p:cNvSpPr>
          <p:nvPr>
            <p:ph type="sldNum" sz="quarter" idx="5"/>
          </p:nvPr>
        </p:nvSpPr>
        <p:spPr/>
        <p:txBody>
          <a:bodyPr/>
          <a:lstStyle/>
          <a:p>
            <a:fld id="{4D630757-D464-4A32-9C24-E9EA927DBF3A}" type="slidenum">
              <a:rPr lang="en-GB" smtClean="0"/>
              <a:t>30</a:t>
            </a:fld>
            <a:endParaRPr lang="en-GB"/>
          </a:p>
        </p:txBody>
      </p:sp>
    </p:spTree>
    <p:extLst>
      <p:ext uri="{BB962C8B-B14F-4D97-AF65-F5344CB8AC3E}">
        <p14:creationId xmlns:p14="http://schemas.microsoft.com/office/powerpoint/2010/main" val="2670064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Welche</a:t>
            </a:r>
            <a:r>
              <a:rPr lang="en-GB" dirty="0"/>
              <a:t> </a:t>
            </a:r>
            <a:r>
              <a:rPr lang="en-GB" dirty="0" err="1"/>
              <a:t>Prozess</a:t>
            </a:r>
            <a:r>
              <a:rPr lang="en-GB" dirty="0"/>
              <a:t>- und </a:t>
            </a:r>
            <a:r>
              <a:rPr lang="en-GB" dirty="0" err="1"/>
              <a:t>Qualitätsgrößen</a:t>
            </a:r>
            <a:r>
              <a:rPr lang="en-GB" dirty="0"/>
              <a:t> </a:t>
            </a:r>
            <a:r>
              <a:rPr lang="en-GB" dirty="0" err="1"/>
              <a:t>wurden</a:t>
            </a:r>
            <a:r>
              <a:rPr lang="en-GB" dirty="0"/>
              <a:t> </a:t>
            </a:r>
            <a:r>
              <a:rPr lang="en-GB" dirty="0" err="1"/>
              <a:t>ausgewählt</a:t>
            </a:r>
            <a:r>
              <a:rPr lang="en-GB" dirty="0"/>
              <a:t> und </a:t>
            </a:r>
            <a:r>
              <a:rPr lang="en-GB" dirty="0" err="1"/>
              <a:t>wie</a:t>
            </a:r>
            <a:r>
              <a:rPr lang="en-GB" dirty="0"/>
              <a:t> </a:t>
            </a:r>
            <a:r>
              <a:rPr lang="en-GB" dirty="0" err="1"/>
              <a:t>wurden</a:t>
            </a:r>
            <a:r>
              <a:rPr lang="en-GB" dirty="0"/>
              <a:t> </a:t>
            </a:r>
            <a:r>
              <a:rPr lang="en-GB" dirty="0" err="1"/>
              <a:t>diese</a:t>
            </a:r>
            <a:r>
              <a:rPr lang="en-GB" dirty="0"/>
              <a:t> </a:t>
            </a:r>
            <a:r>
              <a:rPr lang="en-GB" dirty="0" err="1"/>
              <a:t>erfasst</a:t>
            </a:r>
            <a:r>
              <a:rPr lang="en-GB" dirty="0"/>
              <a:t>? </a:t>
            </a:r>
            <a:r>
              <a:rPr lang="en-GB" dirty="0" err="1"/>
              <a:t>Wird</a:t>
            </a:r>
            <a:r>
              <a:rPr lang="en-GB" dirty="0"/>
              <a:t> in </a:t>
            </a:r>
            <a:r>
              <a:rPr lang="en-GB" dirty="0" err="1"/>
              <a:t>einem</a:t>
            </a:r>
            <a:r>
              <a:rPr lang="en-GB" dirty="0"/>
              <a:t> </a:t>
            </a:r>
            <a:r>
              <a:rPr lang="en-GB" dirty="0" err="1"/>
              <a:t>kurzen</a:t>
            </a:r>
            <a:r>
              <a:rPr lang="en-GB" dirty="0"/>
              <a:t> Seminar </a:t>
            </a:r>
            <a:r>
              <a:rPr lang="en-GB" dirty="0" err="1"/>
              <a:t>präsentiert</a:t>
            </a:r>
            <a:r>
              <a:rPr lang="en-GB" dirty="0"/>
              <a:t>.</a:t>
            </a:r>
          </a:p>
          <a:p>
            <a:endParaRPr lang="en-GB" dirty="0"/>
          </a:p>
          <a:p>
            <a:r>
              <a:rPr lang="en-GB" dirty="0" err="1"/>
              <a:t>Störgrößen</a:t>
            </a:r>
            <a:r>
              <a:rPr lang="en-GB" dirty="0"/>
              <a:t> </a:t>
            </a:r>
            <a:r>
              <a:rPr lang="en-GB" dirty="0" err="1"/>
              <a:t>wie</a:t>
            </a:r>
            <a:r>
              <a:rPr lang="en-GB" dirty="0"/>
              <a:t> </a:t>
            </a:r>
            <a:r>
              <a:rPr lang="en-GB" dirty="0" err="1"/>
              <a:t>Außentemperatur</a:t>
            </a:r>
            <a:r>
              <a:rPr lang="en-GB" dirty="0"/>
              <a:t>, </a:t>
            </a:r>
            <a:r>
              <a:rPr lang="en-GB" dirty="0" err="1"/>
              <a:t>Luftfeuchtigkeit</a:t>
            </a:r>
            <a:r>
              <a:rPr lang="en-GB" dirty="0"/>
              <a:t>, </a:t>
            </a:r>
            <a:r>
              <a:rPr lang="en-GB" dirty="0" err="1"/>
              <a:t>Restfeuchte</a:t>
            </a:r>
            <a:r>
              <a:rPr lang="en-GB" dirty="0"/>
              <a:t>, </a:t>
            </a:r>
          </a:p>
          <a:p>
            <a:endParaRPr lang="en-GB" dirty="0"/>
          </a:p>
        </p:txBody>
      </p:sp>
      <p:sp>
        <p:nvSpPr>
          <p:cNvPr id="4" name="Foliennummernplatzhalter 3"/>
          <p:cNvSpPr>
            <a:spLocks noGrp="1"/>
          </p:cNvSpPr>
          <p:nvPr>
            <p:ph type="sldNum" sz="quarter" idx="5"/>
          </p:nvPr>
        </p:nvSpPr>
        <p:spPr/>
        <p:txBody>
          <a:bodyPr/>
          <a:lstStyle/>
          <a:p>
            <a:fld id="{4D630757-D464-4A32-9C24-E9EA927DBF3A}" type="slidenum">
              <a:rPr lang="en-GB" smtClean="0"/>
              <a:t>31</a:t>
            </a:fld>
            <a:endParaRPr lang="en-GB"/>
          </a:p>
        </p:txBody>
      </p:sp>
    </p:spTree>
    <p:extLst>
      <p:ext uri="{BB962C8B-B14F-4D97-AF65-F5344CB8AC3E}">
        <p14:creationId xmlns:p14="http://schemas.microsoft.com/office/powerpoint/2010/main" val="649633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Aufzeichnung</a:t>
            </a:r>
            <a:r>
              <a:rPr lang="en-GB" dirty="0"/>
              <a:t> der </a:t>
            </a:r>
            <a:r>
              <a:rPr lang="en-GB" dirty="0" err="1"/>
              <a:t>Daten</a:t>
            </a:r>
            <a:r>
              <a:rPr lang="en-GB" dirty="0"/>
              <a:t> </a:t>
            </a:r>
            <a:r>
              <a:rPr lang="en-GB" dirty="0" err="1"/>
              <a:t>aus</a:t>
            </a:r>
            <a:r>
              <a:rPr lang="en-GB" dirty="0"/>
              <a:t> </a:t>
            </a:r>
            <a:r>
              <a:rPr lang="en-GB" dirty="0" err="1"/>
              <a:t>unterschiedlichen</a:t>
            </a:r>
            <a:r>
              <a:rPr lang="en-GB" dirty="0"/>
              <a:t> </a:t>
            </a:r>
            <a:r>
              <a:rPr lang="en-GB" dirty="0" err="1"/>
              <a:t>Quellen</a:t>
            </a:r>
            <a:r>
              <a:rPr lang="en-GB" dirty="0"/>
              <a:t> </a:t>
            </a:r>
            <a:r>
              <a:rPr lang="en-GB" dirty="0" err="1"/>
              <a:t>mittels</a:t>
            </a:r>
            <a:r>
              <a:rPr lang="en-GB" dirty="0"/>
              <a:t> </a:t>
            </a:r>
            <a:r>
              <a:rPr lang="en-GB" dirty="0" err="1"/>
              <a:t>unterschiedlicher</a:t>
            </a:r>
            <a:r>
              <a:rPr lang="en-GB" dirty="0"/>
              <a:t> </a:t>
            </a:r>
            <a:r>
              <a:rPr lang="en-GB" dirty="0" err="1"/>
              <a:t>Übertragungsprotokolle</a:t>
            </a:r>
            <a:r>
              <a:rPr lang="en-GB" dirty="0"/>
              <a:t> (</a:t>
            </a:r>
            <a:r>
              <a:rPr lang="en-GB" dirty="0" err="1"/>
              <a:t>Spritzgießmaschine</a:t>
            </a:r>
            <a:r>
              <a:rPr lang="en-GB" dirty="0"/>
              <a:t>, </a:t>
            </a:r>
            <a:r>
              <a:rPr lang="en-GB" dirty="0" err="1"/>
              <a:t>Sensorik</a:t>
            </a:r>
            <a:r>
              <a:rPr lang="en-GB" dirty="0"/>
              <a:t>, </a:t>
            </a:r>
            <a:r>
              <a:rPr lang="en-GB" dirty="0" err="1"/>
              <a:t>Qualitätsmesszelle</a:t>
            </a:r>
            <a:r>
              <a:rPr lang="en-GB" dirty="0"/>
              <a:t>) und die </a:t>
            </a:r>
            <a:r>
              <a:rPr lang="en-GB" dirty="0" err="1"/>
              <a:t>Sensordatenfusion</a:t>
            </a:r>
            <a:r>
              <a:rPr lang="en-GB" dirty="0"/>
              <a:t> </a:t>
            </a:r>
            <a:r>
              <a:rPr lang="en-GB" dirty="0" err="1"/>
              <a:t>wurde</a:t>
            </a:r>
            <a:r>
              <a:rPr lang="en-GB" dirty="0"/>
              <a:t> in Python </a:t>
            </a:r>
            <a:r>
              <a:rPr lang="en-GB" dirty="0" err="1"/>
              <a:t>implementiert</a:t>
            </a:r>
            <a:r>
              <a:rPr lang="en-GB" dirty="0"/>
              <a:t>, </a:t>
            </a:r>
            <a:r>
              <a:rPr lang="en-GB" dirty="0" err="1"/>
              <a:t>wie</a:t>
            </a:r>
            <a:r>
              <a:rPr lang="en-GB" dirty="0"/>
              <a:t> </a:t>
            </a:r>
            <a:r>
              <a:rPr lang="en-GB" dirty="0" err="1"/>
              <a:t>auch</a:t>
            </a:r>
            <a:r>
              <a:rPr lang="en-GB" dirty="0"/>
              <a:t> alle </a:t>
            </a:r>
            <a:r>
              <a:rPr lang="en-GB" dirty="0" err="1"/>
              <a:t>anderen</a:t>
            </a:r>
            <a:r>
              <a:rPr lang="en-GB" dirty="0"/>
              <a:t> </a:t>
            </a:r>
            <a:r>
              <a:rPr lang="en-GB" dirty="0" err="1"/>
              <a:t>Methoden</a:t>
            </a:r>
            <a:r>
              <a:rPr lang="en-GB" dirty="0"/>
              <a:t>, </a:t>
            </a:r>
            <a:r>
              <a:rPr lang="en-GB" dirty="0" err="1"/>
              <a:t>daher</a:t>
            </a:r>
            <a:r>
              <a:rPr lang="en-GB" dirty="0"/>
              <a:t> </a:t>
            </a:r>
            <a:r>
              <a:rPr lang="en-GB" dirty="0" err="1"/>
              <a:t>kurzer</a:t>
            </a:r>
            <a:r>
              <a:rPr lang="en-GB" dirty="0"/>
              <a:t> </a:t>
            </a:r>
            <a:r>
              <a:rPr lang="en-GB" dirty="0" err="1"/>
              <a:t>Einschub</a:t>
            </a:r>
            <a:r>
              <a:rPr lang="en-GB" dirty="0"/>
              <a:t> </a:t>
            </a:r>
            <a:r>
              <a:rPr lang="en-GB" dirty="0" err="1"/>
              <a:t>zur</a:t>
            </a:r>
            <a:r>
              <a:rPr lang="en-GB" dirty="0"/>
              <a:t> </a:t>
            </a:r>
            <a:r>
              <a:rPr lang="en-GB" dirty="0" err="1"/>
              <a:t>Programmierung</a:t>
            </a:r>
            <a:r>
              <a:rPr lang="en-GB" dirty="0"/>
              <a:t> </a:t>
            </a:r>
            <a:r>
              <a:rPr lang="en-GB" dirty="0" err="1"/>
              <a:t>mit</a:t>
            </a:r>
            <a:r>
              <a:rPr lang="en-GB" dirty="0"/>
              <a:t> Python und </a:t>
            </a:r>
            <a:r>
              <a:rPr lang="en-GB" dirty="0" err="1"/>
              <a:t>anschließender</a:t>
            </a:r>
            <a:r>
              <a:rPr lang="en-GB" dirty="0"/>
              <a:t> Transfer der </a:t>
            </a:r>
            <a:r>
              <a:rPr lang="en-GB" dirty="0" err="1"/>
              <a:t>entwickelten</a:t>
            </a:r>
            <a:r>
              <a:rPr lang="en-GB" dirty="0"/>
              <a:t> </a:t>
            </a:r>
            <a:r>
              <a:rPr lang="en-GB" dirty="0" err="1"/>
              <a:t>Methoden</a:t>
            </a:r>
            <a:r>
              <a:rPr lang="en-GB" dirty="0"/>
              <a:t> </a:t>
            </a:r>
            <a:r>
              <a:rPr lang="en-GB" dirty="0" err="1"/>
              <a:t>zur</a:t>
            </a:r>
            <a:r>
              <a:rPr lang="en-GB" dirty="0"/>
              <a:t> </a:t>
            </a:r>
            <a:r>
              <a:rPr lang="en-GB" dirty="0" err="1"/>
              <a:t>Datenaufzeichnung</a:t>
            </a:r>
            <a:r>
              <a:rPr lang="en-GB" dirty="0"/>
              <a:t>. </a:t>
            </a:r>
          </a:p>
          <a:p>
            <a:endParaRPr lang="en-GB" dirty="0"/>
          </a:p>
          <a:p>
            <a:r>
              <a:rPr lang="en-GB" dirty="0" err="1"/>
              <a:t>Methoden</a:t>
            </a:r>
            <a:r>
              <a:rPr lang="en-GB" dirty="0"/>
              <a:t> </a:t>
            </a:r>
            <a:r>
              <a:rPr lang="en-GB" dirty="0" err="1"/>
              <a:t>sind</a:t>
            </a:r>
            <a:r>
              <a:rPr lang="en-GB" dirty="0"/>
              <a:t> </a:t>
            </a:r>
            <a:r>
              <a:rPr lang="en-GB" dirty="0" err="1"/>
              <a:t>zugeschnitten</a:t>
            </a:r>
            <a:r>
              <a:rPr lang="en-GB" dirty="0"/>
              <a:t> auf die </a:t>
            </a:r>
            <a:r>
              <a:rPr lang="en-GB" dirty="0" err="1"/>
              <a:t>verwendete</a:t>
            </a:r>
            <a:r>
              <a:rPr lang="en-GB" dirty="0"/>
              <a:t> </a:t>
            </a:r>
            <a:r>
              <a:rPr lang="en-GB" dirty="0" err="1"/>
              <a:t>Maschine</a:t>
            </a:r>
            <a:r>
              <a:rPr lang="en-GB" dirty="0"/>
              <a:t> und </a:t>
            </a:r>
            <a:r>
              <a:rPr lang="en-GB" dirty="0" err="1"/>
              <a:t>verwendete</a:t>
            </a:r>
            <a:r>
              <a:rPr lang="en-GB" dirty="0"/>
              <a:t> </a:t>
            </a:r>
            <a:r>
              <a:rPr lang="en-GB" dirty="0" err="1"/>
              <a:t>Sensorik</a:t>
            </a:r>
            <a:r>
              <a:rPr lang="en-GB" dirty="0"/>
              <a:t> und </a:t>
            </a:r>
            <a:r>
              <a:rPr lang="en-GB" dirty="0" err="1"/>
              <a:t>müssen</a:t>
            </a:r>
            <a:r>
              <a:rPr lang="en-GB" dirty="0"/>
              <a:t> </a:t>
            </a:r>
            <a:r>
              <a:rPr lang="en-GB" dirty="0" err="1"/>
              <a:t>vom</a:t>
            </a:r>
            <a:r>
              <a:rPr lang="en-GB" dirty="0"/>
              <a:t> </a:t>
            </a:r>
            <a:r>
              <a:rPr lang="en-GB" dirty="0" err="1"/>
              <a:t>Anwender</a:t>
            </a:r>
            <a:r>
              <a:rPr lang="en-GB" dirty="0"/>
              <a:t> auf den </a:t>
            </a:r>
            <a:r>
              <a:rPr lang="en-GB" dirty="0" err="1"/>
              <a:t>eigenen</a:t>
            </a:r>
            <a:r>
              <a:rPr lang="en-GB" dirty="0"/>
              <a:t> </a:t>
            </a:r>
            <a:r>
              <a:rPr lang="en-GB" dirty="0" err="1"/>
              <a:t>Prozess</a:t>
            </a:r>
            <a:r>
              <a:rPr lang="en-GB" dirty="0"/>
              <a:t> </a:t>
            </a:r>
            <a:r>
              <a:rPr lang="en-GB" dirty="0" err="1"/>
              <a:t>angepasst</a:t>
            </a:r>
            <a:r>
              <a:rPr lang="en-GB" dirty="0"/>
              <a:t> </a:t>
            </a:r>
            <a:r>
              <a:rPr lang="en-GB" dirty="0" err="1"/>
              <a:t>werden</a:t>
            </a:r>
            <a:r>
              <a:rPr lang="en-GB" dirty="0"/>
              <a:t>, </a:t>
            </a:r>
            <a:r>
              <a:rPr lang="en-GB" dirty="0" err="1"/>
              <a:t>dafür</a:t>
            </a:r>
            <a:r>
              <a:rPr lang="en-GB" dirty="0"/>
              <a:t> </a:t>
            </a:r>
            <a:r>
              <a:rPr lang="en-GB" dirty="0" err="1"/>
              <a:t>sind</a:t>
            </a:r>
            <a:r>
              <a:rPr lang="en-GB" dirty="0"/>
              <a:t> Python-</a:t>
            </a:r>
            <a:r>
              <a:rPr lang="en-GB" dirty="0" err="1"/>
              <a:t>Kenntnisse</a:t>
            </a:r>
            <a:r>
              <a:rPr lang="en-GB" dirty="0"/>
              <a:t> </a:t>
            </a:r>
            <a:r>
              <a:rPr lang="en-GB" dirty="0" err="1"/>
              <a:t>erforderlich</a:t>
            </a:r>
            <a:r>
              <a:rPr lang="en-GB" dirty="0"/>
              <a:t>. </a:t>
            </a:r>
          </a:p>
        </p:txBody>
      </p:sp>
      <p:sp>
        <p:nvSpPr>
          <p:cNvPr id="4" name="Foliennummernplatzhalter 3"/>
          <p:cNvSpPr>
            <a:spLocks noGrp="1"/>
          </p:cNvSpPr>
          <p:nvPr>
            <p:ph type="sldNum" sz="quarter" idx="5"/>
          </p:nvPr>
        </p:nvSpPr>
        <p:spPr/>
        <p:txBody>
          <a:bodyPr/>
          <a:lstStyle/>
          <a:p>
            <a:fld id="{4D630757-D464-4A32-9C24-E9EA927DBF3A}" type="slidenum">
              <a:rPr lang="en-GB" smtClean="0"/>
              <a:t>32</a:t>
            </a:fld>
            <a:endParaRPr lang="en-GB"/>
          </a:p>
        </p:txBody>
      </p:sp>
    </p:spTree>
    <p:extLst>
      <p:ext uri="{BB962C8B-B14F-4D97-AF65-F5344CB8AC3E}">
        <p14:creationId xmlns:p14="http://schemas.microsoft.com/office/powerpoint/2010/main" val="3559903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Auf der </a:t>
            </a:r>
            <a:r>
              <a:rPr lang="en-GB" dirty="0" err="1"/>
              <a:t>Entwicklungsseite</a:t>
            </a:r>
            <a:r>
              <a:rPr lang="en-GB" dirty="0"/>
              <a:t> </a:t>
            </a:r>
            <a:r>
              <a:rPr lang="en-GB" dirty="0" err="1"/>
              <a:t>werden</a:t>
            </a:r>
            <a:r>
              <a:rPr lang="en-GB" dirty="0"/>
              <a:t> </a:t>
            </a:r>
            <a:r>
              <a:rPr lang="en-GB" dirty="0" err="1"/>
              <a:t>Modellarchitekturen</a:t>
            </a:r>
            <a:r>
              <a:rPr lang="en-GB" dirty="0"/>
              <a:t> und </a:t>
            </a:r>
            <a:r>
              <a:rPr lang="en-GB" dirty="0" err="1"/>
              <a:t>Methoden</a:t>
            </a:r>
            <a:r>
              <a:rPr lang="en-GB" dirty="0"/>
              <a:t> </a:t>
            </a:r>
            <a:r>
              <a:rPr lang="en-GB" dirty="0" err="1"/>
              <a:t>zur</a:t>
            </a:r>
            <a:r>
              <a:rPr lang="en-GB" dirty="0"/>
              <a:t> </a:t>
            </a:r>
            <a:r>
              <a:rPr lang="en-GB" dirty="0" err="1"/>
              <a:t>dynamischen</a:t>
            </a:r>
            <a:r>
              <a:rPr lang="en-GB" dirty="0"/>
              <a:t> </a:t>
            </a:r>
            <a:r>
              <a:rPr lang="en-GB" dirty="0" err="1"/>
              <a:t>Modellbildung</a:t>
            </a:r>
            <a:r>
              <a:rPr lang="en-GB" dirty="0"/>
              <a:t> des </a:t>
            </a:r>
            <a:r>
              <a:rPr lang="en-GB" dirty="0" err="1"/>
              <a:t>Spritzgießprozesses</a:t>
            </a:r>
            <a:r>
              <a:rPr lang="en-GB" dirty="0"/>
              <a:t> </a:t>
            </a:r>
            <a:r>
              <a:rPr lang="en-GB" dirty="0" err="1"/>
              <a:t>konzipiert</a:t>
            </a:r>
            <a:r>
              <a:rPr lang="en-GB" dirty="0"/>
              <a:t> und </a:t>
            </a:r>
            <a:r>
              <a:rPr lang="en-GB" dirty="0" err="1"/>
              <a:t>implementiert</a:t>
            </a:r>
            <a:r>
              <a:rPr lang="en-GB" dirty="0"/>
              <a:t>. Die </a:t>
            </a:r>
            <a:r>
              <a:rPr lang="en-GB" dirty="0" err="1"/>
              <a:t>Herausforderung</a:t>
            </a:r>
            <a:r>
              <a:rPr lang="en-GB" dirty="0"/>
              <a:t> </a:t>
            </a:r>
            <a:r>
              <a:rPr lang="en-GB" dirty="0" err="1"/>
              <a:t>besteht</a:t>
            </a:r>
            <a:r>
              <a:rPr lang="en-GB" dirty="0"/>
              <a:t> </a:t>
            </a:r>
            <a:r>
              <a:rPr lang="en-GB" dirty="0" err="1"/>
              <a:t>insbesondere</a:t>
            </a:r>
            <a:r>
              <a:rPr lang="en-GB" dirty="0"/>
              <a:t> </a:t>
            </a:r>
            <a:r>
              <a:rPr lang="en-GB" dirty="0" err="1"/>
              <a:t>darin</a:t>
            </a:r>
            <a:r>
              <a:rPr lang="en-GB" dirty="0"/>
              <a:t>, </a:t>
            </a:r>
            <a:r>
              <a:rPr lang="en-GB" dirty="0" err="1"/>
              <a:t>dass</a:t>
            </a:r>
            <a:r>
              <a:rPr lang="en-GB" dirty="0"/>
              <a:t> es </a:t>
            </a:r>
            <a:r>
              <a:rPr lang="en-GB" dirty="0" err="1"/>
              <a:t>sich</a:t>
            </a:r>
            <a:r>
              <a:rPr lang="en-GB" dirty="0"/>
              <a:t> um </a:t>
            </a:r>
            <a:r>
              <a:rPr lang="en-GB" dirty="0" err="1"/>
              <a:t>einen</a:t>
            </a:r>
            <a:r>
              <a:rPr lang="en-GB" dirty="0"/>
              <a:t> </a:t>
            </a:r>
            <a:r>
              <a:rPr lang="en-GB" dirty="0" err="1"/>
              <a:t>schaltenden</a:t>
            </a:r>
            <a:r>
              <a:rPr lang="en-GB" dirty="0"/>
              <a:t> </a:t>
            </a:r>
            <a:r>
              <a:rPr lang="en-GB" dirty="0" err="1"/>
              <a:t>Prozess</a:t>
            </a:r>
            <a:r>
              <a:rPr lang="en-GB" dirty="0"/>
              <a:t> </a:t>
            </a:r>
            <a:r>
              <a:rPr lang="en-GB" dirty="0" err="1"/>
              <a:t>handelt</a:t>
            </a:r>
            <a:r>
              <a:rPr lang="en-GB" dirty="0"/>
              <a:t>.</a:t>
            </a:r>
          </a:p>
          <a:p>
            <a:endParaRPr lang="en-GB" dirty="0"/>
          </a:p>
          <a:p>
            <a:r>
              <a:rPr lang="en-GB" dirty="0"/>
              <a:t>Erst </a:t>
            </a:r>
            <a:r>
              <a:rPr lang="en-GB" dirty="0" err="1"/>
              <a:t>wird</a:t>
            </a:r>
            <a:r>
              <a:rPr lang="en-GB" dirty="0"/>
              <a:t> </a:t>
            </a:r>
            <a:r>
              <a:rPr lang="en-GB" dirty="0" err="1"/>
              <a:t>eine</a:t>
            </a:r>
            <a:r>
              <a:rPr lang="en-GB" dirty="0"/>
              <a:t> </a:t>
            </a:r>
            <a:r>
              <a:rPr lang="en-GB" dirty="0" err="1"/>
              <a:t>Transferveranstaltung</a:t>
            </a:r>
            <a:r>
              <a:rPr lang="en-GB" dirty="0"/>
              <a:t> </a:t>
            </a:r>
            <a:r>
              <a:rPr lang="en-GB" dirty="0" err="1"/>
              <a:t>zur</a:t>
            </a:r>
            <a:r>
              <a:rPr lang="en-GB" dirty="0"/>
              <a:t> </a:t>
            </a:r>
            <a:r>
              <a:rPr lang="en-GB" dirty="0" err="1"/>
              <a:t>grundlegenden</a:t>
            </a:r>
            <a:r>
              <a:rPr lang="en-GB" dirty="0"/>
              <a:t> </a:t>
            </a:r>
            <a:r>
              <a:rPr lang="en-GB" dirty="0" err="1"/>
              <a:t>Einführung</a:t>
            </a:r>
            <a:r>
              <a:rPr lang="en-GB" dirty="0"/>
              <a:t> in die </a:t>
            </a:r>
            <a:r>
              <a:rPr lang="en-GB" dirty="0" err="1"/>
              <a:t>dynamische</a:t>
            </a:r>
            <a:r>
              <a:rPr lang="en-GB" dirty="0"/>
              <a:t> </a:t>
            </a:r>
            <a:r>
              <a:rPr lang="en-GB" dirty="0" err="1"/>
              <a:t>Modellbildung</a:t>
            </a:r>
            <a:r>
              <a:rPr lang="en-GB" dirty="0"/>
              <a:t>, </a:t>
            </a:r>
            <a:r>
              <a:rPr lang="en-GB" dirty="0" err="1"/>
              <a:t>nichtlienare</a:t>
            </a:r>
            <a:r>
              <a:rPr lang="en-GB" dirty="0"/>
              <a:t> </a:t>
            </a:r>
            <a:r>
              <a:rPr lang="en-GB" dirty="0" err="1"/>
              <a:t>Optimierung</a:t>
            </a:r>
            <a:r>
              <a:rPr lang="en-GB" dirty="0"/>
              <a:t> und das </a:t>
            </a:r>
            <a:r>
              <a:rPr lang="en-GB" dirty="0" err="1"/>
              <a:t>Optimierungsframework</a:t>
            </a:r>
            <a:r>
              <a:rPr lang="en-GB" dirty="0"/>
              <a:t> </a:t>
            </a:r>
            <a:r>
              <a:rPr lang="en-GB" dirty="0" err="1"/>
              <a:t>Casadi</a:t>
            </a:r>
            <a:r>
              <a:rPr lang="en-GB" dirty="0"/>
              <a:t> </a:t>
            </a:r>
            <a:r>
              <a:rPr lang="en-GB" dirty="0" err="1"/>
              <a:t>gegeben</a:t>
            </a:r>
            <a:r>
              <a:rPr lang="en-GB" dirty="0"/>
              <a:t>. </a:t>
            </a:r>
            <a:r>
              <a:rPr lang="en-GB" dirty="0" err="1"/>
              <a:t>Anschließend</a:t>
            </a:r>
            <a:r>
              <a:rPr lang="en-GB" dirty="0"/>
              <a:t> </a:t>
            </a:r>
            <a:r>
              <a:rPr lang="en-GB" dirty="0" err="1"/>
              <a:t>werden</a:t>
            </a:r>
            <a:r>
              <a:rPr lang="en-GB" dirty="0"/>
              <a:t> die </a:t>
            </a:r>
            <a:r>
              <a:rPr lang="en-GB" dirty="0" err="1"/>
              <a:t>entwickelten</a:t>
            </a:r>
            <a:r>
              <a:rPr lang="en-GB" dirty="0"/>
              <a:t> </a:t>
            </a:r>
            <a:r>
              <a:rPr lang="en-GB" dirty="0" err="1"/>
              <a:t>Methoden</a:t>
            </a:r>
            <a:r>
              <a:rPr lang="en-GB" dirty="0"/>
              <a:t> </a:t>
            </a:r>
            <a:r>
              <a:rPr lang="en-GB" dirty="0" err="1"/>
              <a:t>erläutert</a:t>
            </a:r>
            <a:r>
              <a:rPr lang="en-GB" dirty="0"/>
              <a:t> und in </a:t>
            </a:r>
            <a:r>
              <a:rPr lang="en-GB" dirty="0" err="1"/>
              <a:t>kleinen</a:t>
            </a:r>
            <a:r>
              <a:rPr lang="en-GB" dirty="0"/>
              <a:t> </a:t>
            </a:r>
            <a:r>
              <a:rPr lang="en-GB" dirty="0" err="1"/>
              <a:t>Fallstudien</a:t>
            </a:r>
            <a:r>
              <a:rPr lang="en-GB" dirty="0"/>
              <a:t> </a:t>
            </a:r>
            <a:r>
              <a:rPr lang="en-GB" dirty="0" err="1"/>
              <a:t>angewendet</a:t>
            </a:r>
            <a:r>
              <a:rPr lang="en-GB" dirty="0"/>
              <a:t>. </a:t>
            </a:r>
          </a:p>
        </p:txBody>
      </p:sp>
      <p:sp>
        <p:nvSpPr>
          <p:cNvPr id="4" name="Foliennummernplatzhalter 3"/>
          <p:cNvSpPr>
            <a:spLocks noGrp="1"/>
          </p:cNvSpPr>
          <p:nvPr>
            <p:ph type="sldNum" sz="quarter" idx="5"/>
          </p:nvPr>
        </p:nvSpPr>
        <p:spPr/>
        <p:txBody>
          <a:bodyPr/>
          <a:lstStyle/>
          <a:p>
            <a:fld id="{4D630757-D464-4A32-9C24-E9EA927DBF3A}" type="slidenum">
              <a:rPr lang="en-GB" smtClean="0"/>
              <a:t>33</a:t>
            </a:fld>
            <a:endParaRPr lang="en-GB"/>
          </a:p>
        </p:txBody>
      </p:sp>
    </p:spTree>
    <p:extLst>
      <p:ext uri="{BB962C8B-B14F-4D97-AF65-F5344CB8AC3E}">
        <p14:creationId xmlns:p14="http://schemas.microsoft.com/office/powerpoint/2010/main" val="276409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Die </a:t>
            </a:r>
            <a:r>
              <a:rPr lang="en-GB" dirty="0" err="1"/>
              <a:t>Bildung</a:t>
            </a:r>
            <a:r>
              <a:rPr lang="en-GB" dirty="0"/>
              <a:t> des </a:t>
            </a:r>
            <a:r>
              <a:rPr lang="en-GB" dirty="0" err="1"/>
              <a:t>Qualitätsmodells</a:t>
            </a:r>
            <a:r>
              <a:rPr lang="en-GB" dirty="0"/>
              <a:t> </a:t>
            </a:r>
            <a:r>
              <a:rPr lang="en-GB" dirty="0" err="1"/>
              <a:t>erfordert</a:t>
            </a:r>
            <a:r>
              <a:rPr lang="en-GB" dirty="0"/>
              <a:t> </a:t>
            </a:r>
            <a:r>
              <a:rPr lang="en-GB" dirty="0" err="1"/>
              <a:t>spezielle</a:t>
            </a:r>
            <a:r>
              <a:rPr lang="en-GB" dirty="0"/>
              <a:t> </a:t>
            </a:r>
            <a:r>
              <a:rPr lang="en-GB" dirty="0" err="1"/>
              <a:t>Modellarchitekturen</a:t>
            </a:r>
            <a:r>
              <a:rPr lang="en-GB" dirty="0"/>
              <a:t>, </a:t>
            </a:r>
            <a:r>
              <a:rPr lang="en-GB" dirty="0" err="1"/>
              <a:t>weil</a:t>
            </a:r>
            <a:r>
              <a:rPr lang="en-GB" dirty="0"/>
              <a:t> </a:t>
            </a:r>
            <a:r>
              <a:rPr lang="en-GB" dirty="0" err="1"/>
              <a:t>nur</a:t>
            </a:r>
            <a:r>
              <a:rPr lang="en-GB" dirty="0"/>
              <a:t> </a:t>
            </a:r>
            <a:r>
              <a:rPr lang="en-GB" dirty="0" err="1"/>
              <a:t>ein</a:t>
            </a:r>
            <a:r>
              <a:rPr lang="en-GB" dirty="0"/>
              <a:t> </a:t>
            </a:r>
            <a:r>
              <a:rPr lang="en-GB" dirty="0" err="1"/>
              <a:t>einziger</a:t>
            </a:r>
            <a:r>
              <a:rPr lang="en-GB" dirty="0"/>
              <a:t> </a:t>
            </a:r>
            <a:r>
              <a:rPr lang="en-GB" dirty="0" err="1"/>
              <a:t>Messwert</a:t>
            </a:r>
            <a:r>
              <a:rPr lang="en-GB" dirty="0"/>
              <a:t> der </a:t>
            </a:r>
            <a:r>
              <a:rPr lang="en-GB" dirty="0" err="1"/>
              <a:t>Qualität</a:t>
            </a:r>
            <a:r>
              <a:rPr lang="en-GB" dirty="0"/>
              <a:t> </a:t>
            </a:r>
            <a:r>
              <a:rPr lang="en-GB" dirty="0" err="1"/>
              <a:t>nach</a:t>
            </a:r>
            <a:r>
              <a:rPr lang="en-GB" dirty="0"/>
              <a:t> </a:t>
            </a:r>
            <a:r>
              <a:rPr lang="en-GB" dirty="0" err="1"/>
              <a:t>Zyklusende</a:t>
            </a:r>
            <a:r>
              <a:rPr lang="en-GB" dirty="0"/>
              <a:t> </a:t>
            </a:r>
            <a:r>
              <a:rPr lang="en-GB" dirty="0" err="1"/>
              <a:t>vorliegt</a:t>
            </a:r>
            <a:r>
              <a:rPr lang="en-GB" dirty="0"/>
              <a:t>. </a:t>
            </a:r>
            <a:r>
              <a:rPr lang="en-GB" dirty="0" err="1"/>
              <a:t>Deshalb</a:t>
            </a:r>
            <a:r>
              <a:rPr lang="en-GB" dirty="0"/>
              <a:t> </a:t>
            </a:r>
            <a:r>
              <a:rPr lang="en-GB" dirty="0" err="1"/>
              <a:t>gibt</a:t>
            </a:r>
            <a:r>
              <a:rPr lang="en-GB" dirty="0"/>
              <a:t> es </a:t>
            </a:r>
            <a:r>
              <a:rPr lang="en-GB" dirty="0" err="1"/>
              <a:t>für</a:t>
            </a:r>
            <a:r>
              <a:rPr lang="en-GB" dirty="0"/>
              <a:t> die </a:t>
            </a:r>
            <a:r>
              <a:rPr lang="en-GB" dirty="0" err="1"/>
              <a:t>Bildung</a:t>
            </a:r>
            <a:r>
              <a:rPr lang="en-GB" dirty="0"/>
              <a:t> der </a:t>
            </a:r>
            <a:r>
              <a:rPr lang="en-GB" dirty="0" err="1"/>
              <a:t>Qualitätsmodelle</a:t>
            </a:r>
            <a:r>
              <a:rPr lang="en-GB" dirty="0"/>
              <a:t> </a:t>
            </a:r>
            <a:r>
              <a:rPr lang="en-GB" dirty="0" err="1"/>
              <a:t>eine</a:t>
            </a:r>
            <a:r>
              <a:rPr lang="en-GB" dirty="0"/>
              <a:t> </a:t>
            </a:r>
            <a:r>
              <a:rPr lang="en-GB" dirty="0" err="1"/>
              <a:t>eigene</a:t>
            </a:r>
            <a:r>
              <a:rPr lang="en-GB" dirty="0"/>
              <a:t> </a:t>
            </a:r>
            <a:r>
              <a:rPr lang="en-GB" dirty="0" err="1"/>
              <a:t>Transferveranstaltung</a:t>
            </a:r>
            <a:r>
              <a:rPr lang="en-GB" dirty="0"/>
              <a:t>.</a:t>
            </a:r>
          </a:p>
          <a:p>
            <a:endParaRPr lang="en-GB" dirty="0"/>
          </a:p>
          <a:p>
            <a:r>
              <a:rPr lang="en-GB" dirty="0"/>
              <a:t>In </a:t>
            </a:r>
            <a:r>
              <a:rPr lang="en-GB" dirty="0" err="1"/>
              <a:t>einem</a:t>
            </a:r>
            <a:r>
              <a:rPr lang="en-GB" dirty="0"/>
              <a:t> </a:t>
            </a:r>
            <a:r>
              <a:rPr lang="en-GB" dirty="0" err="1"/>
              <a:t>abschließenden</a:t>
            </a:r>
            <a:r>
              <a:rPr lang="en-GB" dirty="0"/>
              <a:t> Workshop </a:t>
            </a:r>
            <a:r>
              <a:rPr lang="en-GB" dirty="0" err="1"/>
              <a:t>zur</a:t>
            </a:r>
            <a:r>
              <a:rPr lang="en-GB" dirty="0"/>
              <a:t> </a:t>
            </a:r>
            <a:r>
              <a:rPr lang="en-GB" dirty="0" err="1"/>
              <a:t>Modellbildung</a:t>
            </a:r>
            <a:r>
              <a:rPr lang="en-GB" dirty="0"/>
              <a:t> </a:t>
            </a:r>
            <a:r>
              <a:rPr lang="en-GB" dirty="0" err="1"/>
              <a:t>wird</a:t>
            </a:r>
            <a:r>
              <a:rPr lang="en-GB" dirty="0"/>
              <a:t> </a:t>
            </a:r>
            <a:r>
              <a:rPr lang="en-GB" dirty="0" err="1"/>
              <a:t>behandelt</a:t>
            </a:r>
            <a:r>
              <a:rPr lang="en-GB" dirty="0"/>
              <a:t>, </a:t>
            </a:r>
            <a:r>
              <a:rPr lang="en-GB" dirty="0" err="1"/>
              <a:t>wie</a:t>
            </a:r>
            <a:r>
              <a:rPr lang="en-GB" dirty="0"/>
              <a:t> die </a:t>
            </a:r>
            <a:r>
              <a:rPr lang="en-GB" dirty="0" err="1"/>
              <a:t>Modelle</a:t>
            </a:r>
            <a:r>
              <a:rPr lang="en-GB" dirty="0"/>
              <a:t> </a:t>
            </a:r>
            <a:r>
              <a:rPr lang="en-GB" dirty="0" err="1"/>
              <a:t>im</a:t>
            </a:r>
            <a:r>
              <a:rPr lang="en-GB" dirty="0"/>
              <a:t> </a:t>
            </a:r>
            <a:r>
              <a:rPr lang="en-GB" dirty="0" err="1"/>
              <a:t>laufenden</a:t>
            </a:r>
            <a:r>
              <a:rPr lang="en-GB" dirty="0"/>
              <a:t> </a:t>
            </a:r>
            <a:r>
              <a:rPr lang="en-GB" dirty="0" err="1"/>
              <a:t>Betrieb</a:t>
            </a:r>
            <a:r>
              <a:rPr lang="en-GB" dirty="0"/>
              <a:t> </a:t>
            </a:r>
            <a:r>
              <a:rPr lang="en-GB" dirty="0" err="1"/>
              <a:t>adaptiert</a:t>
            </a:r>
            <a:r>
              <a:rPr lang="en-GB" dirty="0"/>
              <a:t> </a:t>
            </a:r>
            <a:r>
              <a:rPr lang="en-GB" dirty="0" err="1"/>
              <a:t>werden</a:t>
            </a:r>
            <a:r>
              <a:rPr lang="en-GB" dirty="0"/>
              <a:t> </a:t>
            </a:r>
            <a:r>
              <a:rPr lang="en-GB" dirty="0" err="1"/>
              <a:t>können</a:t>
            </a:r>
            <a:r>
              <a:rPr lang="en-GB" dirty="0"/>
              <a:t> und die </a:t>
            </a:r>
            <a:r>
              <a:rPr lang="en-GB" dirty="0" err="1"/>
              <a:t>Methoden</a:t>
            </a:r>
            <a:r>
              <a:rPr lang="en-GB" dirty="0"/>
              <a:t> auf </a:t>
            </a:r>
            <a:r>
              <a:rPr lang="en-GB" dirty="0" err="1"/>
              <a:t>Messdaten</a:t>
            </a:r>
            <a:r>
              <a:rPr lang="en-GB" dirty="0"/>
              <a:t> der </a:t>
            </a:r>
            <a:r>
              <a:rPr lang="en-GB" dirty="0" err="1"/>
              <a:t>Demonstratoranlage</a:t>
            </a:r>
            <a:r>
              <a:rPr lang="en-GB" dirty="0"/>
              <a:t> </a:t>
            </a:r>
            <a:r>
              <a:rPr lang="en-GB" dirty="0" err="1"/>
              <a:t>angewendet</a:t>
            </a:r>
            <a:r>
              <a:rPr lang="en-GB" dirty="0"/>
              <a:t>. </a:t>
            </a:r>
          </a:p>
        </p:txBody>
      </p:sp>
      <p:sp>
        <p:nvSpPr>
          <p:cNvPr id="4" name="Foliennummernplatzhalter 3"/>
          <p:cNvSpPr>
            <a:spLocks noGrp="1"/>
          </p:cNvSpPr>
          <p:nvPr>
            <p:ph type="sldNum" sz="quarter" idx="5"/>
          </p:nvPr>
        </p:nvSpPr>
        <p:spPr/>
        <p:txBody>
          <a:bodyPr/>
          <a:lstStyle/>
          <a:p>
            <a:fld id="{4D630757-D464-4A32-9C24-E9EA927DBF3A}" type="slidenum">
              <a:rPr lang="en-GB" smtClean="0"/>
              <a:t>34</a:t>
            </a:fld>
            <a:endParaRPr lang="en-GB"/>
          </a:p>
        </p:txBody>
      </p:sp>
    </p:spTree>
    <p:extLst>
      <p:ext uri="{BB962C8B-B14F-4D97-AF65-F5344CB8AC3E}">
        <p14:creationId xmlns:p14="http://schemas.microsoft.com/office/powerpoint/2010/main" val="49295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https://image.freepik.com/free-vector/winding-road-infographic-template-with-milestone-points_1017-31479.jpg</a:t>
            </a:r>
          </a:p>
          <a:p>
            <a:endParaRPr lang="de-DE" dirty="0"/>
          </a:p>
          <a:p>
            <a:pPr marL="171450" indent="-171450">
              <a:buFont typeface="Arial" panose="020B0604020202020204" pitchFamily="34" charset="0"/>
              <a:buChar char="•"/>
            </a:pPr>
            <a:r>
              <a:rPr lang="de-DE" dirty="0"/>
              <a:t>Seminar oder Workshop, wann findet es statt?</a:t>
            </a:r>
          </a:p>
        </p:txBody>
      </p:sp>
      <p:sp>
        <p:nvSpPr>
          <p:cNvPr id="4" name="Foliennummernplatzhalter 3"/>
          <p:cNvSpPr>
            <a:spLocks noGrp="1"/>
          </p:cNvSpPr>
          <p:nvPr>
            <p:ph type="sldNum" sz="quarter" idx="5"/>
          </p:nvPr>
        </p:nvSpPr>
        <p:spPr/>
        <p:txBody>
          <a:bodyPr/>
          <a:lstStyle/>
          <a:p>
            <a:fld id="{4D630757-D464-4A32-9C24-E9EA927DBF3A}" type="slidenum">
              <a:rPr lang="en-GB" smtClean="0"/>
              <a:t>37</a:t>
            </a:fld>
            <a:endParaRPr lang="en-GB"/>
          </a:p>
        </p:txBody>
      </p:sp>
    </p:spTree>
    <p:extLst>
      <p:ext uri="{BB962C8B-B14F-4D97-AF65-F5344CB8AC3E}">
        <p14:creationId xmlns:p14="http://schemas.microsoft.com/office/powerpoint/2010/main" val="308658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Bildquelle: https://hmq-laserscanning.ch/referenzen/644/spritzgiessmaschine.html</a:t>
            </a:r>
          </a:p>
        </p:txBody>
      </p:sp>
      <p:sp>
        <p:nvSpPr>
          <p:cNvPr id="4" name="Foliennummernplatzhalter 3"/>
          <p:cNvSpPr>
            <a:spLocks noGrp="1"/>
          </p:cNvSpPr>
          <p:nvPr>
            <p:ph type="sldNum" sz="quarter" idx="5"/>
          </p:nvPr>
        </p:nvSpPr>
        <p:spPr/>
        <p:txBody>
          <a:bodyPr/>
          <a:lstStyle/>
          <a:p>
            <a:fld id="{4D630757-D464-4A32-9C24-E9EA927DBF3A}" type="slidenum">
              <a:rPr lang="en-GB" smtClean="0"/>
              <a:t>2</a:t>
            </a:fld>
            <a:endParaRPr lang="en-GB"/>
          </a:p>
        </p:txBody>
      </p:sp>
    </p:spTree>
    <p:extLst>
      <p:ext uri="{BB962C8B-B14F-4D97-AF65-F5344CB8AC3E}">
        <p14:creationId xmlns:p14="http://schemas.microsoft.com/office/powerpoint/2010/main" val="76412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https://image.freepik.com/free-vector/winding-road-infographic-template-with-milestone-points_1017-31479.jpg</a:t>
            </a:r>
          </a:p>
          <a:p>
            <a:endParaRPr lang="de-DE" dirty="0"/>
          </a:p>
          <a:p>
            <a:pPr marL="171450" indent="-171450">
              <a:buFont typeface="Arial" panose="020B0604020202020204" pitchFamily="34" charset="0"/>
              <a:buChar char="•"/>
            </a:pPr>
            <a:r>
              <a:rPr lang="de-DE" dirty="0"/>
              <a:t>Seminar oder Workshop, wann findet es statt?</a:t>
            </a:r>
          </a:p>
        </p:txBody>
      </p:sp>
      <p:sp>
        <p:nvSpPr>
          <p:cNvPr id="4" name="Foliennummernplatzhalter 3"/>
          <p:cNvSpPr>
            <a:spLocks noGrp="1"/>
          </p:cNvSpPr>
          <p:nvPr>
            <p:ph type="sldNum" sz="quarter" idx="5"/>
          </p:nvPr>
        </p:nvSpPr>
        <p:spPr/>
        <p:txBody>
          <a:bodyPr/>
          <a:lstStyle/>
          <a:p>
            <a:fld id="{4D630757-D464-4A32-9C24-E9EA927DBF3A}" type="slidenum">
              <a:rPr lang="en-GB" smtClean="0"/>
              <a:t>39</a:t>
            </a:fld>
            <a:endParaRPr lang="en-GB"/>
          </a:p>
        </p:txBody>
      </p:sp>
    </p:spTree>
    <p:extLst>
      <p:ext uri="{BB962C8B-B14F-4D97-AF65-F5344CB8AC3E}">
        <p14:creationId xmlns:p14="http://schemas.microsoft.com/office/powerpoint/2010/main" val="389934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Kleine Brötchen backen!</a:t>
            </a:r>
          </a:p>
          <a:p>
            <a:r>
              <a:rPr lang="de-DE" dirty="0"/>
              <a:t>Alles wäre zu viel für ein Projekt und zunächst fehlt der Nachweis, dass sich die einzelnen Prozesse überhaupt digital abbilden lassen.</a:t>
            </a:r>
          </a:p>
          <a:p>
            <a:endParaRPr lang="de-DE" dirty="0"/>
          </a:p>
          <a:p>
            <a:r>
              <a:rPr lang="de-DE" dirty="0"/>
              <a:t>Schematische Betrachtung des Prozesses</a:t>
            </a:r>
          </a:p>
          <a:p>
            <a:endParaRPr lang="de-DE" dirty="0">
              <a:sym typeface="Wingdings" panose="05000000000000000000" pitchFamily="2" charset="2"/>
            </a:endParaRPr>
          </a:p>
          <a:p>
            <a:r>
              <a:rPr lang="de-DE" dirty="0">
                <a:sym typeface="Wingdings" panose="05000000000000000000" pitchFamily="2" charset="2"/>
              </a:rPr>
              <a:t>Abstraktion vom realen Prozess zu einer modellhaften Betrachtung, bei der vom Nutzer eingestellte Prozessparameter maschinenintern in Sollwerttrajektorien übersetzt werden, die in Prozessgrößenverläufen resultieren, die resultierenden Prozessgrößenverläufe beeinflussen dann in Bauteileigenschaften. Die Prämisse besteht also darin, dass sich der Spritzgießprozess und der qualitätsbildende Prozess getrennt voneinander modellieren lassen.</a:t>
            </a:r>
          </a:p>
          <a:p>
            <a:endParaRPr lang="de-D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Was machen wir mit vorherigen Prozessschritten? </a:t>
            </a:r>
            <a:r>
              <a:rPr lang="de-DE" dirty="0">
                <a:sym typeface="Wingdings" panose="05000000000000000000" pitchFamily="2" charset="2"/>
              </a:rPr>
              <a:t> Störgrößen (bedeutet natürlich, dass zunächst das Material nicht variieren kann)</a:t>
            </a:r>
          </a:p>
          <a:p>
            <a:endParaRPr lang="de-DE" dirty="0">
              <a:sym typeface="Wingdings" panose="05000000000000000000" pitchFamily="2" charset="2"/>
            </a:endParaRPr>
          </a:p>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4</a:t>
            </a:fld>
            <a:endParaRPr lang="en-GB"/>
          </a:p>
        </p:txBody>
      </p:sp>
    </p:spTree>
    <p:extLst>
      <p:ext uri="{BB962C8B-B14F-4D97-AF65-F5344CB8AC3E}">
        <p14:creationId xmlns:p14="http://schemas.microsoft.com/office/powerpoint/2010/main" val="139440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Bisherige</a:t>
            </a:r>
            <a:r>
              <a:rPr lang="en-GB" dirty="0"/>
              <a:t> </a:t>
            </a:r>
            <a:r>
              <a:rPr lang="en-GB" dirty="0" err="1"/>
              <a:t>Ansätze</a:t>
            </a:r>
            <a:r>
              <a:rPr lang="en-GB" dirty="0"/>
              <a:t> </a:t>
            </a:r>
            <a:r>
              <a:rPr lang="en-GB" dirty="0" err="1"/>
              <a:t>zur</a:t>
            </a:r>
            <a:r>
              <a:rPr lang="en-GB" dirty="0"/>
              <a:t> </a:t>
            </a:r>
            <a:r>
              <a:rPr lang="en-GB" dirty="0" err="1"/>
              <a:t>Modellierung</a:t>
            </a:r>
            <a:r>
              <a:rPr lang="en-GB" dirty="0"/>
              <a:t> und </a:t>
            </a:r>
            <a:r>
              <a:rPr lang="en-GB" dirty="0" err="1"/>
              <a:t>Regelung</a:t>
            </a:r>
            <a:r>
              <a:rPr lang="en-GB" dirty="0"/>
              <a:t> des </a:t>
            </a:r>
            <a:r>
              <a:rPr lang="en-GB" dirty="0" err="1"/>
              <a:t>Spritzgießprozesses</a:t>
            </a:r>
            <a:r>
              <a:rPr lang="en-GB" dirty="0"/>
              <a:t>:</a:t>
            </a:r>
          </a:p>
          <a:p>
            <a:pPr marL="171450" indent="-171450">
              <a:buFont typeface="Arial" panose="020B0604020202020204" pitchFamily="34" charset="0"/>
              <a:buChar char="•"/>
            </a:pPr>
            <a:r>
              <a:rPr lang="en-GB" dirty="0" err="1"/>
              <a:t>Statische</a:t>
            </a:r>
            <a:r>
              <a:rPr lang="en-GB" dirty="0"/>
              <a:t> </a:t>
            </a:r>
            <a:r>
              <a:rPr lang="en-GB" dirty="0" err="1"/>
              <a:t>Regressionsmodelle</a:t>
            </a:r>
            <a:r>
              <a:rPr lang="en-GB" dirty="0"/>
              <a:t>: </a:t>
            </a:r>
            <a:r>
              <a:rPr lang="en-GB" dirty="0" err="1"/>
              <a:t>Statische</a:t>
            </a:r>
            <a:r>
              <a:rPr lang="en-GB" dirty="0"/>
              <a:t> </a:t>
            </a:r>
            <a:r>
              <a:rPr lang="en-GB" dirty="0" err="1"/>
              <a:t>Abbildung</a:t>
            </a:r>
            <a:r>
              <a:rPr lang="en-GB" dirty="0"/>
              <a:t> der </a:t>
            </a:r>
            <a:r>
              <a:rPr lang="en-GB" dirty="0" err="1"/>
              <a:t>eingestellten</a:t>
            </a:r>
            <a:r>
              <a:rPr lang="en-GB" dirty="0"/>
              <a:t> </a:t>
            </a:r>
            <a:r>
              <a:rPr lang="en-GB" dirty="0" err="1"/>
              <a:t>Prozessparameter</a:t>
            </a:r>
            <a:r>
              <a:rPr lang="en-GB" dirty="0"/>
              <a:t> auf die </a:t>
            </a:r>
            <a:r>
              <a:rPr lang="en-GB" dirty="0" err="1"/>
              <a:t>resultierenden</a:t>
            </a:r>
            <a:r>
              <a:rPr lang="en-GB" dirty="0"/>
              <a:t> </a:t>
            </a:r>
            <a:r>
              <a:rPr lang="en-GB" dirty="0" err="1"/>
              <a:t>Bauteileigenschaften</a:t>
            </a:r>
            <a:r>
              <a:rPr lang="en-GB" dirty="0"/>
              <a:t>. </a:t>
            </a:r>
            <a:r>
              <a:rPr lang="en-GB" dirty="0" err="1"/>
              <a:t>Vernachlässigung</a:t>
            </a:r>
            <a:r>
              <a:rPr lang="en-GB" dirty="0"/>
              <a:t> </a:t>
            </a:r>
            <a:r>
              <a:rPr lang="en-GB" dirty="0" err="1"/>
              <a:t>aller</a:t>
            </a:r>
            <a:r>
              <a:rPr lang="en-GB" dirty="0"/>
              <a:t> </a:t>
            </a:r>
            <a:r>
              <a:rPr lang="en-GB" dirty="0" err="1"/>
              <a:t>dynamischer</a:t>
            </a:r>
            <a:r>
              <a:rPr lang="en-GB" dirty="0"/>
              <a:t> </a:t>
            </a:r>
            <a:r>
              <a:rPr lang="en-GB" dirty="0" err="1"/>
              <a:t>Vorgänge</a:t>
            </a:r>
            <a:r>
              <a:rPr lang="en-GB" dirty="0"/>
              <a:t>. Oft </a:t>
            </a:r>
            <a:r>
              <a:rPr lang="en-GB" dirty="0" err="1"/>
              <a:t>zweckmäßig</a:t>
            </a:r>
            <a:r>
              <a:rPr lang="en-GB" dirty="0"/>
              <a:t>, </a:t>
            </a:r>
            <a:r>
              <a:rPr lang="en-GB" dirty="0" err="1"/>
              <a:t>aber</a:t>
            </a:r>
            <a:r>
              <a:rPr lang="en-GB" dirty="0"/>
              <a:t> </a:t>
            </a:r>
            <a:r>
              <a:rPr lang="en-GB" dirty="0" err="1"/>
              <a:t>durch</a:t>
            </a:r>
            <a:r>
              <a:rPr lang="en-GB" dirty="0"/>
              <a:t> </a:t>
            </a:r>
            <a:r>
              <a:rPr lang="en-GB" dirty="0" err="1"/>
              <a:t>dynamische</a:t>
            </a:r>
            <a:r>
              <a:rPr lang="en-GB" dirty="0"/>
              <a:t> </a:t>
            </a:r>
            <a:r>
              <a:rPr lang="en-GB" dirty="0" err="1"/>
              <a:t>Modellbildung</a:t>
            </a:r>
            <a:r>
              <a:rPr lang="en-GB" dirty="0"/>
              <a:t> </a:t>
            </a:r>
            <a:r>
              <a:rPr lang="en-GB" dirty="0" err="1"/>
              <a:t>wird</a:t>
            </a:r>
            <a:r>
              <a:rPr lang="en-GB" dirty="0"/>
              <a:t> </a:t>
            </a:r>
            <a:r>
              <a:rPr lang="en-GB" dirty="0" err="1"/>
              <a:t>Verbesserung</a:t>
            </a:r>
            <a:r>
              <a:rPr lang="en-GB" dirty="0"/>
              <a:t> der </a:t>
            </a:r>
            <a:r>
              <a:rPr lang="en-GB" dirty="0" err="1"/>
              <a:t>Modellgüte</a:t>
            </a:r>
            <a:r>
              <a:rPr lang="en-GB" dirty="0"/>
              <a:t> </a:t>
            </a:r>
            <a:r>
              <a:rPr lang="en-GB" dirty="0" err="1"/>
              <a:t>erwartet</a:t>
            </a:r>
            <a:r>
              <a:rPr lang="en-GB" dirty="0"/>
              <a:t>.</a:t>
            </a:r>
          </a:p>
          <a:p>
            <a:pPr marL="171450" indent="-171450">
              <a:buFont typeface="Arial" panose="020B0604020202020204" pitchFamily="34" charset="0"/>
              <a:buChar char="•"/>
            </a:pPr>
            <a:r>
              <a:rPr lang="en-GB" dirty="0" err="1"/>
              <a:t>Prozessregelung</a:t>
            </a:r>
            <a:r>
              <a:rPr lang="en-GB" dirty="0"/>
              <a:t>: Da </a:t>
            </a:r>
            <a:r>
              <a:rPr lang="en-GB" dirty="0" err="1"/>
              <a:t>Bauteileigenschaften</a:t>
            </a:r>
            <a:r>
              <a:rPr lang="en-GB" dirty="0"/>
              <a:t> </a:t>
            </a:r>
            <a:r>
              <a:rPr lang="en-GB" dirty="0" err="1"/>
              <a:t>nicht</a:t>
            </a:r>
            <a:r>
              <a:rPr lang="en-GB" dirty="0"/>
              <a:t> </a:t>
            </a:r>
            <a:r>
              <a:rPr lang="en-GB" dirty="0" err="1"/>
              <a:t>prozesstaktnahe</a:t>
            </a:r>
            <a:r>
              <a:rPr lang="en-GB" dirty="0"/>
              <a:t> </a:t>
            </a:r>
            <a:r>
              <a:rPr lang="en-GB" dirty="0" err="1"/>
              <a:t>gemessen</a:t>
            </a:r>
            <a:r>
              <a:rPr lang="en-GB" dirty="0"/>
              <a:t> </a:t>
            </a:r>
            <a:r>
              <a:rPr lang="en-GB" dirty="0" err="1"/>
              <a:t>werden</a:t>
            </a:r>
            <a:r>
              <a:rPr lang="en-GB" dirty="0"/>
              <a:t>, </a:t>
            </a:r>
            <a:r>
              <a:rPr lang="en-GB" dirty="0" err="1"/>
              <a:t>werden</a:t>
            </a:r>
            <a:r>
              <a:rPr lang="en-GB" dirty="0"/>
              <a:t> </a:t>
            </a:r>
            <a:r>
              <a:rPr lang="en-GB" dirty="0" err="1"/>
              <a:t>ersatzweise</a:t>
            </a:r>
            <a:r>
              <a:rPr lang="en-GB" dirty="0"/>
              <a:t> </a:t>
            </a:r>
            <a:r>
              <a:rPr lang="en-GB" dirty="0" err="1"/>
              <a:t>Prozessgrößen</a:t>
            </a:r>
            <a:r>
              <a:rPr lang="en-GB" dirty="0"/>
              <a:t> </a:t>
            </a:r>
            <a:r>
              <a:rPr lang="en-GB" dirty="0" err="1"/>
              <a:t>geregelt</a:t>
            </a:r>
            <a:r>
              <a:rPr lang="en-GB" dirty="0"/>
              <a:t>. </a:t>
            </a:r>
            <a:r>
              <a:rPr lang="en-GB" dirty="0" err="1"/>
              <a:t>Sollten</a:t>
            </a:r>
            <a:r>
              <a:rPr lang="en-GB" dirty="0"/>
              <a:t> </a:t>
            </a:r>
            <a:r>
              <a:rPr lang="en-GB" dirty="0" err="1"/>
              <a:t>Störgrößen</a:t>
            </a:r>
            <a:r>
              <a:rPr lang="en-GB" dirty="0"/>
              <a:t> </a:t>
            </a:r>
            <a:r>
              <a:rPr lang="en-GB" dirty="0" err="1"/>
              <a:t>eine</a:t>
            </a:r>
            <a:r>
              <a:rPr lang="en-GB" dirty="0"/>
              <a:t> </a:t>
            </a:r>
            <a:r>
              <a:rPr lang="en-GB" dirty="0" err="1"/>
              <a:t>Änderung</a:t>
            </a:r>
            <a:r>
              <a:rPr lang="en-GB" dirty="0"/>
              <a:t> des </a:t>
            </a:r>
            <a:r>
              <a:rPr lang="en-GB" dirty="0" err="1"/>
              <a:t>Zusammenhangs</a:t>
            </a:r>
            <a:r>
              <a:rPr lang="en-GB" dirty="0"/>
              <a:t> </a:t>
            </a:r>
            <a:r>
              <a:rPr lang="en-GB" dirty="0" err="1"/>
              <a:t>zwischen</a:t>
            </a:r>
            <a:r>
              <a:rPr lang="en-GB" dirty="0"/>
              <a:t> </a:t>
            </a:r>
            <a:r>
              <a:rPr lang="en-GB" dirty="0" err="1"/>
              <a:t>Prozessgrößenverläufen</a:t>
            </a:r>
            <a:r>
              <a:rPr lang="en-GB" dirty="0"/>
              <a:t> und </a:t>
            </a:r>
            <a:r>
              <a:rPr lang="en-GB" dirty="0" err="1"/>
              <a:t>Bauteilqualität</a:t>
            </a:r>
            <a:r>
              <a:rPr lang="en-GB" dirty="0"/>
              <a:t> </a:t>
            </a:r>
            <a:r>
              <a:rPr lang="en-GB" dirty="0" err="1"/>
              <a:t>bewirken</a:t>
            </a:r>
            <a:r>
              <a:rPr lang="en-GB" dirty="0"/>
              <a:t>, </a:t>
            </a:r>
            <a:r>
              <a:rPr lang="en-GB" dirty="0" err="1"/>
              <a:t>kann</a:t>
            </a:r>
            <a:r>
              <a:rPr lang="en-GB" dirty="0"/>
              <a:t> </a:t>
            </a:r>
            <a:r>
              <a:rPr lang="en-GB" dirty="0" err="1"/>
              <a:t>durch</a:t>
            </a:r>
            <a:r>
              <a:rPr lang="en-GB" dirty="0"/>
              <a:t> die </a:t>
            </a:r>
            <a:r>
              <a:rPr lang="en-GB" dirty="0" err="1"/>
              <a:t>Prozessgrößenregelung</a:t>
            </a:r>
            <a:r>
              <a:rPr lang="en-GB" dirty="0"/>
              <a:t> </a:t>
            </a:r>
            <a:r>
              <a:rPr lang="en-GB" dirty="0" err="1"/>
              <a:t>keine</a:t>
            </a:r>
            <a:r>
              <a:rPr lang="en-GB" dirty="0"/>
              <a:t> </a:t>
            </a:r>
            <a:r>
              <a:rPr lang="en-GB" dirty="0" err="1"/>
              <a:t>gleichbleibende</a:t>
            </a:r>
            <a:r>
              <a:rPr lang="en-GB" dirty="0"/>
              <a:t> </a:t>
            </a:r>
            <a:r>
              <a:rPr lang="en-GB" dirty="0" err="1"/>
              <a:t>Bauteilqualität</a:t>
            </a:r>
            <a:r>
              <a:rPr lang="en-GB" dirty="0"/>
              <a:t> </a:t>
            </a:r>
            <a:r>
              <a:rPr lang="en-GB" dirty="0" err="1"/>
              <a:t>sichergestellt</a:t>
            </a:r>
            <a:r>
              <a:rPr lang="en-GB" dirty="0"/>
              <a:t> warden.</a:t>
            </a:r>
          </a:p>
          <a:p>
            <a:pPr marL="171450" indent="-171450">
              <a:buFont typeface="Arial" panose="020B0604020202020204" pitchFamily="34" charset="0"/>
              <a:buChar char="•"/>
            </a:pPr>
            <a:r>
              <a:rPr lang="en-GB" dirty="0" err="1"/>
              <a:t>Eigenschaftsregelung</a:t>
            </a:r>
            <a:r>
              <a:rPr lang="en-GB" dirty="0"/>
              <a:t>: </a:t>
            </a:r>
            <a:r>
              <a:rPr lang="en-GB" dirty="0" err="1"/>
              <a:t>Existiert</a:t>
            </a:r>
            <a:r>
              <a:rPr lang="en-GB" dirty="0"/>
              <a:t> de facto </a:t>
            </a:r>
            <a:r>
              <a:rPr lang="en-GB" dirty="0" err="1"/>
              <a:t>nicht</a:t>
            </a:r>
            <a:r>
              <a:rPr lang="en-GB" dirty="0"/>
              <a:t>.</a:t>
            </a:r>
          </a:p>
        </p:txBody>
      </p:sp>
      <p:sp>
        <p:nvSpPr>
          <p:cNvPr id="4" name="Foliennummernplatzhalter 3"/>
          <p:cNvSpPr>
            <a:spLocks noGrp="1"/>
          </p:cNvSpPr>
          <p:nvPr>
            <p:ph type="sldNum" sz="quarter" idx="5"/>
          </p:nvPr>
        </p:nvSpPr>
        <p:spPr/>
        <p:txBody>
          <a:bodyPr/>
          <a:lstStyle/>
          <a:p>
            <a:fld id="{4D630757-D464-4A32-9C24-E9EA927DBF3A}" type="slidenum">
              <a:rPr lang="en-GB" smtClean="0"/>
              <a:t>5</a:t>
            </a:fld>
            <a:endParaRPr lang="en-GB"/>
          </a:p>
        </p:txBody>
      </p:sp>
    </p:spTree>
    <p:extLst>
      <p:ext uri="{BB962C8B-B14F-4D97-AF65-F5344CB8AC3E}">
        <p14:creationId xmlns:p14="http://schemas.microsoft.com/office/powerpoint/2010/main" val="6862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Herausforderungen</a:t>
            </a:r>
          </a:p>
        </p:txBody>
      </p:sp>
      <p:sp>
        <p:nvSpPr>
          <p:cNvPr id="4" name="Foliennummernplatzhalter 3"/>
          <p:cNvSpPr>
            <a:spLocks noGrp="1"/>
          </p:cNvSpPr>
          <p:nvPr>
            <p:ph type="sldNum" sz="quarter" idx="5"/>
          </p:nvPr>
        </p:nvSpPr>
        <p:spPr/>
        <p:txBody>
          <a:bodyPr/>
          <a:lstStyle/>
          <a:p>
            <a:fld id="{4D630757-D464-4A32-9C24-E9EA927DBF3A}" type="slidenum">
              <a:rPr lang="en-GB" smtClean="0"/>
              <a:t>7</a:t>
            </a:fld>
            <a:endParaRPr lang="en-GB"/>
          </a:p>
        </p:txBody>
      </p:sp>
    </p:spTree>
    <p:extLst>
      <p:ext uri="{BB962C8B-B14F-4D97-AF65-F5344CB8AC3E}">
        <p14:creationId xmlns:p14="http://schemas.microsoft.com/office/powerpoint/2010/main" val="1763065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8</a:t>
            </a:fld>
            <a:endParaRPr lang="en-GB"/>
          </a:p>
        </p:txBody>
      </p:sp>
    </p:spTree>
    <p:extLst>
      <p:ext uri="{BB962C8B-B14F-4D97-AF65-F5344CB8AC3E}">
        <p14:creationId xmlns:p14="http://schemas.microsoft.com/office/powerpoint/2010/main" val="123605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4D630757-D464-4A32-9C24-E9EA927DBF3A}" type="slidenum">
              <a:rPr lang="en-GB" smtClean="0"/>
              <a:t>15</a:t>
            </a:fld>
            <a:endParaRPr lang="en-GB"/>
          </a:p>
        </p:txBody>
      </p:sp>
    </p:spTree>
    <p:extLst>
      <p:ext uri="{BB962C8B-B14F-4D97-AF65-F5344CB8AC3E}">
        <p14:creationId xmlns:p14="http://schemas.microsoft.com/office/powerpoint/2010/main" val="3010692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16</a:t>
            </a:fld>
            <a:endParaRPr lang="en-GB"/>
          </a:p>
        </p:txBody>
      </p:sp>
    </p:spTree>
    <p:extLst>
      <p:ext uri="{BB962C8B-B14F-4D97-AF65-F5344CB8AC3E}">
        <p14:creationId xmlns:p14="http://schemas.microsoft.com/office/powerpoint/2010/main" val="844205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17</a:t>
            </a:fld>
            <a:endParaRPr lang="en-GB"/>
          </a:p>
        </p:txBody>
      </p:sp>
    </p:spTree>
    <p:extLst>
      <p:ext uri="{BB962C8B-B14F-4D97-AF65-F5344CB8AC3E}">
        <p14:creationId xmlns:p14="http://schemas.microsoft.com/office/powerpoint/2010/main" val="2509180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E01484B9-EA2B-457B-B0FC-4A570ABF82E2}"/>
              </a:ext>
            </a:extLst>
          </p:cNvPr>
          <p:cNvSpPr/>
          <p:nvPr userDrawn="1"/>
        </p:nvSpPr>
        <p:spPr>
          <a:xfrm>
            <a:off x="9182160" y="762000"/>
            <a:ext cx="2537640" cy="6095640"/>
          </a:xfrm>
          <a:prstGeom prst="rect">
            <a:avLst/>
          </a:prstGeom>
          <a:solidFill>
            <a:srgbClr val="C50259">
              <a:alpha val="40000"/>
            </a:srgbClr>
          </a:solidFill>
          <a:ln>
            <a:noFill/>
          </a:ln>
        </p:spPr>
        <p:style>
          <a:lnRef idx="2">
            <a:schemeClr val="accent1">
              <a:shade val="50000"/>
            </a:schemeClr>
          </a:lnRef>
          <a:fillRef idx="1">
            <a:schemeClr val="accent1"/>
          </a:fillRef>
          <a:effectRef idx="0">
            <a:schemeClr val="accent1"/>
          </a:effectRef>
          <a:fontRef idx="minor"/>
        </p:style>
      </p:sp>
      <p:sp>
        <p:nvSpPr>
          <p:cNvPr id="7" name="PlaceHolder 3">
            <a:extLst>
              <a:ext uri="{FF2B5EF4-FFF2-40B4-BE49-F238E27FC236}">
                <a16:creationId xmlns:a16="http://schemas.microsoft.com/office/drawing/2014/main" id="{2FA2C498-9BA9-456C-91D8-02AB9D3DDCFB}"/>
              </a:ext>
            </a:extLst>
          </p:cNvPr>
          <p:cNvSpPr>
            <a:spLocks noGrp="1"/>
          </p:cNvSpPr>
          <p:nvPr>
            <p:ph type="title"/>
          </p:nvPr>
        </p:nvSpPr>
        <p:spPr>
          <a:xfrm>
            <a:off x="623520" y="2853000"/>
            <a:ext cx="8217360" cy="575640"/>
          </a:xfrm>
          <a:prstGeom prst="rect">
            <a:avLst/>
          </a:prstGeom>
        </p:spPr>
        <p:txBody>
          <a:bodyPr anchor="b">
            <a:normAutofit fontScale="97000"/>
          </a:bodyPr>
          <a:lstStyle/>
          <a:p>
            <a:pPr algn="ctr">
              <a:lnSpc>
                <a:spcPct val="100000"/>
              </a:lnSpc>
            </a:pPr>
            <a:r>
              <a:rPr lang="de-DE" sz="3200" b="1" strike="noStrike" spc="-1" dirty="0">
                <a:solidFill>
                  <a:srgbClr val="000000"/>
                </a:solidFill>
                <a:latin typeface="Calibri"/>
              </a:rPr>
              <a:t>Titel des Vortrags</a:t>
            </a:r>
            <a:endParaRPr lang="de-DE" sz="3200" b="0" strike="noStrike" spc="-1" dirty="0">
              <a:solidFill>
                <a:srgbClr val="000000"/>
              </a:solidFill>
              <a:latin typeface="Arial"/>
            </a:endParaRPr>
          </a:p>
        </p:txBody>
      </p:sp>
      <p:sp>
        <p:nvSpPr>
          <p:cNvPr id="8" name="PlaceHolder 4">
            <a:extLst>
              <a:ext uri="{FF2B5EF4-FFF2-40B4-BE49-F238E27FC236}">
                <a16:creationId xmlns:a16="http://schemas.microsoft.com/office/drawing/2014/main" id="{37073B07-EF54-4F3B-9E4C-F699EF64BC5C}"/>
              </a:ext>
            </a:extLst>
          </p:cNvPr>
          <p:cNvSpPr>
            <a:spLocks noGrp="1"/>
          </p:cNvSpPr>
          <p:nvPr>
            <p:ph idx="13"/>
          </p:nvPr>
        </p:nvSpPr>
        <p:spPr>
          <a:xfrm>
            <a:off x="1111680" y="3716280"/>
            <a:ext cx="7240680" cy="1071620"/>
          </a:xfrm>
          <a:prstGeom prst="rect">
            <a:avLst/>
          </a:prstGeom>
        </p:spPr>
        <p:txBody>
          <a:bodyPr lIns="108000" tIns="72000" rIns="108000" bIns="72000">
            <a:noAutofit/>
          </a:bodyPr>
          <a:lstStyle/>
          <a:p>
            <a:pPr algn="ctr">
              <a:lnSpc>
                <a:spcPts val="2401"/>
              </a:lnSpc>
              <a:tabLst>
                <a:tab pos="0" algn="l"/>
              </a:tabLst>
            </a:pPr>
            <a:r>
              <a:rPr lang="de-DE" sz="1800" b="0" strike="noStrike" spc="-1" dirty="0">
                <a:solidFill>
                  <a:srgbClr val="000000"/>
                </a:solidFill>
                <a:latin typeface="Calibri"/>
              </a:rPr>
              <a:t>Name des Autors</a:t>
            </a:r>
            <a:br>
              <a:rPr dirty="0"/>
            </a:br>
            <a:r>
              <a:rPr lang="de-DE" sz="1800" b="0" strike="noStrike" spc="-1" dirty="0">
                <a:solidFill>
                  <a:srgbClr val="000000"/>
                </a:solidFill>
                <a:latin typeface="Calibri"/>
              </a:rPr>
              <a:t>Veranstaltung</a:t>
            </a:r>
            <a:endParaRPr lang="de-DE" sz="1800" b="1" strike="noStrike" spc="-1" dirty="0">
              <a:solidFill>
                <a:srgbClr val="000000"/>
              </a:solidFill>
              <a:latin typeface="Arial"/>
            </a:endParaRPr>
          </a:p>
        </p:txBody>
      </p:sp>
      <p:pic>
        <p:nvPicPr>
          <p:cNvPr id="14" name="Grafik 13" descr="Ein Bild, das Text, Uhr, Messanzeige enthält.&#10;&#10;Automatisch generierte Beschreibung">
            <a:extLst>
              <a:ext uri="{FF2B5EF4-FFF2-40B4-BE49-F238E27FC236}">
                <a16:creationId xmlns:a16="http://schemas.microsoft.com/office/drawing/2014/main" id="{E9D2BC0D-FB32-4473-A095-5E7E8D16D7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9769" y="213408"/>
            <a:ext cx="1742562" cy="378160"/>
          </a:xfrm>
          <a:prstGeom prst="rect">
            <a:avLst/>
          </a:prstGeom>
        </p:spPr>
      </p:pic>
    </p:spTree>
    <p:extLst>
      <p:ext uri="{BB962C8B-B14F-4D97-AF65-F5344CB8AC3E}">
        <p14:creationId xmlns:p14="http://schemas.microsoft.com/office/powerpoint/2010/main" val="355501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55" name="PlaceHolder 2"/>
          <p:cNvSpPr>
            <a:spLocks noGrp="1"/>
          </p:cNvSpPr>
          <p:nvPr>
            <p:ph type="body"/>
          </p:nvPr>
        </p:nvSpPr>
        <p:spPr>
          <a:xfrm>
            <a:off x="192240" y="841829"/>
            <a:ext cx="11796560" cy="5529942"/>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5" name="PlaceHolder 4">
            <a:extLst>
              <a:ext uri="{FF2B5EF4-FFF2-40B4-BE49-F238E27FC236}">
                <a16:creationId xmlns:a16="http://schemas.microsoft.com/office/drawing/2014/main" id="{4704950C-FFEA-4FB3-A5E4-7D8149484F4C}"/>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F98E9C80-32F4-4CC9-9054-9D546577BCAC}" type="datetime1">
              <a:rPr lang="de-DE" sz="1200" b="0" strike="noStrike" spc="-1" smtClean="0">
                <a:solidFill>
                  <a:srgbClr val="8B8B8B"/>
                </a:solidFill>
                <a:latin typeface="Arial"/>
              </a:rPr>
              <a:t>17.01.2022</a:t>
            </a:fld>
            <a:endParaRPr lang="de-DE" sz="1200" b="0" strike="noStrike" spc="-1">
              <a:latin typeface="Times New Roman"/>
            </a:endParaRPr>
          </a:p>
        </p:txBody>
      </p:sp>
      <p:sp>
        <p:nvSpPr>
          <p:cNvPr id="7" name="PlaceHolder 6">
            <a:extLst>
              <a:ext uri="{FF2B5EF4-FFF2-40B4-BE49-F238E27FC236}">
                <a16:creationId xmlns:a16="http://schemas.microsoft.com/office/drawing/2014/main" id="{7BC8988F-2876-4D81-997E-93E8E9C5E596}"/>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8" name="PlaceHolder 3">
            <a:extLst>
              <a:ext uri="{FF2B5EF4-FFF2-40B4-BE49-F238E27FC236}">
                <a16:creationId xmlns:a16="http://schemas.microsoft.com/office/drawing/2014/main" id="{FD082F62-1EEF-4B05-95DF-CABCDA3DB17E}"/>
              </a:ext>
            </a:extLst>
          </p:cNvPr>
          <p:cNvSpPr>
            <a:spLocks noGrp="1"/>
          </p:cNvSpPr>
          <p:nvPr>
            <p:ph type="title" idx="10" hasCustomPrompt="1"/>
          </p:nvPr>
        </p:nvSpPr>
        <p:spPr>
          <a:xfrm>
            <a:off x="1747611"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9" name="PlaceHolder 5">
            <a:extLst>
              <a:ext uri="{FF2B5EF4-FFF2-40B4-BE49-F238E27FC236}">
                <a16:creationId xmlns:a16="http://schemas.microsoft.com/office/drawing/2014/main" id="{E9A18B67-1C94-4752-84BC-8B89433722FD}"/>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Content">
    <p:spTree>
      <p:nvGrpSpPr>
        <p:cNvPr id="1" name=""/>
        <p:cNvGrpSpPr/>
        <p:nvPr/>
      </p:nvGrpSpPr>
      <p:grpSpPr>
        <a:xfrm>
          <a:off x="0" y="0"/>
          <a:ext cx="0" cy="0"/>
          <a:chOff x="0" y="0"/>
          <a:chExt cx="0" cy="0"/>
        </a:xfrm>
      </p:grpSpPr>
      <p:sp>
        <p:nvSpPr>
          <p:cNvPr id="57" name="PlaceHolder 2"/>
          <p:cNvSpPr>
            <a:spLocks noGrp="1"/>
          </p:cNvSpPr>
          <p:nvPr>
            <p:ph type="body" hasCustomPrompt="1"/>
          </p:nvPr>
        </p:nvSpPr>
        <p:spPr>
          <a:xfrm>
            <a:off x="192240" y="914401"/>
            <a:ext cx="5771520" cy="5457370"/>
          </a:xfrm>
          <a:prstGeom prst="rect">
            <a:avLst/>
          </a:prstGeom>
        </p:spPr>
        <p:txBody>
          <a:bodyPr lIns="0" tIns="0" rIns="0" bIns="0">
            <a:normAutofit/>
          </a:bodyPr>
          <a:lstStyle>
            <a:lvl1pPr>
              <a:defRPr sz="1800">
                <a:latin typeface="Calibri" panose="020F0502020204030204" pitchFamily="34" charset="0"/>
                <a:cs typeface="Calibri" panose="020F0502020204030204" pitchFamily="34" charset="0"/>
              </a:defRPr>
            </a:lvl1pPr>
          </a:lstStyle>
          <a:p>
            <a:r>
              <a:rPr lang="de-DE" sz="2000" b="1" strike="noStrike" spc="-1" dirty="0">
                <a:solidFill>
                  <a:srgbClr val="000000"/>
                </a:solidFill>
                <a:latin typeface="Arial"/>
              </a:rPr>
              <a:t>Text hinzufügen</a:t>
            </a:r>
          </a:p>
        </p:txBody>
      </p:sp>
      <p:sp>
        <p:nvSpPr>
          <p:cNvPr id="58" name="PlaceHolder 3"/>
          <p:cNvSpPr>
            <a:spLocks noGrp="1"/>
          </p:cNvSpPr>
          <p:nvPr>
            <p:ph type="body"/>
          </p:nvPr>
        </p:nvSpPr>
        <p:spPr>
          <a:xfrm>
            <a:off x="6231960" y="914401"/>
            <a:ext cx="5756840" cy="5457370"/>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6" name="PlaceHolder 3">
            <a:extLst>
              <a:ext uri="{FF2B5EF4-FFF2-40B4-BE49-F238E27FC236}">
                <a16:creationId xmlns:a16="http://schemas.microsoft.com/office/drawing/2014/main" id="{807C671C-6233-432A-8271-E31D3E8D8D6D}"/>
              </a:ext>
            </a:extLst>
          </p:cNvPr>
          <p:cNvSpPr>
            <a:spLocks noGrp="1"/>
          </p:cNvSpPr>
          <p:nvPr>
            <p:ph type="title" idx="10" hasCustomPrompt="1"/>
          </p:nvPr>
        </p:nvSpPr>
        <p:spPr>
          <a:xfrm>
            <a:off x="1747611"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7" name="PlaceHolder 4">
            <a:extLst>
              <a:ext uri="{FF2B5EF4-FFF2-40B4-BE49-F238E27FC236}">
                <a16:creationId xmlns:a16="http://schemas.microsoft.com/office/drawing/2014/main" id="{702727F8-2B73-4F78-BB80-0EC4095D626E}"/>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021E0C82-B827-41FC-BE2F-6500ECE9C9B1}" type="datetime1">
              <a:rPr lang="de-DE" sz="1200" b="0" strike="noStrike" spc="-1" smtClean="0">
                <a:solidFill>
                  <a:srgbClr val="8B8B8B"/>
                </a:solidFill>
                <a:latin typeface="Arial"/>
              </a:rPr>
              <a:t>17.01.2022</a:t>
            </a:fld>
            <a:endParaRPr lang="de-DE" sz="1200" b="0" strike="noStrike" spc="-1">
              <a:latin typeface="Times New Roman"/>
            </a:endParaRPr>
          </a:p>
        </p:txBody>
      </p:sp>
      <p:sp>
        <p:nvSpPr>
          <p:cNvPr id="9" name="PlaceHolder 6">
            <a:extLst>
              <a:ext uri="{FF2B5EF4-FFF2-40B4-BE49-F238E27FC236}">
                <a16:creationId xmlns:a16="http://schemas.microsoft.com/office/drawing/2014/main" id="{58AC45DA-9EB0-4726-A9E3-4B3FE528969B}"/>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10" name="PlaceHolder 5">
            <a:extLst>
              <a:ext uri="{FF2B5EF4-FFF2-40B4-BE49-F238E27FC236}">
                <a16:creationId xmlns:a16="http://schemas.microsoft.com/office/drawing/2014/main" id="{8381D734-285E-49DC-8764-D0AAC207BF18}"/>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laceHolder 3">
            <a:extLst>
              <a:ext uri="{FF2B5EF4-FFF2-40B4-BE49-F238E27FC236}">
                <a16:creationId xmlns:a16="http://schemas.microsoft.com/office/drawing/2014/main" id="{2108E769-4AC8-43A2-AF85-1575FE20287A}"/>
              </a:ext>
            </a:extLst>
          </p:cNvPr>
          <p:cNvSpPr>
            <a:spLocks noGrp="1"/>
          </p:cNvSpPr>
          <p:nvPr>
            <p:ph type="title" hasCustomPrompt="1"/>
          </p:nvPr>
        </p:nvSpPr>
        <p:spPr>
          <a:xfrm>
            <a:off x="1747611"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3" name="PlaceHolder 4">
            <a:extLst>
              <a:ext uri="{FF2B5EF4-FFF2-40B4-BE49-F238E27FC236}">
                <a16:creationId xmlns:a16="http://schemas.microsoft.com/office/drawing/2014/main" id="{6785BEC3-470B-4E7E-810A-8F9E6FE292F0}"/>
              </a:ext>
            </a:extLst>
          </p:cNvPr>
          <p:cNvSpPr>
            <a:spLocks noGrp="1"/>
          </p:cNvSpPr>
          <p:nvPr>
            <p:ph type="dt" idx="10"/>
          </p:nvPr>
        </p:nvSpPr>
        <p:spPr>
          <a:xfrm>
            <a:off x="192240" y="6489000"/>
            <a:ext cx="1943280" cy="359640"/>
          </a:xfrm>
          <a:prstGeom prst="rect">
            <a:avLst/>
          </a:prstGeom>
        </p:spPr>
        <p:txBody>
          <a:bodyPr anchor="ctr">
            <a:noAutofit/>
          </a:bodyPr>
          <a:lstStyle/>
          <a:p>
            <a:pPr>
              <a:lnSpc>
                <a:spcPct val="100000"/>
              </a:lnSpc>
            </a:pPr>
            <a:fld id="{4216526E-EBD5-44AC-9DC8-363037FE055D}" type="datetime1">
              <a:rPr lang="de-DE" sz="1200" b="0" strike="noStrike" spc="-1" smtClean="0">
                <a:solidFill>
                  <a:srgbClr val="8B8B8B"/>
                </a:solidFill>
                <a:latin typeface="Arial"/>
              </a:rPr>
              <a:t>17.01.2022</a:t>
            </a:fld>
            <a:endParaRPr lang="de-DE" sz="1200" b="0" strike="noStrike" spc="-1">
              <a:latin typeface="Times New Roman"/>
            </a:endParaRPr>
          </a:p>
        </p:txBody>
      </p:sp>
      <p:sp>
        <p:nvSpPr>
          <p:cNvPr id="5" name="PlaceHolder 6">
            <a:extLst>
              <a:ext uri="{FF2B5EF4-FFF2-40B4-BE49-F238E27FC236}">
                <a16:creationId xmlns:a16="http://schemas.microsoft.com/office/drawing/2014/main" id="{F0A2B750-9633-4107-8A54-BA7CDF81CE6C}"/>
              </a:ext>
            </a:extLst>
          </p:cNvPr>
          <p:cNvSpPr>
            <a:spLocks noGrp="1"/>
          </p:cNvSpPr>
          <p:nvPr>
            <p:ph type="sldNum" idx="12"/>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6" name="PlaceHolder 5">
            <a:extLst>
              <a:ext uri="{FF2B5EF4-FFF2-40B4-BE49-F238E27FC236}">
                <a16:creationId xmlns:a16="http://schemas.microsoft.com/office/drawing/2014/main" id="{3F74A8AC-D195-4431-A702-D5FB1F916726}"/>
              </a:ext>
            </a:extLst>
          </p:cNvPr>
          <p:cNvSpPr>
            <a:spLocks noGrp="1"/>
          </p:cNvSpPr>
          <p:nvPr>
            <p:ph type="ftr" idx="13"/>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E06A5FE-CACA-4091-BEAC-B49067C18D26}"/>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17.01.2022</a:t>
            </a:fld>
            <a:endParaRPr lang="de-DE" sz="1200" b="0" strike="noStrike" spc="-1" dirty="0">
              <a:latin typeface="Times New Roman"/>
            </a:endParaRPr>
          </a:p>
        </p:txBody>
      </p:sp>
      <p:sp>
        <p:nvSpPr>
          <p:cNvPr id="6" name="Fußzeilenplatzhalter 5">
            <a:extLst>
              <a:ext uri="{FF2B5EF4-FFF2-40B4-BE49-F238E27FC236}">
                <a16:creationId xmlns:a16="http://schemas.microsoft.com/office/drawing/2014/main" id="{E3E430B7-29BF-4838-9F96-CB62CFD60B7C}"/>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7" name="Foliennummernplatzhalter 6">
            <a:extLst>
              <a:ext uri="{FF2B5EF4-FFF2-40B4-BE49-F238E27FC236}">
                <a16:creationId xmlns:a16="http://schemas.microsoft.com/office/drawing/2014/main" id="{C8BBFB00-EC11-49E1-98FD-9E2C05AA908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‹Nr.›</a:t>
            </a:fld>
            <a:endParaRPr lang="de-DE" sz="1200" b="0" strike="noStrike" spc="-1">
              <a:latin typeface="Times New Roman"/>
            </a:endParaRPr>
          </a:p>
        </p:txBody>
      </p:sp>
    </p:spTree>
    <p:extLst>
      <p:ext uri="{BB962C8B-B14F-4D97-AF65-F5344CB8AC3E}">
        <p14:creationId xmlns:p14="http://schemas.microsoft.com/office/powerpoint/2010/main" val="25663805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192240" y="719280"/>
            <a:ext cx="11807640" cy="45360"/>
          </a:xfrm>
          <a:prstGeom prst="rect">
            <a:avLst/>
          </a:prstGeom>
          <a:solidFill>
            <a:srgbClr val="C50259"/>
          </a:solidFill>
          <a:ln>
            <a:noFill/>
          </a:ln>
        </p:spPr>
        <p:style>
          <a:lnRef idx="2">
            <a:schemeClr val="accent1">
              <a:shade val="50000"/>
            </a:schemeClr>
          </a:lnRef>
          <a:fillRef idx="1">
            <a:schemeClr val="accent1"/>
          </a:fillRef>
          <a:effectRef idx="0">
            <a:schemeClr val="accent1"/>
          </a:effectRef>
          <a:fontRef idx="minor"/>
        </p:style>
      </p:sp>
      <p:pic>
        <p:nvPicPr>
          <p:cNvPr id="46" name="Picture 7" descr="ifw-logo"/>
          <p:cNvPicPr/>
          <p:nvPr/>
        </p:nvPicPr>
        <p:blipFill>
          <a:blip r:embed="rId7"/>
          <a:stretch/>
        </p:blipFill>
        <p:spPr>
          <a:xfrm>
            <a:off x="1229751" y="239288"/>
            <a:ext cx="505790" cy="368241"/>
          </a:xfrm>
          <a:prstGeom prst="rect">
            <a:avLst/>
          </a:prstGeom>
          <a:ln>
            <a:noFill/>
          </a:ln>
        </p:spPr>
      </p:pic>
      <p:sp>
        <p:nvSpPr>
          <p:cNvPr id="47" name="PlaceHolder 2"/>
          <p:cNvSpPr>
            <a:spLocks noGrp="1"/>
          </p:cNvSpPr>
          <p:nvPr>
            <p:ph type="body"/>
          </p:nvPr>
        </p:nvSpPr>
        <p:spPr>
          <a:xfrm>
            <a:off x="192240" y="981000"/>
            <a:ext cx="11807640" cy="5471640"/>
          </a:xfrm>
          <a:prstGeom prst="rect">
            <a:avLst/>
          </a:prstGeom>
        </p:spPr>
        <p:txBody>
          <a:bodyPr lIns="108000" tIns="72000" rIns="108000" bIns="72000">
            <a:noAutofit/>
          </a:bodyPr>
          <a:lstStyle/>
          <a:p>
            <a:pPr>
              <a:lnSpc>
                <a:spcPts val="2401"/>
              </a:lnSpc>
              <a:tabLst>
                <a:tab pos="0" algn="l"/>
              </a:tabLst>
            </a:pPr>
            <a:r>
              <a:rPr lang="de-DE" sz="1800" b="1" strike="noStrike" spc="-1" dirty="0">
                <a:solidFill>
                  <a:srgbClr val="000000"/>
                </a:solidFill>
                <a:latin typeface="Calibri"/>
              </a:rPr>
              <a:t>Mastertextformat bearbeiten</a:t>
            </a:r>
            <a:endParaRPr lang="de-DE" sz="1800" b="1" strike="noStrike" spc="-1" dirty="0">
              <a:solidFill>
                <a:srgbClr val="000000"/>
              </a:solidFill>
              <a:latin typeface="Arial"/>
            </a:endParaRPr>
          </a:p>
          <a:p>
            <a:pPr marL="36000" lvl="1">
              <a:lnSpc>
                <a:spcPts val="2401"/>
              </a:lnSpc>
              <a:spcBef>
                <a:spcPts val="201"/>
              </a:spcBef>
              <a:buClr>
                <a:srgbClr val="000000"/>
              </a:buClr>
              <a:buFont typeface="Arial"/>
              <a:buChar char="•"/>
              <a:tabLst>
                <a:tab pos="0" algn="l"/>
              </a:tabLst>
            </a:pPr>
            <a:r>
              <a:rPr lang="de-DE" sz="1600" b="0" strike="noStrike" spc="-1" dirty="0">
                <a:solidFill>
                  <a:srgbClr val="000000"/>
                </a:solidFill>
                <a:latin typeface="Calibri"/>
              </a:rPr>
              <a:t>Zweite Ebene</a:t>
            </a:r>
            <a:endParaRPr lang="de-DE" sz="1600" b="0" strike="noStrike" spc="-1" dirty="0">
              <a:solidFill>
                <a:srgbClr val="000000"/>
              </a:solidFill>
              <a:latin typeface="Arial"/>
            </a:endParaRPr>
          </a:p>
          <a:p>
            <a:pPr marL="360000" lvl="2" indent="180000">
              <a:lnSpc>
                <a:spcPts val="2401"/>
              </a:lnSpc>
              <a:spcBef>
                <a:spcPts val="201"/>
              </a:spcBef>
              <a:buClr>
                <a:srgbClr val="C5005A"/>
              </a:buClr>
              <a:buFont typeface="Symbol"/>
              <a:buChar char="-"/>
              <a:tabLst>
                <a:tab pos="0" algn="l"/>
              </a:tabLst>
            </a:pPr>
            <a:r>
              <a:rPr lang="de-DE" sz="1400" b="0" strike="noStrike" spc="-1" dirty="0">
                <a:solidFill>
                  <a:srgbClr val="000000"/>
                </a:solidFill>
                <a:latin typeface="Calibri"/>
              </a:rPr>
              <a:t>Dritte Ebene</a:t>
            </a:r>
            <a:endParaRPr lang="de-DE" sz="1400" b="0" strike="noStrike" spc="-1" dirty="0">
              <a:solidFill>
                <a:srgbClr val="000000"/>
              </a:solidFill>
              <a:latin typeface="Arial"/>
            </a:endParaRPr>
          </a:p>
          <a:p>
            <a:pPr marL="720000" lvl="3" indent="180000">
              <a:lnSpc>
                <a:spcPts val="2401"/>
              </a:lnSpc>
              <a:spcBef>
                <a:spcPts val="201"/>
              </a:spcBef>
              <a:buClr>
                <a:srgbClr val="C5005A"/>
              </a:buClr>
              <a:buFont typeface="Arial"/>
              <a:buChar char="&gt;"/>
              <a:tabLst>
                <a:tab pos="0" algn="l"/>
              </a:tabLst>
            </a:pPr>
            <a:r>
              <a:rPr lang="de-DE" sz="1200" b="0" strike="noStrike" spc="-1" dirty="0">
                <a:solidFill>
                  <a:srgbClr val="000000"/>
                </a:solidFill>
                <a:latin typeface="Calibri"/>
              </a:rPr>
              <a:t>Vierte Ebene</a:t>
            </a:r>
            <a:endParaRPr lang="de-DE" sz="1200" b="0" strike="noStrike" spc="-1" dirty="0">
              <a:solidFill>
                <a:srgbClr val="000000"/>
              </a:solidFill>
              <a:latin typeface="Arial"/>
            </a:endParaRPr>
          </a:p>
        </p:txBody>
      </p:sp>
      <p:sp>
        <p:nvSpPr>
          <p:cNvPr id="48" name="PlaceHolder 3"/>
          <p:cNvSpPr>
            <a:spLocks noGrp="1"/>
          </p:cNvSpPr>
          <p:nvPr>
            <p:ph type="title"/>
          </p:nvPr>
        </p:nvSpPr>
        <p:spPr>
          <a:xfrm>
            <a:off x="1828800" y="189000"/>
            <a:ext cx="10104285" cy="502920"/>
          </a:xfrm>
          <a:prstGeom prst="rect">
            <a:avLst/>
          </a:prstGeom>
        </p:spPr>
        <p:txBody>
          <a:bodyPr anchor="ctr">
            <a:noAutofit/>
          </a:bodyPr>
          <a:lstStyle/>
          <a:p>
            <a:pPr>
              <a:lnSpc>
                <a:spcPct val="100000"/>
              </a:lnSpc>
            </a:pPr>
            <a:r>
              <a:rPr lang="de-DE" sz="2800" b="1" strike="noStrike" spc="-1" dirty="0">
                <a:solidFill>
                  <a:srgbClr val="000000"/>
                </a:solidFill>
                <a:latin typeface="Calibri"/>
              </a:rPr>
              <a:t>Mastertitelformat bearbeiten</a:t>
            </a:r>
            <a:endParaRPr lang="de-DE" sz="2800" b="0" strike="noStrike" spc="-1" dirty="0">
              <a:solidFill>
                <a:srgbClr val="000000"/>
              </a:solidFill>
              <a:latin typeface="Arial"/>
            </a:endParaRPr>
          </a:p>
        </p:txBody>
      </p:sp>
      <p:sp>
        <p:nvSpPr>
          <p:cNvPr id="49" name="PlaceHolder 4"/>
          <p:cNvSpPr>
            <a:spLocks noGrp="1"/>
          </p:cNvSpPr>
          <p:nvPr>
            <p:ph type="dt"/>
          </p:nvPr>
        </p:nvSpPr>
        <p:spPr>
          <a:xfrm>
            <a:off x="192240" y="6489000"/>
            <a:ext cx="1943280" cy="359640"/>
          </a:xfrm>
          <a:prstGeom prst="rect">
            <a:avLst/>
          </a:prstGeom>
        </p:spPr>
        <p:txBody>
          <a:bodyPr anchor="ctr">
            <a:noAutofit/>
          </a:bodyPr>
          <a:lstStyle/>
          <a:p>
            <a:pPr>
              <a:lnSpc>
                <a:spcPct val="100000"/>
              </a:lnSpc>
            </a:pPr>
            <a:fld id="{521E05E8-E928-4AFF-A34B-A7DF793012F7}" type="datetime1">
              <a:rPr lang="de-DE" sz="1200" b="0" strike="noStrike" spc="-1" smtClean="0">
                <a:solidFill>
                  <a:srgbClr val="8B8B8B"/>
                </a:solidFill>
                <a:latin typeface="Arial"/>
              </a:rPr>
              <a:t>17.01.2022</a:t>
            </a:fld>
            <a:endParaRPr lang="de-DE" sz="1200" b="0" strike="noStrike" spc="-1" dirty="0">
              <a:latin typeface="Times New Roman"/>
            </a:endParaRPr>
          </a:p>
        </p:txBody>
      </p:sp>
      <p:sp>
        <p:nvSpPr>
          <p:cNvPr id="50" name="PlaceHolder 5"/>
          <p:cNvSpPr>
            <a:spLocks noGrp="1"/>
          </p:cNvSpPr>
          <p:nvPr>
            <p:ph type="ftr"/>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51" name="PlaceHolder 6"/>
          <p:cNvSpPr>
            <a:spLocks noGrp="1"/>
          </p:cNvSpPr>
          <p:nvPr>
            <p:ph type="sldNum"/>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pic>
        <p:nvPicPr>
          <p:cNvPr id="9" name="Grafik 8">
            <a:extLst>
              <a:ext uri="{FF2B5EF4-FFF2-40B4-BE49-F238E27FC236}">
                <a16:creationId xmlns:a16="http://schemas.microsoft.com/office/drawing/2014/main" id="{D85803D0-8E6B-4AD7-87D5-A4B41971F353}"/>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192240" y="239288"/>
            <a:ext cx="994989" cy="371811"/>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79DFB46A-921B-4A7F-A46E-A737336B270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39689" y="179670"/>
            <a:ext cx="3560071" cy="489510"/>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64" r:id="rId2"/>
    <p:sldLayoutId id="2147483665" r:id="rId3"/>
    <p:sldLayoutId id="2147483662" r:id="rId4"/>
    <p:sldLayoutId id="2147483687" r:id="rId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50.png"/><Relationship Id="rId18" Type="http://schemas.openxmlformats.org/officeDocument/2006/relationships/image" Target="../media/image64.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440.png"/><Relationship Id="rId17" Type="http://schemas.openxmlformats.org/officeDocument/2006/relationships/image" Target="../media/image63.png"/><Relationship Id="rId2" Type="http://schemas.openxmlformats.org/officeDocument/2006/relationships/image" Target="../media/image50.png"/><Relationship Id="rId16" Type="http://schemas.openxmlformats.org/officeDocument/2006/relationships/image" Target="../media/image62.png"/><Relationship Id="rId20" Type="http://schemas.openxmlformats.org/officeDocument/2006/relationships/image" Target="../media/image490.png"/><Relationship Id="rId1" Type="http://schemas.openxmlformats.org/officeDocument/2006/relationships/slideLayout" Target="../slideLayouts/slideLayout5.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1.png"/><Relationship Id="rId10"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3800.png"/><Relationship Id="rId13" Type="http://schemas.openxmlformats.org/officeDocument/2006/relationships/image" Target="../media/image491.png"/><Relationship Id="rId18" Type="http://schemas.openxmlformats.org/officeDocument/2006/relationships/image" Target="../media/image470.png"/><Relationship Id="rId3" Type="http://schemas.openxmlformats.org/officeDocument/2006/relationships/image" Target="../media/image4310.png"/><Relationship Id="rId7" Type="http://schemas.openxmlformats.org/officeDocument/2006/relationships/image" Target="../media/image3700.png"/><Relationship Id="rId12" Type="http://schemas.openxmlformats.org/officeDocument/2006/relationships/image" Target="../media/image481.png"/><Relationship Id="rId17" Type="http://schemas.openxmlformats.org/officeDocument/2006/relationships/image" Target="../media/image510.png"/><Relationship Id="rId2" Type="http://schemas.openxmlformats.org/officeDocument/2006/relationships/image" Target="../media/image4200.png"/><Relationship Id="rId16" Type="http://schemas.openxmlformats.org/officeDocument/2006/relationships/image" Target="../media/image500.png"/><Relationship Id="rId20" Type="http://schemas.openxmlformats.org/officeDocument/2006/relationships/image" Target="../media/image4900.png"/><Relationship Id="rId1" Type="http://schemas.openxmlformats.org/officeDocument/2006/relationships/slideLayout" Target="../slideLayouts/slideLayout5.xml"/><Relationship Id="rId6" Type="http://schemas.openxmlformats.org/officeDocument/2006/relationships/image" Target="../media/image460.png"/><Relationship Id="rId11" Type="http://schemas.openxmlformats.org/officeDocument/2006/relationships/image" Target="../media/image471.png"/><Relationship Id="rId5" Type="http://schemas.openxmlformats.org/officeDocument/2006/relationships/image" Target="../media/image4500.png"/><Relationship Id="rId15" Type="http://schemas.openxmlformats.org/officeDocument/2006/relationships/image" Target="../media/image4400.png"/><Relationship Id="rId10" Type="http://schemas.openxmlformats.org/officeDocument/2006/relationships/image" Target="../media/image4000.png"/><Relationship Id="rId19" Type="http://schemas.openxmlformats.org/officeDocument/2006/relationships/image" Target="../media/image480.png"/><Relationship Id="rId4" Type="http://schemas.openxmlformats.org/officeDocument/2006/relationships/image" Target="../media/image4410.png"/><Relationship Id="rId9" Type="http://schemas.openxmlformats.org/officeDocument/2006/relationships/image" Target="../media/image3900.png"/><Relationship Id="rId14" Type="http://schemas.openxmlformats.org/officeDocument/2006/relationships/image" Target="../media/image4300.png"/></Relationships>
</file>

<file path=ppt/slides/_rels/slide12.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30.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30.png"/><Relationship Id="rId21" Type="http://schemas.openxmlformats.org/officeDocument/2006/relationships/image" Target="../media/image71.png"/><Relationship Id="rId34" Type="http://schemas.openxmlformats.org/officeDocument/2006/relationships/image" Target="../media/image84.png"/><Relationship Id="rId7" Type="http://schemas.openxmlformats.org/officeDocument/2006/relationships/image" Target="../media/image570.png"/><Relationship Id="rId12" Type="http://schemas.openxmlformats.org/officeDocument/2006/relationships/image" Target="../media/image620.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2" Type="http://schemas.openxmlformats.org/officeDocument/2006/relationships/image" Target="../media/image520.png"/><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560.png"/><Relationship Id="rId11" Type="http://schemas.openxmlformats.org/officeDocument/2006/relationships/image" Target="../media/image610.png"/><Relationship Id="rId24" Type="http://schemas.openxmlformats.org/officeDocument/2006/relationships/image" Target="../media/image74.png"/><Relationship Id="rId32" Type="http://schemas.openxmlformats.org/officeDocument/2006/relationships/image" Target="../media/image82.png"/><Relationship Id="rId5" Type="http://schemas.openxmlformats.org/officeDocument/2006/relationships/image" Target="../media/image550.png"/><Relationship Id="rId15" Type="http://schemas.openxmlformats.org/officeDocument/2006/relationships/image" Target="../media/image650.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00.png"/><Relationship Id="rId19" Type="http://schemas.openxmlformats.org/officeDocument/2006/relationships/image" Target="../media/image69.png"/><Relationship Id="rId31" Type="http://schemas.openxmlformats.org/officeDocument/2006/relationships/image" Target="../media/image81.png"/><Relationship Id="rId4" Type="http://schemas.openxmlformats.org/officeDocument/2006/relationships/image" Target="../media/image540.png"/><Relationship Id="rId9" Type="http://schemas.openxmlformats.org/officeDocument/2006/relationships/image" Target="../media/image590.png"/><Relationship Id="rId14" Type="http://schemas.openxmlformats.org/officeDocument/2006/relationships/image" Target="../media/image640.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80.png"/><Relationship Id="rId5" Type="http://schemas.openxmlformats.org/officeDocument/2006/relationships/image" Target="../media/image88.png"/><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dim@uni-kassel.de" TargetMode="External"/><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hyperlink" Target="http://www.uni-kassel.de/go/DIM"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5.xml"/><Relationship Id="rId6" Type="http://schemas.openxmlformats.org/officeDocument/2006/relationships/image" Target="../media/image95.jpg"/><Relationship Id="rId5" Type="http://schemas.microsoft.com/office/2007/relationships/hdphoto" Target="../media/hdphoto2.wdp"/><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image" Target="../media/image250.png"/><Relationship Id="rId7" Type="http://schemas.openxmlformats.org/officeDocument/2006/relationships/image" Target="../media/image27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72.png"/><Relationship Id="rId5" Type="http://schemas.openxmlformats.org/officeDocument/2006/relationships/image" Target="../media/image461.png"/><Relationship Id="rId10" Type="http://schemas.openxmlformats.org/officeDocument/2006/relationships/image" Target="../media/image511.png"/><Relationship Id="rId4" Type="http://schemas.openxmlformats.org/officeDocument/2006/relationships/image" Target="../media/image261.png"/><Relationship Id="rId9" Type="http://schemas.openxmlformats.org/officeDocument/2006/relationships/image" Target="../media/image501.png"/></Relationships>
</file>

<file path=ppt/slides/_rels/slide26.xml.rels><?xml version="1.0" encoding="UTF-8" standalone="yes"?>
<Relationships xmlns="http://schemas.openxmlformats.org/package/2006/relationships"><Relationship Id="rId3" Type="http://schemas.openxmlformats.org/officeDocument/2006/relationships/image" Target="../media/image3400.png"/><Relationship Id="rId7" Type="http://schemas.openxmlformats.org/officeDocument/2006/relationships/image" Target="../media/image4001.png"/><Relationship Id="rId2" Type="http://schemas.openxmlformats.org/officeDocument/2006/relationships/image" Target="../media/image271.png"/><Relationship Id="rId1" Type="http://schemas.openxmlformats.org/officeDocument/2006/relationships/slideLayout" Target="../slideLayouts/slideLayout5.xml"/><Relationship Id="rId6" Type="http://schemas.openxmlformats.org/officeDocument/2006/relationships/image" Target="../media/image3901.png"/><Relationship Id="rId5" Type="http://schemas.openxmlformats.org/officeDocument/2006/relationships/image" Target="../media/image3801.png"/><Relationship Id="rId4" Type="http://schemas.openxmlformats.org/officeDocument/2006/relationships/image" Target="../media/image3701.png"/></Relationships>
</file>

<file path=ppt/slides/_rels/slide27.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60.png"/><Relationship Id="rId7" Type="http://schemas.openxmlformats.org/officeDocument/2006/relationships/image" Target="../media/image890.png"/><Relationship Id="rId2" Type="http://schemas.openxmlformats.org/officeDocument/2006/relationships/image" Target="../media/image281.png"/><Relationship Id="rId1" Type="http://schemas.openxmlformats.org/officeDocument/2006/relationships/slideLayout" Target="../slideLayouts/slideLayout5.xml"/><Relationship Id="rId6" Type="http://schemas.openxmlformats.org/officeDocument/2006/relationships/image" Target="../media/image8800.png"/><Relationship Id="rId5" Type="http://schemas.openxmlformats.org/officeDocument/2006/relationships/image" Target="../media/image881.png"/><Relationship Id="rId4" Type="http://schemas.openxmlformats.org/officeDocument/2006/relationships/image" Target="../media/image87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810.png"/><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10.png"/><Relationship Id="rId10" Type="http://schemas.openxmlformats.org/officeDocument/2006/relationships/image" Target="../media/image161.png"/><Relationship Id="rId4" Type="http://schemas.openxmlformats.org/officeDocument/2006/relationships/image" Target="../media/image140.png"/><Relationship Id="rId9" Type="http://schemas.openxmlformats.org/officeDocument/2006/relationships/image" Target="../media/image130.png"/></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98.png"/><Relationship Id="rId5" Type="http://schemas.microsoft.com/office/2007/relationships/hdphoto" Target="../media/hdphoto3.wdp"/><Relationship Id="rId4" Type="http://schemas.openxmlformats.org/officeDocument/2006/relationships/image" Target="../media/image97.png"/><Relationship Id="rId9" Type="http://schemas.microsoft.com/office/2007/relationships/hdphoto" Target="../media/hdphoto5.wdp"/></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3.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33.xml.rels><?xml version="1.0" encoding="UTF-8" standalone="yes"?>
<Relationships xmlns="http://schemas.openxmlformats.org/package/2006/relationships"><Relationship Id="rId8" Type="http://schemas.openxmlformats.org/officeDocument/2006/relationships/image" Target="../media/image4201.png"/><Relationship Id="rId3" Type="http://schemas.openxmlformats.org/officeDocument/2006/relationships/image" Target="../media/image260.png"/><Relationship Id="rId7" Type="http://schemas.openxmlformats.org/officeDocument/2006/relationships/image" Target="../media/image410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01.png"/><Relationship Id="rId5" Type="http://schemas.openxmlformats.org/officeDocument/2006/relationships/image" Target="../media/image280.png"/><Relationship Id="rId4" Type="http://schemas.openxmlformats.org/officeDocument/2006/relationships/image" Target="../media/image270.png"/></Relationships>
</file>

<file path=ppt/slides/_rels/slide3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14.png"/></Relationships>
</file>

<file path=ppt/slides/_rels/slide35.xml.rels><?xml version="1.0" encoding="UTF-8" standalone="yes"?>
<Relationships xmlns="http://schemas.openxmlformats.org/package/2006/relationships"><Relationship Id="rId8" Type="http://schemas.openxmlformats.org/officeDocument/2006/relationships/image" Target="../media/image3600.png"/><Relationship Id="rId7" Type="http://schemas.openxmlformats.org/officeDocument/2006/relationships/image" Target="../media/image280.png"/><Relationship Id="rId1" Type="http://schemas.openxmlformats.org/officeDocument/2006/relationships/slideLayout" Target="../slideLayouts/slideLayout5.xml"/><Relationship Id="rId6" Type="http://schemas.openxmlformats.org/officeDocument/2006/relationships/image" Target="../media/image3500.png"/><Relationship Id="rId11" Type="http://schemas.openxmlformats.org/officeDocument/2006/relationships/image" Target="../media/image114.png"/><Relationship Id="rId5" Type="http://schemas.openxmlformats.org/officeDocument/2006/relationships/image" Target="../media/image260.png"/><Relationship Id="rId10" Type="http://schemas.openxmlformats.org/officeDocument/2006/relationships/image" Target="../media/image320.png"/><Relationship Id="rId9" Type="http://schemas.openxmlformats.org/officeDocument/2006/relationships/image" Target="../media/image30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8" Type="http://schemas.openxmlformats.org/officeDocument/2006/relationships/hyperlink" Target="https://de.wikipedia.org/wiki/Raspberry_Pi" TargetMode="External"/><Relationship Id="rId3" Type="http://schemas.openxmlformats.org/officeDocument/2006/relationships/hyperlink" Target="https://y6b8k9e7.stackpathcdn.com/wp-content/uploads/2018/09/The-four-industrial-revolutions.jpg" TargetMode="External"/><Relationship Id="rId7" Type="http://schemas.openxmlformats.org/officeDocument/2006/relationships/hyperlink" Target="https://www.arburg.com/fileadmin/redaktion/bilder/presse_300dpi/arburg_091335__allrounder_370h.jpg" TargetMode="External"/><Relationship Id="rId2" Type="http://schemas.openxmlformats.org/officeDocument/2006/relationships/hyperlink" Target="https://hmq-laserscanning.ch/referenzen/644/spritzgiessmaschine.html" TargetMode="External"/><Relationship Id="rId1" Type="http://schemas.openxmlformats.org/officeDocument/2006/relationships/slideLayout" Target="../slideLayouts/slideLayout4.xml"/><Relationship Id="rId6" Type="http://schemas.openxmlformats.org/officeDocument/2006/relationships/hyperlink" Target="https://opcfoundation.org/" TargetMode="External"/><Relationship Id="rId5" Type="http://schemas.openxmlformats.org/officeDocument/2006/relationships/hyperlink" Target="https://de.wikipedia.org/wiki/Notebook" TargetMode="External"/><Relationship Id="rId10" Type="http://schemas.openxmlformats.org/officeDocument/2006/relationships/hyperlink" Target="https://www.omega.de/pptst/OS-MINIUSB.html" TargetMode="External"/><Relationship Id="rId4" Type="http://schemas.openxmlformats.org/officeDocument/2006/relationships/hyperlink" Target="https://muenchen.digital/blog/digitaler-zwilling-in-muenchen-ein-leuchtturmprojekt-auf-dem-weg-zur-digitalen-metropole/" TargetMode="External"/><Relationship Id="rId9" Type="http://schemas.openxmlformats.org/officeDocument/2006/relationships/hyperlink" Target="https://de.wikipedia.org/wiki/Universal_Serial_B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0.png"/><Relationship Id="rId5" Type="http://schemas.openxmlformats.org/officeDocument/2006/relationships/image" Target="../media/image11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0.png"/><Relationship Id="rId7" Type="http://schemas.openxmlformats.org/officeDocument/2006/relationships/image" Target="../media/image210.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60.png"/></Relationships>
</file>

<file path=ppt/slides/_rels/slide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0.png"/><Relationship Id="rId5" Type="http://schemas.openxmlformats.org/officeDocument/2006/relationships/image" Target="../media/image111.png"/></Relationships>
</file>

<file path=ppt/slides/_rels/slide8.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21" Type="http://schemas.openxmlformats.org/officeDocument/2006/relationships/image" Target="../media/image17.png"/><Relationship Id="rId12" Type="http://schemas.openxmlformats.org/officeDocument/2006/relationships/image" Target="../media/image290.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7.png"/><Relationship Id="rId1" Type="http://schemas.openxmlformats.org/officeDocument/2006/relationships/slideLayout" Target="../slideLayouts/slideLayout5.xml"/><Relationship Id="rId24" Type="http://schemas.openxmlformats.org/officeDocument/2006/relationships/image" Target="../media/image20.png"/><Relationship Id="rId32" Type="http://schemas.openxmlformats.org/officeDocument/2006/relationships/image" Target="../media/image30.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6.png"/><Relationship Id="rId19" Type="http://schemas.openxmlformats.org/officeDocument/2006/relationships/image" Target="../media/image15.png"/><Relationship Id="rId31" Type="http://schemas.openxmlformats.org/officeDocument/2006/relationships/image" Target="../media/image29.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5.png"/><Relationship Id="rId30"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400.png"/><Relationship Id="rId18" Type="http://schemas.openxmlformats.org/officeDocument/2006/relationships/image" Target="../media/image46.png"/><Relationship Id="rId3" Type="http://schemas.openxmlformats.org/officeDocument/2006/relationships/image" Target="../media/image350.png"/><Relationship Id="rId21" Type="http://schemas.openxmlformats.org/officeDocument/2006/relationships/image" Target="../media/image49.png"/><Relationship Id="rId7" Type="http://schemas.openxmlformats.org/officeDocument/2006/relationships/image" Target="../media/image390.png"/><Relationship Id="rId17" Type="http://schemas.openxmlformats.org/officeDocument/2006/relationships/image" Target="../media/image45.png"/><Relationship Id="rId2" Type="http://schemas.openxmlformats.org/officeDocument/2006/relationships/image" Target="../media/image340.png"/><Relationship Id="rId16" Type="http://schemas.openxmlformats.org/officeDocument/2006/relationships/image" Target="../media/image441.png"/><Relationship Id="rId20"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380.png"/><Relationship Id="rId5" Type="http://schemas.openxmlformats.org/officeDocument/2006/relationships/image" Target="../media/image370.png"/><Relationship Id="rId15" Type="http://schemas.openxmlformats.org/officeDocument/2006/relationships/image" Target="../media/image431.png"/><Relationship Id="rId10" Type="http://schemas.openxmlformats.org/officeDocument/2006/relationships/image" Target="../media/image420.png"/><Relationship Id="rId19" Type="http://schemas.openxmlformats.org/officeDocument/2006/relationships/image" Target="../media/image47.png"/><Relationship Id="rId4" Type="http://schemas.openxmlformats.org/officeDocument/2006/relationships/image" Target="../media/image360.png"/><Relationship Id="rId9" Type="http://schemas.openxmlformats.org/officeDocument/2006/relationships/image" Target="../media/image410.png"/><Relationship Id="rId14" Type="http://schemas.openxmlformats.org/officeDocument/2006/relationships/image" Target="../media/image4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B360326-EE61-4FAB-8E17-93007711BB8B}"/>
              </a:ext>
            </a:extLst>
          </p:cNvPr>
          <p:cNvPicPr>
            <a:picLocks noChangeAspect="1"/>
          </p:cNvPicPr>
          <p:nvPr/>
        </p:nvPicPr>
        <p:blipFill rotWithShape="1">
          <a:blip r:embed="rId3"/>
          <a:srcRect l="4693" b="3734"/>
          <a:stretch/>
        </p:blipFill>
        <p:spPr>
          <a:xfrm>
            <a:off x="2860006" y="3103426"/>
            <a:ext cx="4848599" cy="3371972"/>
          </a:xfrm>
          <a:prstGeom prst="rect">
            <a:avLst/>
          </a:prstGeom>
        </p:spPr>
      </p:pic>
      <p:sp>
        <p:nvSpPr>
          <p:cNvPr id="137" name="TextShape 1"/>
          <p:cNvSpPr txBox="1"/>
          <p:nvPr/>
        </p:nvSpPr>
        <p:spPr>
          <a:xfrm>
            <a:off x="623520" y="1278127"/>
            <a:ext cx="8217360" cy="1710400"/>
          </a:xfrm>
          <a:prstGeom prst="rect">
            <a:avLst/>
          </a:prstGeom>
          <a:noFill/>
          <a:ln>
            <a:noFill/>
          </a:ln>
        </p:spPr>
        <p:txBody>
          <a:bodyPr anchor="b">
            <a:noAutofit/>
          </a:bodyPr>
          <a:lstStyle/>
          <a:p>
            <a:pPr algn="ctr">
              <a:lnSpc>
                <a:spcPct val="100000"/>
              </a:lnSpc>
            </a:pPr>
            <a:r>
              <a:rPr lang="de-DE" sz="2900" b="1" strike="noStrike" spc="-1" dirty="0">
                <a:solidFill>
                  <a:srgbClr val="000000"/>
                </a:solidFill>
                <a:latin typeface="Calibri"/>
              </a:rPr>
              <a:t>Seminar- &amp; Workshop-Reihe</a:t>
            </a:r>
            <a:br>
              <a:rPr sz="2900" dirty="0"/>
            </a:br>
            <a:r>
              <a:rPr lang="de-DE" sz="2900" b="1" strike="noStrike" spc="-1" dirty="0">
                <a:solidFill>
                  <a:srgbClr val="000000"/>
                </a:solidFill>
                <a:latin typeface="Calibri"/>
              </a:rPr>
              <a:t>Digital Twin </a:t>
            </a:r>
            <a:r>
              <a:rPr lang="de-DE" sz="2900" b="1" strike="noStrike" spc="-1" dirty="0" err="1">
                <a:solidFill>
                  <a:srgbClr val="000000"/>
                </a:solidFill>
                <a:latin typeface="Calibri"/>
              </a:rPr>
              <a:t>of</a:t>
            </a:r>
            <a:r>
              <a:rPr lang="de-DE" sz="2900" b="1" strike="noStrike" spc="-1" dirty="0">
                <a:solidFill>
                  <a:srgbClr val="000000"/>
                </a:solidFill>
                <a:latin typeface="Calibri"/>
              </a:rPr>
              <a:t> </a:t>
            </a:r>
            <a:r>
              <a:rPr lang="de-DE" sz="2900" b="1" strike="noStrike" spc="-1" dirty="0" err="1">
                <a:solidFill>
                  <a:srgbClr val="000000"/>
                </a:solidFill>
                <a:latin typeface="Calibri"/>
              </a:rPr>
              <a:t>Injection</a:t>
            </a:r>
            <a:r>
              <a:rPr lang="de-DE" sz="2900" b="1" strike="noStrike" spc="-1" dirty="0">
                <a:solidFill>
                  <a:srgbClr val="000000"/>
                </a:solidFill>
                <a:latin typeface="Calibri"/>
              </a:rPr>
              <a:t> </a:t>
            </a:r>
            <a:r>
              <a:rPr lang="de-DE" sz="2900" b="1" strike="noStrike" spc="-1" dirty="0" err="1">
                <a:solidFill>
                  <a:srgbClr val="000000"/>
                </a:solidFill>
                <a:latin typeface="Calibri"/>
              </a:rPr>
              <a:t>Molding</a:t>
            </a:r>
            <a:r>
              <a:rPr lang="de-DE" sz="2900" b="1" strike="noStrike" spc="-1" dirty="0">
                <a:solidFill>
                  <a:srgbClr val="000000"/>
                </a:solidFill>
                <a:latin typeface="Calibri"/>
              </a:rPr>
              <a:t> (DIM)</a:t>
            </a:r>
          </a:p>
          <a:p>
            <a:pPr algn="ctr">
              <a:lnSpc>
                <a:spcPct val="100000"/>
              </a:lnSpc>
            </a:pPr>
            <a:endParaRPr lang="de-DE" sz="2900" b="1" spc="-1" dirty="0">
              <a:solidFill>
                <a:srgbClr val="000000"/>
              </a:solidFill>
              <a:latin typeface="Calibri"/>
            </a:endParaRPr>
          </a:p>
          <a:p>
            <a:pPr algn="ctr">
              <a:lnSpc>
                <a:spcPct val="100000"/>
              </a:lnSpc>
            </a:pPr>
            <a:endParaRPr lang="de-DE" b="1" strike="noStrike" spc="-1" dirty="0">
              <a:solidFill>
                <a:srgbClr val="000000"/>
              </a:solidFill>
              <a:latin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6B602FD7-DF60-432C-AF72-40332DABAFAE}"/>
              </a:ext>
            </a:extLst>
          </p:cNvPr>
          <p:cNvSpPr txBox="1"/>
          <p:nvPr/>
        </p:nvSpPr>
        <p:spPr>
          <a:xfrm>
            <a:off x="2985570" y="6229177"/>
            <a:ext cx="341523" cy="246221"/>
          </a:xfrm>
          <a:prstGeom prst="rect">
            <a:avLst/>
          </a:prstGeom>
          <a:noFill/>
        </p:spPr>
        <p:txBody>
          <a:bodyPr wrap="square" rtlCol="0">
            <a:spAutoFit/>
          </a:bodyPr>
          <a:lstStyle/>
          <a:p>
            <a:r>
              <a:rPr lang="de-DE" sz="1000"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1B258CF-C5FF-45ED-A0A8-201C0195B029}"/>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17.01.2022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D6390450-090C-4833-89F1-D3A23A3C1866}"/>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4E996E83-269F-4192-8319-06520EA1112F}"/>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10</a:t>
            </a:fld>
            <a:endParaRPr lang="de-DE" sz="1200" b="0" strike="noStrike" spc="-1">
              <a:latin typeface="Times New Roman"/>
            </a:endParaRPr>
          </a:p>
        </p:txBody>
      </p:sp>
      <p:sp>
        <p:nvSpPr>
          <p:cNvPr id="7" name="TextShape 2">
            <a:extLst>
              <a:ext uri="{FF2B5EF4-FFF2-40B4-BE49-F238E27FC236}">
                <a16:creationId xmlns:a16="http://schemas.microsoft.com/office/drawing/2014/main" id="{96E42DCE-320A-4911-8081-37BADDFB86F5}"/>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Bildung des Qualitätsmodells (2/2)</a:t>
            </a:r>
            <a:endParaRPr lang="de-DE" sz="2800" b="0" strike="noStrike" spc="-1" dirty="0">
              <a:solidFill>
                <a:srgbClr val="000000"/>
              </a:solidFill>
              <a:latin typeface="Arial"/>
            </a:endParaRPr>
          </a:p>
        </p:txBody>
      </p:sp>
      <p:sp>
        <p:nvSpPr>
          <p:cNvPr id="8" name="Inhaltsplatzhalter 64">
            <a:extLst>
              <a:ext uri="{FF2B5EF4-FFF2-40B4-BE49-F238E27FC236}">
                <a16:creationId xmlns:a16="http://schemas.microsoft.com/office/drawing/2014/main" id="{911B2EF0-E204-454E-9DDC-62895BCF9A79}"/>
              </a:ext>
            </a:extLst>
          </p:cNvPr>
          <p:cNvSpPr txBox="1">
            <a:spLocks/>
          </p:cNvSpPr>
          <p:nvPr/>
        </p:nvSpPr>
        <p:spPr>
          <a:xfrm>
            <a:off x="192240" y="909486"/>
            <a:ext cx="11807673" cy="2778230"/>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Es ist zu erwarten, dass ein einziges Modell zur Abbildung der Prozessgrößen auf die Bauteilqualität nicht ausreichen wird. </a:t>
            </a:r>
          </a:p>
          <a:p>
            <a:r>
              <a:rPr lang="de-DE" sz="2000" dirty="0"/>
              <a:t>Während der Füllung der Form, der Nachdruckphase und der Abkühlphase ist das Bauteil stark unterschiedlichen Beanspruchungen ausgesetzt und unterläuft zusätzlich noch Phasenübergängen. </a:t>
            </a:r>
          </a:p>
          <a:p>
            <a:r>
              <a:rPr lang="de-DE" sz="2000" dirty="0"/>
              <a:t>Indem jede Phase durch ein eigenes Modell beschrieben wird, kann vermutlich eine höhere Modellgüte erzielt werden.</a:t>
            </a:r>
          </a:p>
          <a:p>
            <a:r>
              <a:rPr lang="de-DE" sz="2000" dirty="0"/>
              <a:t>Umschaltpunkt zwischen den Modellen geht (zumindest bei der Modellbildung noch)</a:t>
            </a:r>
            <a:br>
              <a:rPr lang="de-DE" sz="2000" dirty="0"/>
            </a:br>
            <a:r>
              <a:rPr lang="de-DE" sz="2000" dirty="0"/>
              <a:t>aus den Messdaten hervor.</a:t>
            </a:r>
          </a:p>
        </p:txBody>
      </p:sp>
      <mc:AlternateContent xmlns:mc="http://schemas.openxmlformats.org/markup-compatibility/2006" xmlns:a14="http://schemas.microsoft.com/office/drawing/2010/main">
        <mc:Choice Requires="a14">
          <p:sp>
            <p:nvSpPr>
              <p:cNvPr id="10" name="Google Shape;62;p14">
                <a:extLst>
                  <a:ext uri="{FF2B5EF4-FFF2-40B4-BE49-F238E27FC236}">
                    <a16:creationId xmlns:a16="http://schemas.microsoft.com/office/drawing/2014/main" id="{3009D659-B400-46DA-B60A-8C3A8F743C27}"/>
                  </a:ext>
                </a:extLst>
              </p:cNvPr>
              <p:cNvSpPr/>
              <p:nvPr/>
            </p:nvSpPr>
            <p:spPr>
              <a:xfrm>
                <a:off x="443435" y="4325081"/>
                <a:ext cx="1584945" cy="631417"/>
              </a:xfrm>
              <a:prstGeom prst="roundRect">
                <a:avLst>
                  <a:gd name="adj" fmla="val 16667"/>
                </a:avLst>
              </a:prstGeom>
              <a:solidFill>
                <a:schemeClr val="accent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Qualitätsmodell 1</a:t>
                </a:r>
                <a:r>
                  <a:rPr lang="en" sz="1333" dirty="0">
                    <a:latin typeface="Calibri" panose="020F0502020204030204" pitchFamily="34" charset="0"/>
                    <a:cs typeface="Calibri" panose="020F0502020204030204" pitchFamily="34" charset="0"/>
                  </a:rPr>
                  <a:t> </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10" name="Google Shape;62;p14">
                <a:extLst>
                  <a:ext uri="{FF2B5EF4-FFF2-40B4-BE49-F238E27FC236}">
                    <a16:creationId xmlns:a16="http://schemas.microsoft.com/office/drawing/2014/main" id="{3009D659-B400-46DA-B60A-8C3A8F743C27}"/>
                  </a:ext>
                </a:extLst>
              </p:cNvPr>
              <p:cNvSpPr>
                <a:spLocks noRot="1" noChangeAspect="1" noMove="1" noResize="1" noEditPoints="1" noAdjustHandles="1" noChangeArrowheads="1" noChangeShapeType="1" noTextEdit="1"/>
              </p:cNvSpPr>
              <p:nvPr/>
            </p:nvSpPr>
            <p:spPr>
              <a:xfrm>
                <a:off x="443435" y="4325081"/>
                <a:ext cx="1584945" cy="631417"/>
              </a:xfrm>
              <a:prstGeom prst="roundRect">
                <a:avLst>
                  <a:gd name="adj" fmla="val 16667"/>
                </a:avLst>
              </a:prstGeom>
              <a:blipFill>
                <a:blip r:embed="rId2"/>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1" name="Google Shape;104;p14">
            <a:extLst>
              <a:ext uri="{FF2B5EF4-FFF2-40B4-BE49-F238E27FC236}">
                <a16:creationId xmlns:a16="http://schemas.microsoft.com/office/drawing/2014/main" id="{99B6E643-AD97-4E30-99CD-220F6BDDF4C3}"/>
              </a:ext>
            </a:extLst>
          </p:cNvPr>
          <p:cNvCxnSpPr>
            <a:cxnSpLocks/>
          </p:cNvCxnSpPr>
          <p:nvPr/>
        </p:nvCxnSpPr>
        <p:spPr>
          <a:xfrm>
            <a:off x="2091880" y="464078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F364F1BC-000D-4954-848E-10A3EF980625}"/>
                  </a:ext>
                </a:extLst>
              </p:cNvPr>
              <p:cNvSpPr txBox="1"/>
              <p:nvPr/>
            </p:nvSpPr>
            <p:spPr>
              <a:xfrm>
                <a:off x="1056831" y="545925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12" name="Textfeld 11">
                <a:extLst>
                  <a:ext uri="{FF2B5EF4-FFF2-40B4-BE49-F238E27FC236}">
                    <a16:creationId xmlns:a16="http://schemas.microsoft.com/office/drawing/2014/main" id="{F364F1BC-000D-4954-848E-10A3EF980625}"/>
                  </a:ext>
                </a:extLst>
              </p:cNvPr>
              <p:cNvSpPr txBox="1">
                <a:spLocks noRot="1" noChangeAspect="1" noMove="1" noResize="1" noEditPoints="1" noAdjustHandles="1" noChangeArrowheads="1" noChangeShapeType="1" noTextEdit="1"/>
              </p:cNvSpPr>
              <p:nvPr/>
            </p:nvSpPr>
            <p:spPr>
              <a:xfrm>
                <a:off x="1056831" y="5459257"/>
                <a:ext cx="52299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369E0BA6-C386-44D5-87EC-C5CF852D7E25}"/>
                  </a:ext>
                </a:extLst>
              </p:cNvPr>
              <p:cNvSpPr txBox="1"/>
              <p:nvPr/>
            </p:nvSpPr>
            <p:spPr>
              <a:xfrm>
                <a:off x="4136905" y="5471320"/>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1</m:t>
                              </m:r>
                            </m:sub>
                          </m:sSub>
                        </m:sub>
                      </m:sSub>
                    </m:oMath>
                  </m:oMathPara>
                </a14:m>
                <a:endParaRPr lang="en-GB" dirty="0"/>
              </a:p>
            </p:txBody>
          </p:sp>
        </mc:Choice>
        <mc:Fallback xmlns="">
          <p:sp>
            <p:nvSpPr>
              <p:cNvPr id="13" name="Textfeld 12">
                <a:extLst>
                  <a:ext uri="{FF2B5EF4-FFF2-40B4-BE49-F238E27FC236}">
                    <a16:creationId xmlns:a16="http://schemas.microsoft.com/office/drawing/2014/main" id="{369E0BA6-C386-44D5-87EC-C5CF852D7E25}"/>
                  </a:ext>
                </a:extLst>
              </p:cNvPr>
              <p:cNvSpPr txBox="1">
                <a:spLocks noRot="1" noChangeAspect="1" noMove="1" noResize="1" noEditPoints="1" noAdjustHandles="1" noChangeArrowheads="1" noChangeShapeType="1" noTextEdit="1"/>
              </p:cNvSpPr>
              <p:nvPr/>
            </p:nvSpPr>
            <p:spPr>
              <a:xfrm>
                <a:off x="4136905" y="5471320"/>
                <a:ext cx="522994" cy="3931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68D348F8-DB3E-4397-9DA3-DB71190E4D00}"/>
                  </a:ext>
                </a:extLst>
              </p:cNvPr>
              <p:cNvSpPr txBox="1"/>
              <p:nvPr/>
            </p:nvSpPr>
            <p:spPr>
              <a:xfrm>
                <a:off x="7104082" y="5468076"/>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2</m:t>
                              </m:r>
                            </m:sub>
                          </m:sSub>
                        </m:sub>
                      </m:sSub>
                    </m:oMath>
                  </m:oMathPara>
                </a14:m>
                <a:endParaRPr lang="en-GB" dirty="0"/>
              </a:p>
            </p:txBody>
          </p:sp>
        </mc:Choice>
        <mc:Fallback xmlns="">
          <p:sp>
            <p:nvSpPr>
              <p:cNvPr id="14" name="Textfeld 13">
                <a:extLst>
                  <a:ext uri="{FF2B5EF4-FFF2-40B4-BE49-F238E27FC236}">
                    <a16:creationId xmlns:a16="http://schemas.microsoft.com/office/drawing/2014/main" id="{68D348F8-DB3E-4397-9DA3-DB71190E4D00}"/>
                  </a:ext>
                </a:extLst>
              </p:cNvPr>
              <p:cNvSpPr txBox="1">
                <a:spLocks noRot="1" noChangeAspect="1" noMove="1" noResize="1" noEditPoints="1" noAdjustHandles="1" noChangeArrowheads="1" noChangeShapeType="1" noTextEdit="1"/>
              </p:cNvSpPr>
              <p:nvPr/>
            </p:nvSpPr>
            <p:spPr>
              <a:xfrm>
                <a:off x="7104082" y="5468076"/>
                <a:ext cx="522994" cy="39312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BB0F28D4-408D-42FC-95A0-8FDF57F8F880}"/>
                  </a:ext>
                </a:extLst>
              </p:cNvPr>
              <p:cNvSpPr txBox="1"/>
              <p:nvPr/>
            </p:nvSpPr>
            <p:spPr>
              <a:xfrm>
                <a:off x="10310213" y="547132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15" name="Textfeld 14">
                <a:extLst>
                  <a:ext uri="{FF2B5EF4-FFF2-40B4-BE49-F238E27FC236}">
                    <a16:creationId xmlns:a16="http://schemas.microsoft.com/office/drawing/2014/main" id="{BB0F28D4-408D-42FC-95A0-8FDF57F8F880}"/>
                  </a:ext>
                </a:extLst>
              </p:cNvPr>
              <p:cNvSpPr txBox="1">
                <a:spLocks noRot="1" noChangeAspect="1" noMove="1" noResize="1" noEditPoints="1" noAdjustHandles="1" noChangeArrowheads="1" noChangeShapeType="1" noTextEdit="1"/>
              </p:cNvSpPr>
              <p:nvPr/>
            </p:nvSpPr>
            <p:spPr>
              <a:xfrm>
                <a:off x="10310213" y="5471320"/>
                <a:ext cx="522994" cy="369332"/>
              </a:xfrm>
              <a:prstGeom prst="rect">
                <a:avLst/>
              </a:prstGeom>
              <a:blipFill>
                <a:blip r:embed="rId6"/>
                <a:stretch>
                  <a:fillRect r="-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p14">
                <a:extLst>
                  <a:ext uri="{FF2B5EF4-FFF2-40B4-BE49-F238E27FC236}">
                    <a16:creationId xmlns:a16="http://schemas.microsoft.com/office/drawing/2014/main" id="{C0543CD6-CCFF-4C55-8B7F-648B35D80217}"/>
                  </a:ext>
                </a:extLst>
              </p:cNvPr>
              <p:cNvSpPr/>
              <p:nvPr/>
            </p:nvSpPr>
            <p:spPr>
              <a:xfrm>
                <a:off x="3545974" y="4325081"/>
                <a:ext cx="1575622" cy="631417"/>
              </a:xfrm>
              <a:prstGeom prst="roundRect">
                <a:avLst>
                  <a:gd name="adj" fmla="val 16667"/>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r>
                  <a:rPr lang="en" sz="1333" b="1" dirty="0">
                    <a:latin typeface="Calibri" panose="020F0502020204030204" pitchFamily="34" charset="0"/>
                    <a:cs typeface="Calibri" panose="020F0502020204030204" pitchFamily="34" charset="0"/>
                  </a:rPr>
                  <a:t>Qualitätsmodell 2</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r>
                            <a:rPr lang="de-DE" sz="1200"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6" name="Google Shape;62;p14">
                <a:extLst>
                  <a:ext uri="{FF2B5EF4-FFF2-40B4-BE49-F238E27FC236}">
                    <a16:creationId xmlns:a16="http://schemas.microsoft.com/office/drawing/2014/main" id="{C0543CD6-CCFF-4C55-8B7F-648B35D80217}"/>
                  </a:ext>
                </a:extLst>
              </p:cNvPr>
              <p:cNvSpPr>
                <a:spLocks noRot="1" noChangeAspect="1" noMove="1" noResize="1" noEditPoints="1" noAdjustHandles="1" noChangeArrowheads="1" noChangeShapeType="1" noTextEdit="1"/>
              </p:cNvSpPr>
              <p:nvPr/>
            </p:nvSpPr>
            <p:spPr>
              <a:xfrm>
                <a:off x="3545974" y="4325081"/>
                <a:ext cx="1575622" cy="631417"/>
              </a:xfrm>
              <a:prstGeom prst="roundRect">
                <a:avLst>
                  <a:gd name="adj" fmla="val 16667"/>
                </a:avLst>
              </a:prstGeom>
              <a:blipFill>
                <a:blip r:embed="rId7"/>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7" name="Google Shape;104;p14">
            <a:extLst>
              <a:ext uri="{FF2B5EF4-FFF2-40B4-BE49-F238E27FC236}">
                <a16:creationId xmlns:a16="http://schemas.microsoft.com/office/drawing/2014/main" id="{E1F2904C-3A49-48C0-9E9A-E40B2E550C6F}"/>
              </a:ext>
            </a:extLst>
          </p:cNvPr>
          <p:cNvCxnSpPr>
            <a:cxnSpLocks/>
          </p:cNvCxnSpPr>
          <p:nvPr/>
        </p:nvCxnSpPr>
        <p:spPr>
          <a:xfrm>
            <a:off x="5166963" y="464078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 name="Google Shape;62;p14">
                <a:extLst>
                  <a:ext uri="{FF2B5EF4-FFF2-40B4-BE49-F238E27FC236}">
                    <a16:creationId xmlns:a16="http://schemas.microsoft.com/office/drawing/2014/main" id="{DF945438-4B45-48B7-A889-9CBD33800259}"/>
                  </a:ext>
                </a:extLst>
              </p:cNvPr>
              <p:cNvSpPr/>
              <p:nvPr/>
            </p:nvSpPr>
            <p:spPr>
              <a:xfrm>
                <a:off x="6554970" y="4325081"/>
                <a:ext cx="1600294"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Qualitätsmodell 3 </a:t>
                </a:r>
                <a14:m>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sub>
                    </m:sSub>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𝒙</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18" name="Google Shape;62;p14">
                <a:extLst>
                  <a:ext uri="{FF2B5EF4-FFF2-40B4-BE49-F238E27FC236}">
                    <a16:creationId xmlns:a16="http://schemas.microsoft.com/office/drawing/2014/main" id="{DF945438-4B45-48B7-A889-9CBD33800259}"/>
                  </a:ext>
                </a:extLst>
              </p:cNvPr>
              <p:cNvSpPr>
                <a:spLocks noRot="1" noChangeAspect="1" noMove="1" noResize="1" noEditPoints="1" noAdjustHandles="1" noChangeArrowheads="1" noChangeShapeType="1" noTextEdit="1"/>
              </p:cNvSpPr>
              <p:nvPr/>
            </p:nvSpPr>
            <p:spPr>
              <a:xfrm>
                <a:off x="6554970" y="4325081"/>
                <a:ext cx="1600294" cy="631417"/>
              </a:xfrm>
              <a:prstGeom prst="roundRect">
                <a:avLst>
                  <a:gd name="adj" fmla="val 16667"/>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9" name="Google Shape;104;p14">
            <a:extLst>
              <a:ext uri="{FF2B5EF4-FFF2-40B4-BE49-F238E27FC236}">
                <a16:creationId xmlns:a16="http://schemas.microsoft.com/office/drawing/2014/main" id="{2A27D40D-D0BA-47B6-969A-8E51D8C92D31}"/>
              </a:ext>
            </a:extLst>
          </p:cNvPr>
          <p:cNvCxnSpPr>
            <a:cxnSpLocks/>
          </p:cNvCxnSpPr>
          <p:nvPr/>
        </p:nvCxnSpPr>
        <p:spPr>
          <a:xfrm>
            <a:off x="8187322" y="464078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0" name="Google Shape;62;p14">
                <a:extLst>
                  <a:ext uri="{FF2B5EF4-FFF2-40B4-BE49-F238E27FC236}">
                    <a16:creationId xmlns:a16="http://schemas.microsoft.com/office/drawing/2014/main" id="{63D36288-DE2C-4CB3-B503-2EFC696F0918}"/>
                  </a:ext>
                </a:extLst>
              </p:cNvPr>
              <p:cNvSpPr/>
              <p:nvPr/>
            </p:nvSpPr>
            <p:spPr>
              <a:xfrm>
                <a:off x="9663418" y="4330298"/>
                <a:ext cx="1617722"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Qualitätsmodell 3</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20" name="Google Shape;62;p14">
                <a:extLst>
                  <a:ext uri="{FF2B5EF4-FFF2-40B4-BE49-F238E27FC236}">
                    <a16:creationId xmlns:a16="http://schemas.microsoft.com/office/drawing/2014/main" id="{63D36288-DE2C-4CB3-B503-2EFC696F0918}"/>
                  </a:ext>
                </a:extLst>
              </p:cNvPr>
              <p:cNvSpPr>
                <a:spLocks noRot="1" noChangeAspect="1" noMove="1" noResize="1" noEditPoints="1" noAdjustHandles="1" noChangeArrowheads="1" noChangeShapeType="1" noTextEdit="1"/>
              </p:cNvSpPr>
              <p:nvPr/>
            </p:nvSpPr>
            <p:spPr>
              <a:xfrm>
                <a:off x="9663418" y="4330298"/>
                <a:ext cx="1617722"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21" name="Google Shape;104;p14">
            <a:extLst>
              <a:ext uri="{FF2B5EF4-FFF2-40B4-BE49-F238E27FC236}">
                <a16:creationId xmlns:a16="http://schemas.microsoft.com/office/drawing/2014/main" id="{42FE8298-699F-4398-AE98-2D82D03601F1}"/>
              </a:ext>
            </a:extLst>
          </p:cNvPr>
          <p:cNvCxnSpPr>
            <a:cxnSpLocks/>
          </p:cNvCxnSpPr>
          <p:nvPr/>
        </p:nvCxnSpPr>
        <p:spPr>
          <a:xfrm>
            <a:off x="9103385" y="464078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F902CC21-18DB-4AFF-B40C-7FCA6B5F90EB}"/>
                  </a:ext>
                </a:extLst>
              </p:cNvPr>
              <p:cNvSpPr txBox="1"/>
              <p:nvPr/>
            </p:nvSpPr>
            <p:spPr>
              <a:xfrm>
                <a:off x="8627680" y="441475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22" name="Textfeld 21">
                <a:extLst>
                  <a:ext uri="{FF2B5EF4-FFF2-40B4-BE49-F238E27FC236}">
                    <a16:creationId xmlns:a16="http://schemas.microsoft.com/office/drawing/2014/main" id="{F902CC21-18DB-4AFF-B40C-7FCA6B5F90EB}"/>
                  </a:ext>
                </a:extLst>
              </p:cNvPr>
              <p:cNvSpPr txBox="1">
                <a:spLocks noRot="1" noChangeAspect="1" noMove="1" noResize="1" noEditPoints="1" noAdjustHandles="1" noChangeArrowheads="1" noChangeShapeType="1" noTextEdit="1"/>
              </p:cNvSpPr>
              <p:nvPr/>
            </p:nvSpPr>
            <p:spPr>
              <a:xfrm>
                <a:off x="8627680" y="4414751"/>
                <a:ext cx="522994" cy="369332"/>
              </a:xfrm>
              <a:prstGeom prst="rect">
                <a:avLst/>
              </a:prstGeom>
              <a:blipFill>
                <a:blip r:embed="rId10"/>
                <a:stretch>
                  <a:fillRect/>
                </a:stretch>
              </a:blipFill>
            </p:spPr>
            <p:txBody>
              <a:bodyPr/>
              <a:lstStyle/>
              <a:p>
                <a:r>
                  <a:rPr lang="en-US">
                    <a:noFill/>
                  </a:rPr>
                  <a:t> </a:t>
                </a:r>
              </a:p>
            </p:txBody>
          </p:sp>
        </mc:Fallback>
      </mc:AlternateContent>
      <p:cxnSp>
        <p:nvCxnSpPr>
          <p:cNvPr id="23" name="Google Shape;104;p14">
            <a:extLst>
              <a:ext uri="{FF2B5EF4-FFF2-40B4-BE49-F238E27FC236}">
                <a16:creationId xmlns:a16="http://schemas.microsoft.com/office/drawing/2014/main" id="{0125C64D-1B42-4A5C-A330-BE351DF7BED0}"/>
              </a:ext>
            </a:extLst>
          </p:cNvPr>
          <p:cNvCxnSpPr>
            <a:cxnSpLocks/>
          </p:cNvCxnSpPr>
          <p:nvPr/>
        </p:nvCxnSpPr>
        <p:spPr>
          <a:xfrm rot="16200000">
            <a:off x="997558" y="528269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104;p14">
            <a:extLst>
              <a:ext uri="{FF2B5EF4-FFF2-40B4-BE49-F238E27FC236}">
                <a16:creationId xmlns:a16="http://schemas.microsoft.com/office/drawing/2014/main" id="{E6544AF6-9FA6-4302-9D34-3E15DD20CC0B}"/>
              </a:ext>
            </a:extLst>
          </p:cNvPr>
          <p:cNvCxnSpPr>
            <a:cxnSpLocks/>
          </p:cNvCxnSpPr>
          <p:nvPr/>
        </p:nvCxnSpPr>
        <p:spPr>
          <a:xfrm rot="16200000">
            <a:off x="4089861" y="529229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104;p14">
            <a:extLst>
              <a:ext uri="{FF2B5EF4-FFF2-40B4-BE49-F238E27FC236}">
                <a16:creationId xmlns:a16="http://schemas.microsoft.com/office/drawing/2014/main" id="{20D7AC13-3440-4F4C-B7FC-5B3BB23EBEB8}"/>
              </a:ext>
            </a:extLst>
          </p:cNvPr>
          <p:cNvCxnSpPr>
            <a:cxnSpLocks/>
          </p:cNvCxnSpPr>
          <p:nvPr/>
        </p:nvCxnSpPr>
        <p:spPr>
          <a:xfrm rot="16200000">
            <a:off x="7074588" y="527372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104;p14">
            <a:extLst>
              <a:ext uri="{FF2B5EF4-FFF2-40B4-BE49-F238E27FC236}">
                <a16:creationId xmlns:a16="http://schemas.microsoft.com/office/drawing/2014/main" id="{2E15786E-754A-40D9-90FF-9C040037CF28}"/>
              </a:ext>
            </a:extLst>
          </p:cNvPr>
          <p:cNvCxnSpPr>
            <a:cxnSpLocks/>
          </p:cNvCxnSpPr>
          <p:nvPr/>
        </p:nvCxnSpPr>
        <p:spPr>
          <a:xfrm rot="16200000">
            <a:off x="10258836" y="527372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104;p14">
            <a:extLst>
              <a:ext uri="{FF2B5EF4-FFF2-40B4-BE49-F238E27FC236}">
                <a16:creationId xmlns:a16="http://schemas.microsoft.com/office/drawing/2014/main" id="{46DFF22C-5409-4A36-94CB-479A4811362B}"/>
              </a:ext>
            </a:extLst>
          </p:cNvPr>
          <p:cNvCxnSpPr>
            <a:cxnSpLocks/>
          </p:cNvCxnSpPr>
          <p:nvPr/>
        </p:nvCxnSpPr>
        <p:spPr>
          <a:xfrm rot="16200000">
            <a:off x="10259860" y="402548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71FF1A8A-B0CF-427E-B653-99BC92760E15}"/>
                  </a:ext>
                </a:extLst>
              </p:cNvPr>
              <p:cNvSpPr txBox="1"/>
              <p:nvPr/>
            </p:nvSpPr>
            <p:spPr>
              <a:xfrm>
                <a:off x="10472279" y="384061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28" name="Textfeld 27">
                <a:extLst>
                  <a:ext uri="{FF2B5EF4-FFF2-40B4-BE49-F238E27FC236}">
                    <a16:creationId xmlns:a16="http://schemas.microsoft.com/office/drawing/2014/main" id="{71FF1A8A-B0CF-427E-B653-99BC92760E15}"/>
                  </a:ext>
                </a:extLst>
              </p:cNvPr>
              <p:cNvSpPr txBox="1">
                <a:spLocks noRot="1" noChangeAspect="1" noMove="1" noResize="1" noEditPoints="1" noAdjustHandles="1" noChangeArrowheads="1" noChangeShapeType="1" noTextEdit="1"/>
              </p:cNvSpPr>
              <p:nvPr/>
            </p:nvSpPr>
            <p:spPr>
              <a:xfrm>
                <a:off x="10472279" y="3840614"/>
                <a:ext cx="320989" cy="303866"/>
              </a:xfrm>
              <a:prstGeom prst="rect">
                <a:avLst/>
              </a:prstGeom>
              <a:blipFill>
                <a:blip r:embed="rId11"/>
                <a:stretch>
                  <a:fillRect t="-2000" r="-5660" b="-4000"/>
                </a:stretch>
              </a:blipFill>
            </p:spPr>
            <p:txBody>
              <a:bodyPr/>
              <a:lstStyle/>
              <a:p>
                <a:r>
                  <a:rPr lang="en-US">
                    <a:noFill/>
                  </a:rPr>
                  <a:t> </a:t>
                </a:r>
              </a:p>
            </p:txBody>
          </p:sp>
        </mc:Fallback>
      </mc:AlternateContent>
      <p:grpSp>
        <p:nvGrpSpPr>
          <p:cNvPr id="29" name="Google Shape;458;p16">
            <a:extLst>
              <a:ext uri="{FF2B5EF4-FFF2-40B4-BE49-F238E27FC236}">
                <a16:creationId xmlns:a16="http://schemas.microsoft.com/office/drawing/2014/main" id="{4C3BBC87-6979-4C2D-B53A-DEAA9CFD2E2B}"/>
              </a:ext>
            </a:extLst>
          </p:cNvPr>
          <p:cNvGrpSpPr/>
          <p:nvPr/>
        </p:nvGrpSpPr>
        <p:grpSpPr>
          <a:xfrm>
            <a:off x="10439837" y="3579591"/>
            <a:ext cx="162231" cy="162231"/>
            <a:chOff x="8157975" y="3853800"/>
            <a:chExt cx="180900" cy="180900"/>
          </a:xfrm>
        </p:grpSpPr>
        <p:sp>
          <p:nvSpPr>
            <p:cNvPr id="37" name="Google Shape;459;p16">
              <a:extLst>
                <a:ext uri="{FF2B5EF4-FFF2-40B4-BE49-F238E27FC236}">
                  <a16:creationId xmlns:a16="http://schemas.microsoft.com/office/drawing/2014/main" id="{2458A95E-0B96-41D7-A869-445FA1E0A256}"/>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38" name="Google Shape;460;p16">
              <a:extLst>
                <a:ext uri="{FF2B5EF4-FFF2-40B4-BE49-F238E27FC236}">
                  <a16:creationId xmlns:a16="http://schemas.microsoft.com/office/drawing/2014/main" id="{80004EEC-FA16-46B5-A17A-C2FDB64D456C}"/>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30" name="Google Shape;104;p14">
            <a:extLst>
              <a:ext uri="{FF2B5EF4-FFF2-40B4-BE49-F238E27FC236}">
                <a16:creationId xmlns:a16="http://schemas.microsoft.com/office/drawing/2014/main" id="{D26C698A-74A5-426B-8375-EE530FFF3D12}"/>
              </a:ext>
            </a:extLst>
          </p:cNvPr>
          <p:cNvCxnSpPr>
            <a:cxnSpLocks/>
          </p:cNvCxnSpPr>
          <p:nvPr/>
        </p:nvCxnSpPr>
        <p:spPr>
          <a:xfrm rot="5400000">
            <a:off x="10258834" y="3295617"/>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1" name="Textfeld 30">
                <a:extLst>
                  <a:ext uri="{FF2B5EF4-FFF2-40B4-BE49-F238E27FC236}">
                    <a16:creationId xmlns:a16="http://schemas.microsoft.com/office/drawing/2014/main" id="{004ADAA6-0BCD-42DC-BE8C-26833315A588}"/>
                  </a:ext>
                </a:extLst>
              </p:cNvPr>
              <p:cNvSpPr txBox="1"/>
              <p:nvPr/>
            </p:nvSpPr>
            <p:spPr>
              <a:xfrm>
                <a:off x="10466022" y="285963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31" name="Textfeld 30">
                <a:extLst>
                  <a:ext uri="{FF2B5EF4-FFF2-40B4-BE49-F238E27FC236}">
                    <a16:creationId xmlns:a16="http://schemas.microsoft.com/office/drawing/2014/main" id="{004ADAA6-0BCD-42DC-BE8C-26833315A588}"/>
                  </a:ext>
                </a:extLst>
              </p:cNvPr>
              <p:cNvSpPr txBox="1">
                <a:spLocks noRot="1" noChangeAspect="1" noMove="1" noResize="1" noEditPoints="1" noAdjustHandles="1" noChangeArrowheads="1" noChangeShapeType="1" noTextEdit="1"/>
              </p:cNvSpPr>
              <p:nvPr/>
            </p:nvSpPr>
            <p:spPr>
              <a:xfrm>
                <a:off x="10466022" y="2859633"/>
                <a:ext cx="320989" cy="303866"/>
              </a:xfrm>
              <a:prstGeom prst="rect">
                <a:avLst/>
              </a:prstGeom>
              <a:blipFill>
                <a:blip r:embed="rId12"/>
                <a:stretch>
                  <a:fillRect r="-67925" b="-6000"/>
                </a:stretch>
              </a:blipFill>
            </p:spPr>
            <p:txBody>
              <a:bodyPr/>
              <a:lstStyle/>
              <a:p>
                <a:r>
                  <a:rPr lang="en-US">
                    <a:noFill/>
                  </a:rPr>
                  <a:t> </a:t>
                </a:r>
              </a:p>
            </p:txBody>
          </p:sp>
        </mc:Fallback>
      </mc:AlternateContent>
      <p:cxnSp>
        <p:nvCxnSpPr>
          <p:cNvPr id="32" name="Google Shape;104;p14">
            <a:extLst>
              <a:ext uri="{FF2B5EF4-FFF2-40B4-BE49-F238E27FC236}">
                <a16:creationId xmlns:a16="http://schemas.microsoft.com/office/drawing/2014/main" id="{AB0AAC59-9FFA-4BD5-BB4B-62BBBEE14589}"/>
              </a:ext>
            </a:extLst>
          </p:cNvPr>
          <p:cNvCxnSpPr>
            <a:cxnSpLocks/>
          </p:cNvCxnSpPr>
          <p:nvPr/>
        </p:nvCxnSpPr>
        <p:spPr>
          <a:xfrm>
            <a:off x="10626516" y="3658825"/>
            <a:ext cx="318283"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3" name="Textfeld 32">
                <a:extLst>
                  <a:ext uri="{FF2B5EF4-FFF2-40B4-BE49-F238E27FC236}">
                    <a16:creationId xmlns:a16="http://schemas.microsoft.com/office/drawing/2014/main" id="{223DB169-E84D-44AF-9DB6-CA9E399B74D4}"/>
                  </a:ext>
                </a:extLst>
              </p:cNvPr>
              <p:cNvSpPr txBox="1"/>
              <p:nvPr/>
            </p:nvSpPr>
            <p:spPr>
              <a:xfrm>
                <a:off x="10872878" y="3479648"/>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1" i="1" smtClean="0">
                              <a:latin typeface="Cambria Math" panose="02040503050406030204" pitchFamily="18" charset="0"/>
                              <a:cs typeface="Calibri" panose="020F0502020204030204" pitchFamily="34" charset="0"/>
                            </a:rPr>
                            <m:t>𝒆</m:t>
                          </m:r>
                          <m:r>
                            <a:rPr lang="de-DE" sz="1330" b="0"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33" name="Textfeld 32">
                <a:extLst>
                  <a:ext uri="{FF2B5EF4-FFF2-40B4-BE49-F238E27FC236}">
                    <a16:creationId xmlns:a16="http://schemas.microsoft.com/office/drawing/2014/main" id="{223DB169-E84D-44AF-9DB6-CA9E399B74D4}"/>
                  </a:ext>
                </a:extLst>
              </p:cNvPr>
              <p:cNvSpPr txBox="1">
                <a:spLocks noRot="1" noChangeAspect="1" noMove="1" noResize="1" noEditPoints="1" noAdjustHandles="1" noChangeArrowheads="1" noChangeShapeType="1" noTextEdit="1"/>
              </p:cNvSpPr>
              <p:nvPr/>
            </p:nvSpPr>
            <p:spPr>
              <a:xfrm>
                <a:off x="10872878" y="3479648"/>
                <a:ext cx="1165102" cy="303866"/>
              </a:xfrm>
              <a:prstGeom prst="rect">
                <a:avLst/>
              </a:prstGeom>
              <a:blipFill>
                <a:blip r:embed="rId13"/>
                <a:stretch>
                  <a:fillRect t="-2000" r="-219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feld 33">
                <a:extLst>
                  <a:ext uri="{FF2B5EF4-FFF2-40B4-BE49-F238E27FC236}">
                    <a16:creationId xmlns:a16="http://schemas.microsoft.com/office/drawing/2014/main" id="{172161E0-DB5C-41FA-BFE2-5FED98951A69}"/>
                  </a:ext>
                </a:extLst>
              </p:cNvPr>
              <p:cNvSpPr txBox="1"/>
              <p:nvPr/>
            </p:nvSpPr>
            <p:spPr>
              <a:xfrm>
                <a:off x="2050218" y="4325081"/>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34" name="Textfeld 33">
                <a:extLst>
                  <a:ext uri="{FF2B5EF4-FFF2-40B4-BE49-F238E27FC236}">
                    <a16:creationId xmlns:a16="http://schemas.microsoft.com/office/drawing/2014/main" id="{172161E0-DB5C-41FA-BFE2-5FED98951A69}"/>
                  </a:ext>
                </a:extLst>
              </p:cNvPr>
              <p:cNvSpPr txBox="1">
                <a:spLocks noRot="1" noChangeAspect="1" noMove="1" noResize="1" noEditPoints="1" noAdjustHandles="1" noChangeArrowheads="1" noChangeShapeType="1" noTextEdit="1"/>
              </p:cNvSpPr>
              <p:nvPr/>
            </p:nvSpPr>
            <p:spPr>
              <a:xfrm>
                <a:off x="2050218" y="4325081"/>
                <a:ext cx="621254"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94571163-1503-45BC-989F-4A1EAF80805C}"/>
                  </a:ext>
                </a:extLst>
              </p:cNvPr>
              <p:cNvSpPr txBox="1"/>
              <p:nvPr/>
            </p:nvSpPr>
            <p:spPr>
              <a:xfrm>
                <a:off x="5109312" y="4336064"/>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35" name="Textfeld 34">
                <a:extLst>
                  <a:ext uri="{FF2B5EF4-FFF2-40B4-BE49-F238E27FC236}">
                    <a16:creationId xmlns:a16="http://schemas.microsoft.com/office/drawing/2014/main" id="{94571163-1503-45BC-989F-4A1EAF80805C}"/>
                  </a:ext>
                </a:extLst>
              </p:cNvPr>
              <p:cNvSpPr txBox="1">
                <a:spLocks noRot="1" noChangeAspect="1" noMove="1" noResize="1" noEditPoints="1" noAdjustHandles="1" noChangeArrowheads="1" noChangeShapeType="1" noTextEdit="1"/>
              </p:cNvSpPr>
              <p:nvPr/>
            </p:nvSpPr>
            <p:spPr>
              <a:xfrm>
                <a:off x="5109312" y="4336064"/>
                <a:ext cx="621254" cy="32624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feld 35">
                <a:extLst>
                  <a:ext uri="{FF2B5EF4-FFF2-40B4-BE49-F238E27FC236}">
                    <a16:creationId xmlns:a16="http://schemas.microsoft.com/office/drawing/2014/main" id="{0BD4A038-064A-44AF-AB6B-B6DC96126415}"/>
                  </a:ext>
                </a:extLst>
              </p:cNvPr>
              <p:cNvSpPr txBox="1"/>
              <p:nvPr/>
            </p:nvSpPr>
            <p:spPr>
              <a:xfrm>
                <a:off x="8119799" y="4336064"/>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36" name="Textfeld 35">
                <a:extLst>
                  <a:ext uri="{FF2B5EF4-FFF2-40B4-BE49-F238E27FC236}">
                    <a16:creationId xmlns:a16="http://schemas.microsoft.com/office/drawing/2014/main" id="{0BD4A038-064A-44AF-AB6B-B6DC96126415}"/>
                  </a:ext>
                </a:extLst>
              </p:cNvPr>
              <p:cNvSpPr txBox="1">
                <a:spLocks noRot="1" noChangeAspect="1" noMove="1" noResize="1" noEditPoints="1" noAdjustHandles="1" noChangeArrowheads="1" noChangeShapeType="1" noTextEdit="1"/>
              </p:cNvSpPr>
              <p:nvPr/>
            </p:nvSpPr>
            <p:spPr>
              <a:xfrm>
                <a:off x="8119799" y="4336064"/>
                <a:ext cx="621254" cy="326243"/>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26E7EE2D-5C9C-4E6F-B9F3-CE2BA6AB9C33}"/>
                  </a:ext>
                </a:extLst>
              </p:cNvPr>
              <p:cNvSpPr txBox="1"/>
              <p:nvPr/>
            </p:nvSpPr>
            <p:spPr>
              <a:xfrm>
                <a:off x="2525680" y="441475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39" name="Textfeld 38">
                <a:extLst>
                  <a:ext uri="{FF2B5EF4-FFF2-40B4-BE49-F238E27FC236}">
                    <a16:creationId xmlns:a16="http://schemas.microsoft.com/office/drawing/2014/main" id="{26E7EE2D-5C9C-4E6F-B9F3-CE2BA6AB9C33}"/>
                  </a:ext>
                </a:extLst>
              </p:cNvPr>
              <p:cNvSpPr txBox="1">
                <a:spLocks noRot="1" noChangeAspect="1" noMove="1" noResize="1" noEditPoints="1" noAdjustHandles="1" noChangeArrowheads="1" noChangeShapeType="1" noTextEdit="1"/>
              </p:cNvSpPr>
              <p:nvPr/>
            </p:nvSpPr>
            <p:spPr>
              <a:xfrm>
                <a:off x="2525680" y="4414751"/>
                <a:ext cx="522994" cy="369332"/>
              </a:xfrm>
              <a:prstGeom prst="rect">
                <a:avLst/>
              </a:prstGeom>
              <a:blipFill>
                <a:blip r:embed="rId10"/>
                <a:stretch>
                  <a:fillRect/>
                </a:stretch>
              </a:blipFill>
            </p:spPr>
            <p:txBody>
              <a:bodyPr/>
              <a:lstStyle/>
              <a:p>
                <a:r>
                  <a:rPr lang="en-US">
                    <a:noFill/>
                  </a:rPr>
                  <a:t> </a:t>
                </a:r>
              </a:p>
            </p:txBody>
          </p:sp>
        </mc:Fallback>
      </mc:AlternateContent>
      <p:cxnSp>
        <p:nvCxnSpPr>
          <p:cNvPr id="40" name="Google Shape;104;p14">
            <a:extLst>
              <a:ext uri="{FF2B5EF4-FFF2-40B4-BE49-F238E27FC236}">
                <a16:creationId xmlns:a16="http://schemas.microsoft.com/office/drawing/2014/main" id="{5F614043-2FEC-4018-8633-5DB09491A45E}"/>
              </a:ext>
            </a:extLst>
          </p:cNvPr>
          <p:cNvCxnSpPr>
            <a:cxnSpLocks/>
          </p:cNvCxnSpPr>
          <p:nvPr/>
        </p:nvCxnSpPr>
        <p:spPr>
          <a:xfrm>
            <a:off x="3009027" y="464078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3" name="Textfeld 42">
                <a:extLst>
                  <a:ext uri="{FF2B5EF4-FFF2-40B4-BE49-F238E27FC236}">
                    <a16:creationId xmlns:a16="http://schemas.microsoft.com/office/drawing/2014/main" id="{49AF489E-595B-417E-833F-287585AA13D1}"/>
                  </a:ext>
                </a:extLst>
              </p:cNvPr>
              <p:cNvSpPr txBox="1"/>
              <p:nvPr/>
            </p:nvSpPr>
            <p:spPr>
              <a:xfrm>
                <a:off x="5569422" y="441475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43" name="Textfeld 42">
                <a:extLst>
                  <a:ext uri="{FF2B5EF4-FFF2-40B4-BE49-F238E27FC236}">
                    <a16:creationId xmlns:a16="http://schemas.microsoft.com/office/drawing/2014/main" id="{49AF489E-595B-417E-833F-287585AA13D1}"/>
                  </a:ext>
                </a:extLst>
              </p:cNvPr>
              <p:cNvSpPr txBox="1">
                <a:spLocks noRot="1" noChangeAspect="1" noMove="1" noResize="1" noEditPoints="1" noAdjustHandles="1" noChangeArrowheads="1" noChangeShapeType="1" noTextEdit="1"/>
              </p:cNvSpPr>
              <p:nvPr/>
            </p:nvSpPr>
            <p:spPr>
              <a:xfrm>
                <a:off x="5569422" y="4414751"/>
                <a:ext cx="522994" cy="369332"/>
              </a:xfrm>
              <a:prstGeom prst="rect">
                <a:avLst/>
              </a:prstGeom>
              <a:blipFill>
                <a:blip r:embed="rId17"/>
                <a:stretch>
                  <a:fillRect/>
                </a:stretch>
              </a:blipFill>
            </p:spPr>
            <p:txBody>
              <a:bodyPr/>
              <a:lstStyle/>
              <a:p>
                <a:r>
                  <a:rPr lang="en-US">
                    <a:noFill/>
                  </a:rPr>
                  <a:t> </a:t>
                </a:r>
              </a:p>
            </p:txBody>
          </p:sp>
        </mc:Fallback>
      </mc:AlternateContent>
      <p:cxnSp>
        <p:nvCxnSpPr>
          <p:cNvPr id="44" name="Google Shape;104;p14">
            <a:extLst>
              <a:ext uri="{FF2B5EF4-FFF2-40B4-BE49-F238E27FC236}">
                <a16:creationId xmlns:a16="http://schemas.microsoft.com/office/drawing/2014/main" id="{B9959231-DEDC-4188-BCB8-A067274A6718}"/>
              </a:ext>
            </a:extLst>
          </p:cNvPr>
          <p:cNvCxnSpPr>
            <a:cxnSpLocks/>
          </p:cNvCxnSpPr>
          <p:nvPr/>
        </p:nvCxnSpPr>
        <p:spPr>
          <a:xfrm>
            <a:off x="6030735" y="464078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AADA0BA9-A90F-40E2-9A84-21530D74B1AD}"/>
                  </a:ext>
                </a:extLst>
              </p:cNvPr>
              <p:cNvSpPr txBox="1"/>
              <p:nvPr/>
            </p:nvSpPr>
            <p:spPr>
              <a:xfrm>
                <a:off x="2867018" y="4325703"/>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1</m:t>
                              </m:r>
                            </m:sub>
                          </m:sSub>
                        </m:sub>
                      </m:sSub>
                    </m:oMath>
                  </m:oMathPara>
                </a14:m>
                <a:endParaRPr lang="en-GB" sz="1400" dirty="0"/>
              </a:p>
            </p:txBody>
          </p:sp>
        </mc:Choice>
        <mc:Fallback xmlns="">
          <p:sp>
            <p:nvSpPr>
              <p:cNvPr id="45" name="Textfeld 44">
                <a:extLst>
                  <a:ext uri="{FF2B5EF4-FFF2-40B4-BE49-F238E27FC236}">
                    <a16:creationId xmlns:a16="http://schemas.microsoft.com/office/drawing/2014/main" id="{AADA0BA9-A90F-40E2-9A84-21530D74B1AD}"/>
                  </a:ext>
                </a:extLst>
              </p:cNvPr>
              <p:cNvSpPr txBox="1">
                <a:spLocks noRot="1" noChangeAspect="1" noMove="1" noResize="1" noEditPoints="1" noAdjustHandles="1" noChangeArrowheads="1" noChangeShapeType="1" noTextEdit="1"/>
              </p:cNvSpPr>
              <p:nvPr/>
            </p:nvSpPr>
            <p:spPr>
              <a:xfrm>
                <a:off x="2867018" y="4325703"/>
                <a:ext cx="621254" cy="33483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feld 46">
                <a:extLst>
                  <a:ext uri="{FF2B5EF4-FFF2-40B4-BE49-F238E27FC236}">
                    <a16:creationId xmlns:a16="http://schemas.microsoft.com/office/drawing/2014/main" id="{AF5114BF-63C4-4F6A-95A8-4DC507160F79}"/>
                  </a:ext>
                </a:extLst>
              </p:cNvPr>
              <p:cNvSpPr txBox="1"/>
              <p:nvPr/>
            </p:nvSpPr>
            <p:spPr>
              <a:xfrm>
                <a:off x="5971779" y="4334369"/>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oMath>
                  </m:oMathPara>
                </a14:m>
                <a:endParaRPr lang="en-GB" sz="1400" dirty="0"/>
              </a:p>
            </p:txBody>
          </p:sp>
        </mc:Choice>
        <mc:Fallback xmlns="">
          <p:sp>
            <p:nvSpPr>
              <p:cNvPr id="47" name="Textfeld 46">
                <a:extLst>
                  <a:ext uri="{FF2B5EF4-FFF2-40B4-BE49-F238E27FC236}">
                    <a16:creationId xmlns:a16="http://schemas.microsoft.com/office/drawing/2014/main" id="{AF5114BF-63C4-4F6A-95A8-4DC507160F79}"/>
                  </a:ext>
                </a:extLst>
              </p:cNvPr>
              <p:cNvSpPr txBox="1">
                <a:spLocks noRot="1" noChangeAspect="1" noMove="1" noResize="1" noEditPoints="1" noAdjustHandles="1" noChangeArrowheads="1" noChangeShapeType="1" noTextEdit="1"/>
              </p:cNvSpPr>
              <p:nvPr/>
            </p:nvSpPr>
            <p:spPr>
              <a:xfrm>
                <a:off x="5971779" y="4334369"/>
                <a:ext cx="621254" cy="33483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2127B1F9-7889-4114-8795-8803B2A21595}"/>
                  </a:ext>
                </a:extLst>
              </p:cNvPr>
              <p:cNvSpPr txBox="1"/>
              <p:nvPr/>
            </p:nvSpPr>
            <p:spPr>
              <a:xfrm>
                <a:off x="9000390" y="4347047"/>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𝑇</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48" name="Textfeld 47">
                <a:extLst>
                  <a:ext uri="{FF2B5EF4-FFF2-40B4-BE49-F238E27FC236}">
                    <a16:creationId xmlns:a16="http://schemas.microsoft.com/office/drawing/2014/main" id="{2127B1F9-7889-4114-8795-8803B2A21595}"/>
                  </a:ext>
                </a:extLst>
              </p:cNvPr>
              <p:cNvSpPr txBox="1">
                <a:spLocks noRot="1" noChangeAspect="1" noMove="1" noResize="1" noEditPoints="1" noAdjustHandles="1" noChangeArrowheads="1" noChangeShapeType="1" noTextEdit="1"/>
              </p:cNvSpPr>
              <p:nvPr/>
            </p:nvSpPr>
            <p:spPr>
              <a:xfrm>
                <a:off x="9000390" y="4347047"/>
                <a:ext cx="621254" cy="307777"/>
              </a:xfrm>
              <a:prstGeom prst="rect">
                <a:avLst/>
              </a:prstGeom>
              <a:blipFill>
                <a:blip r:embed="rId2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8793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240" y="1201416"/>
            <a:ext cx="11807673" cy="819200"/>
          </a:xfrm>
        </p:spPr>
        <p:txBody>
          <a:bodyPr/>
          <a:lstStyle/>
          <a:p>
            <a:r>
              <a:rPr lang="de-DE" sz="2000" dirty="0"/>
              <a:t>Besonderheit: Es steht nur eine einzige Messung der Bauteilqualität am Ende jedes Batches zur Verfügung.</a:t>
            </a:r>
          </a:p>
          <a:p>
            <a:r>
              <a:rPr lang="de-DE" sz="2000" dirty="0"/>
              <a:t>Modellansatz: Rekurrenter nichtlinearer Modellansatz, z.B. Rekurrentes Neuronales Netz.</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b="0" kern="0" dirty="0" err="1"/>
              <a:t>Parameterschätzung</a:t>
            </a:r>
            <a:r>
              <a:rPr lang="en-GB" sz="2000" b="0" kern="0" dirty="0"/>
              <a:t> </a:t>
            </a:r>
            <a:r>
              <a:rPr lang="en-GB" sz="2000" b="0" kern="0" dirty="0" err="1"/>
              <a:t>erfolgt</a:t>
            </a:r>
            <a:r>
              <a:rPr lang="en-GB" sz="2000" b="0" kern="0" dirty="0"/>
              <a:t> offline, </a:t>
            </a:r>
            <a:r>
              <a:rPr lang="en-GB" sz="2000" b="0" kern="0" dirty="0" err="1"/>
              <a:t>aufgezeichnete</a:t>
            </a:r>
            <a:r>
              <a:rPr lang="en-GB" sz="2000" b="0" kern="0" dirty="0"/>
              <a:t> </a:t>
            </a:r>
            <a:r>
              <a:rPr lang="en-GB" sz="2000" b="0" kern="0" dirty="0" err="1"/>
              <a:t>Daten</a:t>
            </a:r>
            <a:r>
              <a:rPr lang="en-GB" sz="2000" b="0" kern="0" dirty="0"/>
              <a:t> </a:t>
            </a:r>
            <a:r>
              <a:rPr lang="en-GB" sz="2000" b="0" kern="0" dirty="0" err="1"/>
              <a:t>aus</a:t>
            </a:r>
            <a:r>
              <a:rPr lang="en-GB" sz="2000" b="0" kern="0" dirty="0"/>
              <a:t> </a:t>
            </a:r>
            <a:r>
              <a:rPr lang="en-GB" sz="2000" b="0" kern="0" dirty="0" err="1"/>
              <a:t>Einrichtungsvorgang</a:t>
            </a:r>
            <a:r>
              <a:rPr lang="en-GB" sz="2000" b="0" kern="0" dirty="0"/>
              <a:t> </a:t>
            </a:r>
            <a:r>
              <a:rPr lang="en-GB" sz="2000" b="0" kern="0" dirty="0" err="1"/>
              <a:t>als</a:t>
            </a:r>
            <a:r>
              <a:rPr lang="en-GB" sz="2000" b="0" kern="0" dirty="0"/>
              <a:t> </a:t>
            </a:r>
            <a:r>
              <a:rPr lang="en-GB" sz="2000" b="0" kern="0" dirty="0" err="1"/>
              <a:t>Trainingsdaten</a:t>
            </a:r>
            <a:endParaRPr lang="en-GB" sz="2000" b="0" kern="0" dirty="0"/>
          </a:p>
          <a:p>
            <a:pPr marL="0" indent="0">
              <a:buNone/>
            </a:pPr>
            <a:endParaRPr lang="en-GB" sz="20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a:t>
            </a:r>
            <a:endParaRPr lang="en-GB" sz="2800" b="1" dirty="0"/>
          </a:p>
        </p:txBody>
      </p:sp>
      <p:grpSp>
        <p:nvGrpSpPr>
          <p:cNvPr id="6" name="Gruppieren 5">
            <a:extLst>
              <a:ext uri="{FF2B5EF4-FFF2-40B4-BE49-F238E27FC236}">
                <a16:creationId xmlns:a16="http://schemas.microsoft.com/office/drawing/2014/main" id="{B9FDCBCF-1B0B-4B03-99A1-EFCAC04C917A}"/>
              </a:ext>
            </a:extLst>
          </p:cNvPr>
          <p:cNvGrpSpPr/>
          <p:nvPr/>
        </p:nvGrpSpPr>
        <p:grpSpPr>
          <a:xfrm>
            <a:off x="2982825" y="2190596"/>
            <a:ext cx="5850397" cy="514521"/>
            <a:chOff x="582749" y="2367730"/>
            <a:chExt cx="5850397" cy="514521"/>
          </a:xfrm>
        </p:grpSpPr>
        <mc:AlternateContent xmlns:mc="http://schemas.openxmlformats.org/markup-compatibility/2006" xmlns:a14="http://schemas.microsoft.com/office/drawing/2010/main">
          <mc:Choice Requires="a14">
            <p:sp>
              <p:nvSpPr>
                <p:cNvPr id="146" name="Google Shape;333;p16">
                  <a:extLst>
                    <a:ext uri="{FF2B5EF4-FFF2-40B4-BE49-F238E27FC236}">
                      <a16:creationId xmlns:a16="http://schemas.microsoft.com/office/drawing/2014/main" id="{1D7E11D9-079D-4CDF-AE8F-22BD653A16E2}"/>
                    </a:ext>
                  </a:extLst>
                </p:cNvPr>
                <p:cNvSpPr txBox="1"/>
                <p:nvPr/>
              </p:nvSpPr>
              <p:spPr>
                <a:xfrm>
                  <a:off x="582749" y="2440803"/>
                  <a:ext cx="560824" cy="36887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de-DE" sz="1330" b="1" i="1" smtClean="0">
                                <a:latin typeface="Cambria Math" panose="02040503050406030204" pitchFamily="18" charset="0"/>
                                <a:cs typeface="Calibri" panose="020F0502020204030204" pitchFamily="34" charset="0"/>
                              </a:rPr>
                            </m:ctrlPr>
                          </m:sSubSupPr>
                          <m:e>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𝒙</m:t>
                            </m:r>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𝒕</m:t>
                            </m:r>
                            <m:r>
                              <a:rPr lang="de-DE" sz="1330" b="1" i="1">
                                <a:latin typeface="Cambria Math" panose="02040503050406030204" pitchFamily="18" charset="0"/>
                                <a:cs typeface="Calibri" panose="020F0502020204030204" pitchFamily="34" charset="0"/>
                              </a:rPr>
                              <m:t>)]</m:t>
                            </m:r>
                          </m:e>
                          <m:sub>
                            <m:r>
                              <a:rPr lang="de-DE" sz="1330" b="1" i="1" smtClean="0">
                                <a:latin typeface="Cambria Math" panose="02040503050406030204" pitchFamily="18" charset="0"/>
                                <a:cs typeface="Calibri" panose="020F0502020204030204" pitchFamily="34" charset="0"/>
                              </a:rPr>
                              <m:t>𝒕</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𝟎</m:t>
                            </m:r>
                          </m:sub>
                          <m:sup>
                            <m:r>
                              <a:rPr lang="de-DE" sz="1330" b="1" i="1" smtClean="0">
                                <a:latin typeface="Cambria Math" panose="02040503050406030204" pitchFamily="18" charset="0"/>
                                <a:cs typeface="Calibri" panose="020F0502020204030204" pitchFamily="34" charset="0"/>
                              </a:rPr>
                              <m:t>𝑻</m:t>
                            </m:r>
                          </m:sup>
                        </m:sSubSup>
                      </m:oMath>
                    </m:oMathPara>
                  </a14:m>
                  <a:endParaRPr sz="1330" dirty="0">
                    <a:latin typeface="Calibri" panose="020F0502020204030204" pitchFamily="34" charset="0"/>
                    <a:cs typeface="Calibri" panose="020F0502020204030204" pitchFamily="34" charset="0"/>
                  </a:endParaRPr>
                </a:p>
              </p:txBody>
            </p:sp>
          </mc:Choice>
          <mc:Fallback xmlns="">
            <p:sp>
              <p:nvSpPr>
                <p:cNvPr id="146" name="Google Shape;333;p16">
                  <a:extLst>
                    <a:ext uri="{FF2B5EF4-FFF2-40B4-BE49-F238E27FC236}">
                      <a16:creationId xmlns:a16="http://schemas.microsoft.com/office/drawing/2014/main" id="{1D7E11D9-079D-4CDF-AE8F-22BD653A16E2}"/>
                    </a:ext>
                  </a:extLst>
                </p:cNvPr>
                <p:cNvSpPr txBox="1">
                  <a:spLocks noRot="1" noChangeAspect="1" noMove="1" noResize="1" noEditPoints="1" noAdjustHandles="1" noChangeArrowheads="1" noChangeShapeType="1" noTextEdit="1"/>
                </p:cNvSpPr>
                <p:nvPr/>
              </p:nvSpPr>
              <p:spPr>
                <a:xfrm>
                  <a:off x="582749" y="2440803"/>
                  <a:ext cx="560824" cy="368870"/>
                </a:xfrm>
                <a:prstGeom prst="rect">
                  <a:avLst/>
                </a:prstGeom>
                <a:blipFill>
                  <a:blip r:embed="rId2"/>
                  <a:stretch>
                    <a:fillRect l="-25000" r="-11957" b="-3279"/>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7" name="Google Shape;284;p16">
                  <a:extLst>
                    <a:ext uri="{FF2B5EF4-FFF2-40B4-BE49-F238E27FC236}">
                      <a16:creationId xmlns:a16="http://schemas.microsoft.com/office/drawing/2014/main" id="{5B997FE4-C073-46FA-81C8-46998F2DE63E}"/>
                    </a:ext>
                  </a:extLst>
                </p:cNvPr>
                <p:cNvSpPr/>
                <p:nvPr/>
              </p:nvSpPr>
              <p:spPr>
                <a:xfrm>
                  <a:off x="1788361" y="2367730"/>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lang="de-DE" sz="1200" b="1" dirty="0">
                    <a:latin typeface="Calibri" panose="020F0502020204030204" pitchFamily="34" charset="0"/>
                    <a:cs typeface="Calibri" panose="020F0502020204030204" pitchFamily="34" charset="0"/>
                  </a:endParaRPr>
                </a:p>
              </p:txBody>
            </p:sp>
          </mc:Choice>
          <mc:Fallback xmlns="">
            <p:sp>
              <p:nvSpPr>
                <p:cNvPr id="147" name="Google Shape;284;p16">
                  <a:extLst>
                    <a:ext uri="{FF2B5EF4-FFF2-40B4-BE49-F238E27FC236}">
                      <a16:creationId xmlns:a16="http://schemas.microsoft.com/office/drawing/2014/main" id="{5B997FE4-C073-46FA-81C8-46998F2DE63E}"/>
                    </a:ext>
                  </a:extLst>
                </p:cNvPr>
                <p:cNvSpPr>
                  <a:spLocks noRot="1" noChangeAspect="1" noMove="1" noResize="1" noEditPoints="1" noAdjustHandles="1" noChangeArrowheads="1" noChangeShapeType="1" noTextEdit="1"/>
                </p:cNvSpPr>
                <p:nvPr/>
              </p:nvSpPr>
              <p:spPr>
                <a:xfrm>
                  <a:off x="1788361" y="2367730"/>
                  <a:ext cx="925200" cy="513600"/>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48" name="Google Shape;332;p16">
              <a:extLst>
                <a:ext uri="{FF2B5EF4-FFF2-40B4-BE49-F238E27FC236}">
                  <a16:creationId xmlns:a16="http://schemas.microsoft.com/office/drawing/2014/main" id="{82D2D7F6-8DB9-4E14-B14B-8442198664BD}"/>
                </a:ext>
              </a:extLst>
            </p:cNvPr>
            <p:cNvCxnSpPr>
              <a:cxnSpLocks/>
            </p:cNvCxnSpPr>
            <p:nvPr/>
          </p:nvCxnSpPr>
          <p:spPr>
            <a:xfrm>
              <a:off x="1374327" y="2628343"/>
              <a:ext cx="330200"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9" name="Google Shape;334;p16">
                  <a:extLst>
                    <a:ext uri="{FF2B5EF4-FFF2-40B4-BE49-F238E27FC236}">
                      <a16:creationId xmlns:a16="http://schemas.microsoft.com/office/drawing/2014/main" id="{0FAA8BD8-50F3-47A4-B4DD-FA722CCD752A}"/>
                    </a:ext>
                  </a:extLst>
                </p:cNvPr>
                <p:cNvSpPr txBox="1"/>
                <p:nvPr/>
              </p:nvSpPr>
              <p:spPr>
                <a:xfrm>
                  <a:off x="5997848" y="2436680"/>
                  <a:ext cx="435298" cy="303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𝑻</m:t>
                        </m:r>
                        <m:r>
                          <a:rPr lang="de-DE" sz="1330" b="1" i="1" smtClean="0">
                            <a:latin typeface="Cambria Math" panose="02040503050406030204" pitchFamily="18" charset="0"/>
                            <a:cs typeface="Calibri" panose="020F0502020204030204" pitchFamily="34" charset="0"/>
                          </a:rPr>
                          <m:t>)</m:t>
                        </m:r>
                      </m:oMath>
                    </m:oMathPara>
                  </a14:m>
                  <a:endParaRPr sz="1330" dirty="0"/>
                </a:p>
              </p:txBody>
            </p:sp>
          </mc:Choice>
          <mc:Fallback xmlns="">
            <p:sp>
              <p:nvSpPr>
                <p:cNvPr id="149" name="Google Shape;334;p16">
                  <a:extLst>
                    <a:ext uri="{FF2B5EF4-FFF2-40B4-BE49-F238E27FC236}">
                      <a16:creationId xmlns:a16="http://schemas.microsoft.com/office/drawing/2014/main" id="{0FAA8BD8-50F3-47A4-B4DD-FA722CCD752A}"/>
                    </a:ext>
                  </a:extLst>
                </p:cNvPr>
                <p:cNvSpPr txBox="1">
                  <a:spLocks noRot="1" noChangeAspect="1" noMove="1" noResize="1" noEditPoints="1" noAdjustHandles="1" noChangeArrowheads="1" noChangeShapeType="1" noTextEdit="1"/>
                </p:cNvSpPr>
                <p:nvPr/>
              </p:nvSpPr>
              <p:spPr>
                <a:xfrm>
                  <a:off x="5997848" y="2436680"/>
                  <a:ext cx="435298" cy="303866"/>
                </a:xfrm>
                <a:prstGeom prst="rect">
                  <a:avLst/>
                </a:prstGeom>
                <a:blipFill>
                  <a:blip r:embed="rId4"/>
                  <a:stretch>
                    <a:fillRect l="-15493" r="-7042" b="-22000"/>
                  </a:stretch>
                </a:blipFill>
                <a:ln>
                  <a:noFill/>
                </a:ln>
              </p:spPr>
              <p:txBody>
                <a:bodyPr/>
                <a:lstStyle/>
                <a:p>
                  <a:r>
                    <a:rPr lang="en-GB">
                      <a:noFill/>
                    </a:rPr>
                    <a:t> </a:t>
                  </a:r>
                </a:p>
              </p:txBody>
            </p:sp>
          </mc:Fallback>
        </mc:AlternateContent>
        <p:cxnSp>
          <p:nvCxnSpPr>
            <p:cNvPr id="150" name="Google Shape;335;p16">
              <a:extLst>
                <a:ext uri="{FF2B5EF4-FFF2-40B4-BE49-F238E27FC236}">
                  <a16:creationId xmlns:a16="http://schemas.microsoft.com/office/drawing/2014/main" id="{A0ECC812-9EB8-4263-82E8-E3301BB0F38A}"/>
                </a:ext>
              </a:extLst>
            </p:cNvPr>
            <p:cNvCxnSpPr>
              <a:cxnSpLocks/>
              <a:stCxn id="152" idx="3"/>
              <a:endCxn id="151" idx="1"/>
            </p:cNvCxnSpPr>
            <p:nvPr/>
          </p:nvCxnSpPr>
          <p:spPr>
            <a:xfrm>
              <a:off x="4128470" y="2623039"/>
              <a:ext cx="222959" cy="2412"/>
            </a:xfrm>
            <a:prstGeom prst="straightConnector1">
              <a:avLst/>
            </a:prstGeom>
            <a:noFill/>
            <a:ln w="9525" cap="flat" cmpd="sng">
              <a:solidFill>
                <a:schemeClr val="dk2"/>
              </a:solidFill>
              <a:prstDash val="solid"/>
              <a:round/>
              <a:headEnd type="none" w="med" len="med"/>
              <a:tailEnd type="triangle" w="med" len="med"/>
            </a:ln>
          </p:spPr>
        </p:cxnSp>
        <p:sp>
          <p:nvSpPr>
            <p:cNvPr id="151" name="Google Shape;284;p16">
              <a:extLst>
                <a:ext uri="{FF2B5EF4-FFF2-40B4-BE49-F238E27FC236}">
                  <a16:creationId xmlns:a16="http://schemas.microsoft.com/office/drawing/2014/main" id="{6023247D-035B-4FBE-BF08-3CDD4A5FBD87}"/>
                </a:ext>
              </a:extLst>
            </p:cNvPr>
            <p:cNvSpPr/>
            <p:nvPr/>
          </p:nvSpPr>
          <p:spPr>
            <a:xfrm>
              <a:off x="4351429" y="2368651"/>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30" dirty="0">
                  <a:latin typeface="Calibri" panose="020F0502020204030204" pitchFamily="34" charset="0"/>
                  <a:cs typeface="Calibri" panose="020F0502020204030204" pitchFamily="34" charset="0"/>
                </a:rPr>
                <a:t>Qualitäts-messzelle</a:t>
              </a:r>
              <a:endParaRPr sz="133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52" name="Google Shape;334;p16">
                  <a:extLst>
                    <a:ext uri="{FF2B5EF4-FFF2-40B4-BE49-F238E27FC236}">
                      <a16:creationId xmlns:a16="http://schemas.microsoft.com/office/drawing/2014/main" id="{D69B19A3-F005-45E6-B5E8-D5B9C7CDE122}"/>
                    </a:ext>
                  </a:extLst>
                </p:cNvPr>
                <p:cNvSpPr txBox="1"/>
                <p:nvPr/>
              </p:nvSpPr>
              <p:spPr>
                <a:xfrm>
                  <a:off x="2922858" y="2399239"/>
                  <a:ext cx="1205612" cy="447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330" b="1" dirty="0">
                      <a:latin typeface="Calibri" panose="020F0502020204030204" pitchFamily="34" charset="0"/>
                      <a:cs typeface="Calibri" panose="020F0502020204030204" pitchFamily="34" charset="0"/>
                    </a:rPr>
                    <a:t>Bauteileigen-schaften </a:t>
                  </a:r>
                  <a14:m>
                    <m:oMath xmlns:m="http://schemas.openxmlformats.org/officeDocument/2006/math">
                      <m:r>
                        <a:rPr lang="de-DE" sz="1400" b="1" i="1" smtClean="0">
                          <a:latin typeface="Cambria Math" panose="02040503050406030204" pitchFamily="18" charset="0"/>
                          <a:cs typeface="Calibri" panose="020F0502020204030204" pitchFamily="34" charset="0"/>
                        </a:rPr>
                        <m:t>𝑷</m:t>
                      </m:r>
                    </m:oMath>
                  </a14:m>
                  <a:endParaRPr sz="1330" dirty="0">
                    <a:latin typeface="Calibri" panose="020F0502020204030204" pitchFamily="34" charset="0"/>
                    <a:cs typeface="Calibri" panose="020F0502020204030204" pitchFamily="34" charset="0"/>
                  </a:endParaRPr>
                </a:p>
              </p:txBody>
            </p:sp>
          </mc:Choice>
          <mc:Fallback xmlns="">
            <p:sp>
              <p:nvSpPr>
                <p:cNvPr id="152" name="Google Shape;334;p16">
                  <a:extLst>
                    <a:ext uri="{FF2B5EF4-FFF2-40B4-BE49-F238E27FC236}">
                      <a16:creationId xmlns:a16="http://schemas.microsoft.com/office/drawing/2014/main" id="{D69B19A3-F005-45E6-B5E8-D5B9C7CDE122}"/>
                    </a:ext>
                  </a:extLst>
                </p:cNvPr>
                <p:cNvSpPr txBox="1">
                  <a:spLocks noRot="1" noChangeAspect="1" noMove="1" noResize="1" noEditPoints="1" noAdjustHandles="1" noChangeArrowheads="1" noChangeShapeType="1" noTextEdit="1"/>
                </p:cNvSpPr>
                <p:nvPr/>
              </p:nvSpPr>
              <p:spPr>
                <a:xfrm>
                  <a:off x="2922858" y="2399239"/>
                  <a:ext cx="1205612" cy="447600"/>
                </a:xfrm>
                <a:prstGeom prst="rect">
                  <a:avLst/>
                </a:prstGeom>
                <a:blipFill>
                  <a:blip r:embed="rId5"/>
                  <a:stretch>
                    <a:fillRect t="-8108" b="-20270"/>
                  </a:stretch>
                </a:blipFill>
                <a:ln>
                  <a:noFill/>
                </a:ln>
              </p:spPr>
              <p:txBody>
                <a:bodyPr/>
                <a:lstStyle/>
                <a:p>
                  <a:r>
                    <a:rPr lang="en-GB">
                      <a:noFill/>
                    </a:rPr>
                    <a:t> </a:t>
                  </a:r>
                </a:p>
              </p:txBody>
            </p:sp>
          </mc:Fallback>
        </mc:AlternateContent>
        <p:cxnSp>
          <p:nvCxnSpPr>
            <p:cNvPr id="153" name="Google Shape;337;p16">
              <a:extLst>
                <a:ext uri="{FF2B5EF4-FFF2-40B4-BE49-F238E27FC236}">
                  <a16:creationId xmlns:a16="http://schemas.microsoft.com/office/drawing/2014/main" id="{5D333FAF-BE07-4788-A03B-B5FDA2945DF1}"/>
                </a:ext>
              </a:extLst>
            </p:cNvPr>
            <p:cNvCxnSpPr>
              <a:cxnSpLocks/>
              <a:stCxn id="147" idx="3"/>
              <a:endCxn id="152" idx="1"/>
            </p:cNvCxnSpPr>
            <p:nvPr/>
          </p:nvCxnSpPr>
          <p:spPr>
            <a:xfrm flipV="1">
              <a:off x="2713561" y="2623039"/>
              <a:ext cx="209297" cy="1491"/>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335;p16">
              <a:extLst>
                <a:ext uri="{FF2B5EF4-FFF2-40B4-BE49-F238E27FC236}">
                  <a16:creationId xmlns:a16="http://schemas.microsoft.com/office/drawing/2014/main" id="{45B8FF3A-6615-4CEA-B1D4-501810BBE84F}"/>
                </a:ext>
              </a:extLst>
            </p:cNvPr>
            <p:cNvCxnSpPr>
              <a:cxnSpLocks/>
            </p:cNvCxnSpPr>
            <p:nvPr/>
          </p:nvCxnSpPr>
          <p:spPr>
            <a:xfrm>
              <a:off x="5303522" y="2624530"/>
              <a:ext cx="672983" cy="0"/>
            </a:xfrm>
            <a:prstGeom prst="straightConnector1">
              <a:avLst/>
            </a:prstGeom>
            <a:noFill/>
            <a:ln w="9525" cap="flat" cmpd="sng">
              <a:solidFill>
                <a:schemeClr val="dk2"/>
              </a:solidFill>
              <a:prstDash val="solid"/>
              <a:round/>
              <a:headEnd type="none" w="med" len="med"/>
              <a:tailEnd type="triangle" w="med" len="med"/>
            </a:ln>
          </p:spPr>
        </p:cxnSp>
      </p:grpSp>
      <p:grpSp>
        <p:nvGrpSpPr>
          <p:cNvPr id="18" name="Gruppieren 17">
            <a:extLst>
              <a:ext uri="{FF2B5EF4-FFF2-40B4-BE49-F238E27FC236}">
                <a16:creationId xmlns:a16="http://schemas.microsoft.com/office/drawing/2014/main" id="{2F238DDB-D145-40A0-8363-B86821DAF5B4}"/>
              </a:ext>
            </a:extLst>
          </p:cNvPr>
          <p:cNvGrpSpPr/>
          <p:nvPr/>
        </p:nvGrpSpPr>
        <p:grpSpPr>
          <a:xfrm>
            <a:off x="317634" y="2958584"/>
            <a:ext cx="10356780" cy="2981019"/>
            <a:chOff x="503850" y="3304943"/>
            <a:chExt cx="10356780" cy="2981019"/>
          </a:xfrm>
        </p:grpSpPr>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503850" y="4770391"/>
                  <a:ext cx="1584945"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503850" y="4770391"/>
                  <a:ext cx="1584945" cy="631417"/>
                </a:xfrm>
                <a:prstGeom prst="roundRect">
                  <a:avLst>
                    <a:gd name="adj" fmla="val 16667"/>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2152295"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1117246" y="590456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𝟎</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1117246" y="5904567"/>
                  <a:ext cx="522994" cy="369332"/>
                </a:xfrm>
                <a:prstGeom prst="rect">
                  <a:avLst/>
                </a:prstGeom>
                <a:blipFill>
                  <a:blip r:embed="rId7"/>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217FCAF-594C-4D1B-B072-495DC28187C8}"/>
                    </a:ext>
                  </a:extLst>
                </p:cNvPr>
                <p:cNvSpPr txBox="1"/>
                <p:nvPr/>
              </p:nvSpPr>
              <p:spPr>
                <a:xfrm>
                  <a:off x="3309123"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𝟏</m:t>
                            </m:r>
                          </m:sub>
                        </m:sSub>
                      </m:oMath>
                    </m:oMathPara>
                  </a14:m>
                  <a:endParaRPr lang="en-GB" dirty="0"/>
                </a:p>
              </p:txBody>
            </p:sp>
          </mc:Choice>
          <mc:Fallback xmlns="">
            <p:sp>
              <p:nvSpPr>
                <p:cNvPr id="68" name="Textfeld 67">
                  <a:extLst>
                    <a:ext uri="{FF2B5EF4-FFF2-40B4-BE49-F238E27FC236}">
                      <a16:creationId xmlns:a16="http://schemas.microsoft.com/office/drawing/2014/main" id="{5217FCAF-594C-4D1B-B072-495DC28187C8}"/>
                    </a:ext>
                  </a:extLst>
                </p:cNvPr>
                <p:cNvSpPr txBox="1">
                  <a:spLocks noRot="1" noChangeAspect="1" noMove="1" noResize="1" noEditPoints="1" noAdjustHandles="1" noChangeArrowheads="1" noChangeShapeType="1" noTextEdit="1"/>
                </p:cNvSpPr>
                <p:nvPr/>
              </p:nvSpPr>
              <p:spPr>
                <a:xfrm>
                  <a:off x="3309123" y="5916630"/>
                  <a:ext cx="522994" cy="369332"/>
                </a:xfrm>
                <a:prstGeom prst="rect">
                  <a:avLst/>
                </a:prstGeom>
                <a:blipFill>
                  <a:blip r:embed="rId8"/>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49756824-94E0-4EEC-90BD-9BB7C2A26678}"/>
                    </a:ext>
                  </a:extLst>
                </p:cNvPr>
                <p:cNvSpPr txBox="1"/>
                <p:nvPr/>
              </p:nvSpPr>
              <p:spPr>
                <a:xfrm>
                  <a:off x="5437027" y="591338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𝟐</m:t>
                            </m:r>
                          </m:sub>
                        </m:sSub>
                      </m:oMath>
                    </m:oMathPara>
                  </a14:m>
                  <a:endParaRPr lang="en-GB" dirty="0"/>
                </a:p>
              </p:txBody>
            </p:sp>
          </mc:Choice>
          <mc:Fallback xmlns="">
            <p:sp>
              <p:nvSpPr>
                <p:cNvPr id="72" name="Textfeld 71">
                  <a:extLst>
                    <a:ext uri="{FF2B5EF4-FFF2-40B4-BE49-F238E27FC236}">
                      <a16:creationId xmlns:a16="http://schemas.microsoft.com/office/drawing/2014/main" id="{49756824-94E0-4EEC-90BD-9BB7C2A26678}"/>
                    </a:ext>
                  </a:extLst>
                </p:cNvPr>
                <p:cNvSpPr txBox="1">
                  <a:spLocks noRot="1" noChangeAspect="1" noMove="1" noResize="1" noEditPoints="1" noAdjustHandles="1" noChangeArrowheads="1" noChangeShapeType="1" noTextEdit="1"/>
                </p:cNvSpPr>
                <p:nvPr/>
              </p:nvSpPr>
              <p:spPr>
                <a:xfrm>
                  <a:off x="5437027" y="5913386"/>
                  <a:ext cx="522994" cy="369332"/>
                </a:xfrm>
                <a:prstGeom prst="rect">
                  <a:avLst/>
                </a:prstGeom>
                <a:blipFill>
                  <a:blip r:embed="rId9"/>
                  <a:stretch>
                    <a:fillRect b="-16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BC283AC0-59DB-456D-A122-DCE52627812E}"/>
                    </a:ext>
                  </a:extLst>
                </p:cNvPr>
                <p:cNvSpPr txBox="1"/>
                <p:nvPr/>
              </p:nvSpPr>
              <p:spPr>
                <a:xfrm>
                  <a:off x="8864537"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𝑻</m:t>
                            </m:r>
                          </m:sub>
                        </m:sSub>
                      </m:oMath>
                    </m:oMathPara>
                  </a14:m>
                  <a:endParaRPr lang="en-GB" dirty="0"/>
                </a:p>
              </p:txBody>
            </p:sp>
          </mc:Choice>
          <mc:Fallback xmlns="">
            <p:sp>
              <p:nvSpPr>
                <p:cNvPr id="73" name="Textfeld 72">
                  <a:extLst>
                    <a:ext uri="{FF2B5EF4-FFF2-40B4-BE49-F238E27FC236}">
                      <a16:creationId xmlns:a16="http://schemas.microsoft.com/office/drawing/2014/main" id="{BC283AC0-59DB-456D-A122-DCE52627812E}"/>
                    </a:ext>
                  </a:extLst>
                </p:cNvPr>
                <p:cNvSpPr txBox="1">
                  <a:spLocks noRot="1" noChangeAspect="1" noMove="1" noResize="1" noEditPoints="1" noAdjustHandles="1" noChangeArrowheads="1" noChangeShapeType="1" noTextEdit="1"/>
                </p:cNvSpPr>
                <p:nvPr/>
              </p:nvSpPr>
              <p:spPr>
                <a:xfrm>
                  <a:off x="8864537" y="5916630"/>
                  <a:ext cx="522994" cy="369332"/>
                </a:xfrm>
                <a:prstGeom prst="rect">
                  <a:avLst/>
                </a:prstGeom>
                <a:blipFill>
                  <a:blip r:embed="rId10"/>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62;p14">
                  <a:extLst>
                    <a:ext uri="{FF2B5EF4-FFF2-40B4-BE49-F238E27FC236}">
                      <a16:creationId xmlns:a16="http://schemas.microsoft.com/office/drawing/2014/main" id="{1B672ACA-46C4-45FD-B5DB-9CF220D97D85}"/>
                    </a:ext>
                  </a:extLst>
                </p:cNvPr>
                <p:cNvSpPr/>
                <p:nvPr/>
              </p:nvSpPr>
              <p:spPr>
                <a:xfrm>
                  <a:off x="2718192" y="4770391"/>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5" name="Google Shape;62;p14">
                  <a:extLst>
                    <a:ext uri="{FF2B5EF4-FFF2-40B4-BE49-F238E27FC236}">
                      <a16:creationId xmlns:a16="http://schemas.microsoft.com/office/drawing/2014/main" id="{1B672ACA-46C4-45FD-B5DB-9CF220D97D85}"/>
                    </a:ext>
                  </a:extLst>
                </p:cNvPr>
                <p:cNvSpPr>
                  <a:spLocks noRot="1" noChangeAspect="1" noMove="1" noResize="1" noEditPoints="1" noAdjustHandles="1" noChangeArrowheads="1" noChangeShapeType="1" noTextEdit="1"/>
                </p:cNvSpPr>
                <p:nvPr/>
              </p:nvSpPr>
              <p:spPr>
                <a:xfrm>
                  <a:off x="2718192" y="4770391"/>
                  <a:ext cx="1575622" cy="631417"/>
                </a:xfrm>
                <a:prstGeom prst="roundRect">
                  <a:avLst>
                    <a:gd name="adj" fmla="val 16667"/>
                  </a:avLst>
                </a:prstGeom>
                <a:blipFill>
                  <a:blip r:embed="rId11"/>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87" name="Google Shape;104;p14">
              <a:extLst>
                <a:ext uri="{FF2B5EF4-FFF2-40B4-BE49-F238E27FC236}">
                  <a16:creationId xmlns:a16="http://schemas.microsoft.com/office/drawing/2014/main" id="{21DD473F-6FF9-4CDF-AAE4-B5B4D446605F}"/>
                </a:ext>
              </a:extLst>
            </p:cNvPr>
            <p:cNvCxnSpPr>
              <a:cxnSpLocks/>
            </p:cNvCxnSpPr>
            <p:nvPr/>
          </p:nvCxnSpPr>
          <p:spPr>
            <a:xfrm>
              <a:off x="4338208"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8" name="Google Shape;62;p14">
                  <a:extLst>
                    <a:ext uri="{FF2B5EF4-FFF2-40B4-BE49-F238E27FC236}">
                      <a16:creationId xmlns:a16="http://schemas.microsoft.com/office/drawing/2014/main" id="{C2EA4916-1EA6-4968-8D6D-DDB371980596}"/>
                    </a:ext>
                  </a:extLst>
                </p:cNvPr>
                <p:cNvSpPr/>
                <p:nvPr/>
              </p:nvSpPr>
              <p:spPr>
                <a:xfrm>
                  <a:off x="4887915" y="4770391"/>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8" name="Google Shape;62;p14">
                  <a:extLst>
                    <a:ext uri="{FF2B5EF4-FFF2-40B4-BE49-F238E27FC236}">
                      <a16:creationId xmlns:a16="http://schemas.microsoft.com/office/drawing/2014/main" id="{C2EA4916-1EA6-4968-8D6D-DDB371980596}"/>
                    </a:ext>
                  </a:extLst>
                </p:cNvPr>
                <p:cNvSpPr>
                  <a:spLocks noRot="1" noChangeAspect="1" noMove="1" noResize="1" noEditPoints="1" noAdjustHandles="1" noChangeArrowheads="1" noChangeShapeType="1" noTextEdit="1"/>
                </p:cNvSpPr>
                <p:nvPr/>
              </p:nvSpPr>
              <p:spPr>
                <a:xfrm>
                  <a:off x="4887915" y="4770391"/>
                  <a:ext cx="1600294" cy="631417"/>
                </a:xfrm>
                <a:prstGeom prst="roundRect">
                  <a:avLst>
                    <a:gd name="adj" fmla="val 16667"/>
                  </a:avLst>
                </a:prstGeom>
                <a:blipFill>
                  <a:blip r:embed="rId1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4" name="Google Shape;104;p14">
              <a:extLst>
                <a:ext uri="{FF2B5EF4-FFF2-40B4-BE49-F238E27FC236}">
                  <a16:creationId xmlns:a16="http://schemas.microsoft.com/office/drawing/2014/main" id="{B5497AC5-6BAB-433F-9C69-01CC6A6B7B72}"/>
                </a:ext>
              </a:extLst>
            </p:cNvPr>
            <p:cNvCxnSpPr>
              <a:cxnSpLocks/>
            </p:cNvCxnSpPr>
            <p:nvPr/>
          </p:nvCxnSpPr>
          <p:spPr>
            <a:xfrm>
              <a:off x="6520267"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2" name="Google Shape;62;p14">
                  <a:extLst>
                    <a:ext uri="{FF2B5EF4-FFF2-40B4-BE49-F238E27FC236}">
                      <a16:creationId xmlns:a16="http://schemas.microsoft.com/office/drawing/2014/main" id="{6852E0A1-2914-43BA-A1BE-0C4E676EDA95}"/>
                    </a:ext>
                  </a:extLst>
                </p:cNvPr>
                <p:cNvSpPr/>
                <p:nvPr/>
              </p:nvSpPr>
              <p:spPr>
                <a:xfrm>
                  <a:off x="8217742" y="4775608"/>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102" name="Google Shape;62;p14">
                  <a:extLst>
                    <a:ext uri="{FF2B5EF4-FFF2-40B4-BE49-F238E27FC236}">
                      <a16:creationId xmlns:a16="http://schemas.microsoft.com/office/drawing/2014/main" id="{6852E0A1-2914-43BA-A1BE-0C4E676EDA95}"/>
                    </a:ext>
                  </a:extLst>
                </p:cNvPr>
                <p:cNvSpPr>
                  <a:spLocks noRot="1" noChangeAspect="1" noMove="1" noResize="1" noEditPoints="1" noAdjustHandles="1" noChangeArrowheads="1" noChangeShapeType="1" noTextEdit="1"/>
                </p:cNvSpPr>
                <p:nvPr/>
              </p:nvSpPr>
              <p:spPr>
                <a:xfrm>
                  <a:off x="8217742" y="4775608"/>
                  <a:ext cx="1617722" cy="631417"/>
                </a:xfrm>
                <a:prstGeom prst="roundRect">
                  <a:avLst>
                    <a:gd name="adj" fmla="val 16667"/>
                  </a:avLst>
                </a:prstGeom>
                <a:blipFill>
                  <a:blip r:embed="rId1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5" name="Google Shape;104;p14">
              <a:extLst>
                <a:ext uri="{FF2B5EF4-FFF2-40B4-BE49-F238E27FC236}">
                  <a16:creationId xmlns:a16="http://schemas.microsoft.com/office/drawing/2014/main" id="{3FD90DC9-8791-45D9-88BF-B79255389481}"/>
                </a:ext>
              </a:extLst>
            </p:cNvPr>
            <p:cNvCxnSpPr>
              <a:cxnSpLocks/>
            </p:cNvCxnSpPr>
            <p:nvPr/>
          </p:nvCxnSpPr>
          <p:spPr>
            <a:xfrm>
              <a:off x="7657709"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2A92444E-9BB0-47F1-9C9A-AD56558C6DDC}"/>
                    </a:ext>
                  </a:extLst>
                </p:cNvPr>
                <p:cNvSpPr txBox="1"/>
                <p:nvPr/>
              </p:nvSpPr>
              <p:spPr>
                <a:xfrm>
                  <a:off x="7069974" y="486006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07" name="Textfeld 106">
                  <a:extLst>
                    <a:ext uri="{FF2B5EF4-FFF2-40B4-BE49-F238E27FC236}">
                      <a16:creationId xmlns:a16="http://schemas.microsoft.com/office/drawing/2014/main" id="{2A92444E-9BB0-47F1-9C9A-AD56558C6DDC}"/>
                    </a:ext>
                  </a:extLst>
                </p:cNvPr>
                <p:cNvSpPr txBox="1">
                  <a:spLocks noRot="1" noChangeAspect="1" noMove="1" noResize="1" noEditPoints="1" noAdjustHandles="1" noChangeArrowheads="1" noChangeShapeType="1" noTextEdit="1"/>
                </p:cNvSpPr>
                <p:nvPr/>
              </p:nvSpPr>
              <p:spPr>
                <a:xfrm>
                  <a:off x="7069974" y="4860061"/>
                  <a:ext cx="522994" cy="369332"/>
                </a:xfrm>
                <a:prstGeom prst="rect">
                  <a:avLst/>
                </a:prstGeom>
                <a:blipFill>
                  <a:blip r:embed="rId14"/>
                  <a:stretch>
                    <a:fillRect/>
                  </a:stretch>
                </a:blipFill>
              </p:spPr>
              <p:txBody>
                <a:bodyPr/>
                <a:lstStyle/>
                <a:p>
                  <a:r>
                    <a:rPr lang="en-GB">
                      <a:noFill/>
                    </a:rPr>
                    <a:t> </a:t>
                  </a:r>
                </a:p>
              </p:txBody>
            </p:sp>
          </mc:Fallback>
        </mc:AlternateContent>
        <p:cxnSp>
          <p:nvCxnSpPr>
            <p:cNvPr id="108" name="Google Shape;104;p14">
              <a:extLst>
                <a:ext uri="{FF2B5EF4-FFF2-40B4-BE49-F238E27FC236}">
                  <a16:creationId xmlns:a16="http://schemas.microsoft.com/office/drawing/2014/main" id="{72D65F24-B60A-488C-AD5F-5B2A376CE884}"/>
                </a:ext>
              </a:extLst>
            </p:cNvPr>
            <p:cNvCxnSpPr>
              <a:cxnSpLocks/>
            </p:cNvCxnSpPr>
            <p:nvPr/>
          </p:nvCxnSpPr>
          <p:spPr>
            <a:xfrm rot="16200000">
              <a:off x="1057973" y="572800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04;p14">
              <a:extLst>
                <a:ext uri="{FF2B5EF4-FFF2-40B4-BE49-F238E27FC236}">
                  <a16:creationId xmlns:a16="http://schemas.microsoft.com/office/drawing/2014/main" id="{99D39FC6-B825-4B75-BCD5-24412B8A1941}"/>
                </a:ext>
              </a:extLst>
            </p:cNvPr>
            <p:cNvCxnSpPr>
              <a:cxnSpLocks/>
            </p:cNvCxnSpPr>
            <p:nvPr/>
          </p:nvCxnSpPr>
          <p:spPr>
            <a:xfrm rot="16200000">
              <a:off x="3262079" y="573760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04;p14">
              <a:extLst>
                <a:ext uri="{FF2B5EF4-FFF2-40B4-BE49-F238E27FC236}">
                  <a16:creationId xmlns:a16="http://schemas.microsoft.com/office/drawing/2014/main" id="{00A22564-177F-455F-9082-918EF274EFFE}"/>
                </a:ext>
              </a:extLst>
            </p:cNvPr>
            <p:cNvCxnSpPr>
              <a:cxnSpLocks/>
            </p:cNvCxnSpPr>
            <p:nvPr/>
          </p:nvCxnSpPr>
          <p:spPr>
            <a:xfrm rot="16200000">
              <a:off x="5407533" y="571903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04;p14">
              <a:extLst>
                <a:ext uri="{FF2B5EF4-FFF2-40B4-BE49-F238E27FC236}">
                  <a16:creationId xmlns:a16="http://schemas.microsoft.com/office/drawing/2014/main" id="{2AD6C2BB-BF3D-4B4A-AF58-973A755C62A8}"/>
                </a:ext>
              </a:extLst>
            </p:cNvPr>
            <p:cNvCxnSpPr>
              <a:cxnSpLocks/>
            </p:cNvCxnSpPr>
            <p:nvPr/>
          </p:nvCxnSpPr>
          <p:spPr>
            <a:xfrm rot="16200000">
              <a:off x="8813160" y="571903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2" name="Google Shape;104;p14">
              <a:extLst>
                <a:ext uri="{FF2B5EF4-FFF2-40B4-BE49-F238E27FC236}">
                  <a16:creationId xmlns:a16="http://schemas.microsoft.com/office/drawing/2014/main" id="{69D10EF9-EA04-4577-99A2-DB8FA28263C0}"/>
                </a:ext>
              </a:extLst>
            </p:cNvPr>
            <p:cNvCxnSpPr>
              <a:cxnSpLocks/>
            </p:cNvCxnSpPr>
            <p:nvPr/>
          </p:nvCxnSpPr>
          <p:spPr>
            <a:xfrm rot="16200000">
              <a:off x="8814184" y="447079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B5ED8CB3-5A7E-4255-881F-858804E41DF4}"/>
                    </a:ext>
                  </a:extLst>
                </p:cNvPr>
                <p:cNvSpPr txBox="1"/>
                <p:nvPr/>
              </p:nvSpPr>
              <p:spPr>
                <a:xfrm>
                  <a:off x="9026603" y="428592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4" name="Textfeld 123">
                  <a:extLst>
                    <a:ext uri="{FF2B5EF4-FFF2-40B4-BE49-F238E27FC236}">
                      <a16:creationId xmlns:a16="http://schemas.microsoft.com/office/drawing/2014/main" id="{B5ED8CB3-5A7E-4255-881F-858804E41DF4}"/>
                    </a:ext>
                  </a:extLst>
                </p:cNvPr>
                <p:cNvSpPr txBox="1">
                  <a:spLocks noRot="1" noChangeAspect="1" noMove="1" noResize="1" noEditPoints="1" noAdjustHandles="1" noChangeArrowheads="1" noChangeShapeType="1" noTextEdit="1"/>
                </p:cNvSpPr>
                <p:nvPr/>
              </p:nvSpPr>
              <p:spPr>
                <a:xfrm>
                  <a:off x="9026603" y="4285924"/>
                  <a:ext cx="320989" cy="303866"/>
                </a:xfrm>
                <a:prstGeom prst="rect">
                  <a:avLst/>
                </a:prstGeom>
                <a:blipFill>
                  <a:blip r:embed="rId15"/>
                  <a:stretch>
                    <a:fillRect r="-1923" b="-10000"/>
                  </a:stretch>
                </a:blipFill>
              </p:spPr>
              <p:txBody>
                <a:bodyPr/>
                <a:lstStyle/>
                <a:p>
                  <a:r>
                    <a:rPr lang="en-GB">
                      <a:noFill/>
                    </a:rPr>
                    <a:t> </a:t>
                  </a:r>
                </a:p>
              </p:txBody>
            </p:sp>
          </mc:Fallback>
        </mc:AlternateContent>
        <p:grpSp>
          <p:nvGrpSpPr>
            <p:cNvPr id="125" name="Google Shape;458;p16">
              <a:extLst>
                <a:ext uri="{FF2B5EF4-FFF2-40B4-BE49-F238E27FC236}">
                  <a16:creationId xmlns:a16="http://schemas.microsoft.com/office/drawing/2014/main" id="{DDF3D0AC-9B07-48BD-A976-0DA20A43DC88}"/>
                </a:ext>
              </a:extLst>
            </p:cNvPr>
            <p:cNvGrpSpPr/>
            <p:nvPr/>
          </p:nvGrpSpPr>
          <p:grpSpPr>
            <a:xfrm>
              <a:off x="8994161" y="4024901"/>
              <a:ext cx="162231" cy="162231"/>
              <a:chOff x="8157975" y="3853800"/>
              <a:chExt cx="180900" cy="180900"/>
            </a:xfrm>
          </p:grpSpPr>
          <p:sp>
            <p:nvSpPr>
              <p:cNvPr id="134" name="Google Shape;459;p16">
                <a:extLst>
                  <a:ext uri="{FF2B5EF4-FFF2-40B4-BE49-F238E27FC236}">
                    <a16:creationId xmlns:a16="http://schemas.microsoft.com/office/drawing/2014/main" id="{A69C30FC-AAF8-48ED-B61F-ABBE217A546D}"/>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135" name="Google Shape;460;p16">
                <a:extLst>
                  <a:ext uri="{FF2B5EF4-FFF2-40B4-BE49-F238E27FC236}">
                    <a16:creationId xmlns:a16="http://schemas.microsoft.com/office/drawing/2014/main" id="{229600EB-4EA6-4018-82CA-BC9BD01FEC7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139" name="Google Shape;104;p14">
              <a:extLst>
                <a:ext uri="{FF2B5EF4-FFF2-40B4-BE49-F238E27FC236}">
                  <a16:creationId xmlns:a16="http://schemas.microsoft.com/office/drawing/2014/main" id="{1222C93F-E1EF-461E-A8CB-2FC163C9B7A1}"/>
                </a:ext>
              </a:extLst>
            </p:cNvPr>
            <p:cNvCxnSpPr>
              <a:cxnSpLocks/>
            </p:cNvCxnSpPr>
            <p:nvPr/>
          </p:nvCxnSpPr>
          <p:spPr>
            <a:xfrm rot="5400000">
              <a:off x="8813158" y="3740927"/>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0" name="Textfeld 139">
                  <a:extLst>
                    <a:ext uri="{FF2B5EF4-FFF2-40B4-BE49-F238E27FC236}">
                      <a16:creationId xmlns:a16="http://schemas.microsoft.com/office/drawing/2014/main" id="{51DE274A-1BF3-47DF-9C70-77CA7DE414E4}"/>
                    </a:ext>
                  </a:extLst>
                </p:cNvPr>
                <p:cNvSpPr txBox="1"/>
                <p:nvPr/>
              </p:nvSpPr>
              <p:spPr>
                <a:xfrm>
                  <a:off x="9020346" y="330494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40" name="Textfeld 139">
                  <a:extLst>
                    <a:ext uri="{FF2B5EF4-FFF2-40B4-BE49-F238E27FC236}">
                      <a16:creationId xmlns:a16="http://schemas.microsoft.com/office/drawing/2014/main" id="{51DE274A-1BF3-47DF-9C70-77CA7DE414E4}"/>
                    </a:ext>
                  </a:extLst>
                </p:cNvPr>
                <p:cNvSpPr txBox="1">
                  <a:spLocks noRot="1" noChangeAspect="1" noMove="1" noResize="1" noEditPoints="1" noAdjustHandles="1" noChangeArrowheads="1" noChangeShapeType="1" noTextEdit="1"/>
                </p:cNvSpPr>
                <p:nvPr/>
              </p:nvSpPr>
              <p:spPr>
                <a:xfrm>
                  <a:off x="9020346" y="3304943"/>
                  <a:ext cx="320989" cy="303866"/>
                </a:xfrm>
                <a:prstGeom prst="rect">
                  <a:avLst/>
                </a:prstGeom>
                <a:blipFill>
                  <a:blip r:embed="rId16"/>
                  <a:stretch>
                    <a:fillRect r="-67925" b="-6000"/>
                  </a:stretch>
                </a:blipFill>
              </p:spPr>
              <p:txBody>
                <a:bodyPr/>
                <a:lstStyle/>
                <a:p>
                  <a:r>
                    <a:rPr lang="en-GB">
                      <a:noFill/>
                    </a:rPr>
                    <a:t> </a:t>
                  </a:r>
                </a:p>
              </p:txBody>
            </p:sp>
          </mc:Fallback>
        </mc:AlternateContent>
        <p:cxnSp>
          <p:nvCxnSpPr>
            <p:cNvPr id="141" name="Google Shape;104;p14">
              <a:extLst>
                <a:ext uri="{FF2B5EF4-FFF2-40B4-BE49-F238E27FC236}">
                  <a16:creationId xmlns:a16="http://schemas.microsoft.com/office/drawing/2014/main" id="{503953A1-E3C5-4A77-9E3B-F068F4EE9401}"/>
                </a:ext>
              </a:extLst>
            </p:cNvPr>
            <p:cNvCxnSpPr>
              <a:cxnSpLocks/>
            </p:cNvCxnSpPr>
            <p:nvPr/>
          </p:nvCxnSpPr>
          <p:spPr>
            <a:xfrm>
              <a:off x="9180840" y="410413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2" name="Textfeld 141">
                  <a:extLst>
                    <a:ext uri="{FF2B5EF4-FFF2-40B4-BE49-F238E27FC236}">
                      <a16:creationId xmlns:a16="http://schemas.microsoft.com/office/drawing/2014/main" id="{B019E8EC-B064-48D9-901C-CD211945B394}"/>
                    </a:ext>
                  </a:extLst>
                </p:cNvPr>
                <p:cNvSpPr txBox="1"/>
                <p:nvPr/>
              </p:nvSpPr>
              <p:spPr>
                <a:xfrm>
                  <a:off x="9695528" y="3924958"/>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0" i="1" smtClean="0">
                                <a:latin typeface="Cambria Math" panose="02040503050406030204" pitchFamily="18" charset="0"/>
                                <a:cs typeface="Calibri" panose="020F0502020204030204" pitchFamily="34" charset="0"/>
                              </a:rPr>
                              <m:t>𝑒</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42" name="Textfeld 141">
                  <a:extLst>
                    <a:ext uri="{FF2B5EF4-FFF2-40B4-BE49-F238E27FC236}">
                      <a16:creationId xmlns:a16="http://schemas.microsoft.com/office/drawing/2014/main" id="{B019E8EC-B064-48D9-901C-CD211945B394}"/>
                    </a:ext>
                  </a:extLst>
                </p:cNvPr>
                <p:cNvSpPr txBox="1">
                  <a:spLocks noRot="1" noChangeAspect="1" noMove="1" noResize="1" noEditPoints="1" noAdjustHandles="1" noChangeArrowheads="1" noChangeShapeType="1" noTextEdit="1"/>
                </p:cNvSpPr>
                <p:nvPr/>
              </p:nvSpPr>
              <p:spPr>
                <a:xfrm>
                  <a:off x="9695528" y="3924958"/>
                  <a:ext cx="1165102" cy="303866"/>
                </a:xfrm>
                <a:prstGeom prst="rect">
                  <a:avLst/>
                </a:prstGeom>
                <a:blipFill>
                  <a:blip r:embed="rId17"/>
                  <a:stretch>
                    <a:fillRect t="-2000" r="-13613"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3" name="Textfeld 142">
                  <a:extLst>
                    <a:ext uri="{FF2B5EF4-FFF2-40B4-BE49-F238E27FC236}">
                      <a16:creationId xmlns:a16="http://schemas.microsoft.com/office/drawing/2014/main" id="{B0126B34-8983-40A4-ADD1-944102E28775}"/>
                    </a:ext>
                  </a:extLst>
                </p:cNvPr>
                <p:cNvSpPr txBox="1"/>
                <p:nvPr/>
              </p:nvSpPr>
              <p:spPr>
                <a:xfrm>
                  <a:off x="2110633" y="4809652"/>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43" name="Textfeld 142">
                  <a:extLst>
                    <a:ext uri="{FF2B5EF4-FFF2-40B4-BE49-F238E27FC236}">
                      <a16:creationId xmlns:a16="http://schemas.microsoft.com/office/drawing/2014/main" id="{B0126B34-8983-40A4-ADD1-944102E28775}"/>
                    </a:ext>
                  </a:extLst>
                </p:cNvPr>
                <p:cNvSpPr txBox="1">
                  <a:spLocks noRot="1" noChangeAspect="1" noMove="1" noResize="1" noEditPoints="1" noAdjustHandles="1" noChangeArrowheads="1" noChangeShapeType="1" noTextEdit="1"/>
                </p:cNvSpPr>
                <p:nvPr/>
              </p:nvSpPr>
              <p:spPr>
                <a:xfrm>
                  <a:off x="2110633" y="4809652"/>
                  <a:ext cx="621254" cy="303866"/>
                </a:xfrm>
                <a:prstGeom prst="rect">
                  <a:avLst/>
                </a:prstGeom>
                <a:blipFill>
                  <a:blip r:embed="rId18"/>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4" name="Textfeld 143">
                  <a:extLst>
                    <a:ext uri="{FF2B5EF4-FFF2-40B4-BE49-F238E27FC236}">
                      <a16:creationId xmlns:a16="http://schemas.microsoft.com/office/drawing/2014/main" id="{C368A896-26CD-4D02-B201-7387AB084C88}"/>
                    </a:ext>
                  </a:extLst>
                </p:cNvPr>
                <p:cNvSpPr txBox="1"/>
                <p:nvPr/>
              </p:nvSpPr>
              <p:spPr>
                <a:xfrm>
                  <a:off x="4310541"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44" name="Textfeld 143">
                  <a:extLst>
                    <a:ext uri="{FF2B5EF4-FFF2-40B4-BE49-F238E27FC236}">
                      <a16:creationId xmlns:a16="http://schemas.microsoft.com/office/drawing/2014/main" id="{C368A896-26CD-4D02-B201-7387AB084C88}"/>
                    </a:ext>
                  </a:extLst>
                </p:cNvPr>
                <p:cNvSpPr txBox="1">
                  <a:spLocks noRot="1" noChangeAspect="1" noMove="1" noResize="1" noEditPoints="1" noAdjustHandles="1" noChangeArrowheads="1" noChangeShapeType="1" noTextEdit="1"/>
                </p:cNvSpPr>
                <p:nvPr/>
              </p:nvSpPr>
              <p:spPr>
                <a:xfrm>
                  <a:off x="4310541" y="4781374"/>
                  <a:ext cx="621254" cy="303866"/>
                </a:xfrm>
                <a:prstGeom prst="rect">
                  <a:avLst/>
                </a:prstGeom>
                <a:blipFill>
                  <a:blip r:embed="rId19"/>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5" name="Textfeld 144">
                  <a:extLst>
                    <a:ext uri="{FF2B5EF4-FFF2-40B4-BE49-F238E27FC236}">
                      <a16:creationId xmlns:a16="http://schemas.microsoft.com/office/drawing/2014/main" id="{5A3A2DBB-E48F-4C0F-BBF6-DABD5997B52C}"/>
                    </a:ext>
                  </a:extLst>
                </p:cNvPr>
                <p:cNvSpPr txBox="1"/>
                <p:nvPr/>
              </p:nvSpPr>
              <p:spPr>
                <a:xfrm>
                  <a:off x="6452744"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45" name="Textfeld 144">
                  <a:extLst>
                    <a:ext uri="{FF2B5EF4-FFF2-40B4-BE49-F238E27FC236}">
                      <a16:creationId xmlns:a16="http://schemas.microsoft.com/office/drawing/2014/main" id="{5A3A2DBB-E48F-4C0F-BBF6-DABD5997B52C}"/>
                    </a:ext>
                  </a:extLst>
                </p:cNvPr>
                <p:cNvSpPr txBox="1">
                  <a:spLocks noRot="1" noChangeAspect="1" noMove="1" noResize="1" noEditPoints="1" noAdjustHandles="1" noChangeArrowheads="1" noChangeShapeType="1" noTextEdit="1"/>
                </p:cNvSpPr>
                <p:nvPr/>
              </p:nvSpPr>
              <p:spPr>
                <a:xfrm>
                  <a:off x="6452744" y="4781374"/>
                  <a:ext cx="621254" cy="303866"/>
                </a:xfrm>
                <a:prstGeom prst="rect">
                  <a:avLst/>
                </a:prstGeom>
                <a:blipFill>
                  <a:blip r:embed="rId20"/>
                  <a:stretch>
                    <a:fillRect b="-10000"/>
                  </a:stretch>
                </a:blipFill>
              </p:spPr>
              <p:txBody>
                <a:bodyPr/>
                <a:lstStyle/>
                <a:p>
                  <a:r>
                    <a:rPr lang="en-GB">
                      <a:noFill/>
                    </a:rPr>
                    <a:t> </a:t>
                  </a:r>
                </a:p>
              </p:txBody>
            </p:sp>
          </mc:Fallback>
        </mc:AlternateContent>
      </p:grpSp>
      <p:sp>
        <p:nvSpPr>
          <p:cNvPr id="156" name="Inhaltsplatzhalter 64">
            <a:extLst>
              <a:ext uri="{FF2B5EF4-FFF2-40B4-BE49-F238E27FC236}">
                <a16:creationId xmlns:a16="http://schemas.microsoft.com/office/drawing/2014/main" id="{25FB713A-F990-42BD-9F20-3E5AE96A9F50}"/>
              </a:ext>
            </a:extLst>
          </p:cNvPr>
          <p:cNvSpPr txBox="1">
            <a:spLocks/>
          </p:cNvSpPr>
          <p:nvPr/>
        </p:nvSpPr>
        <p:spPr>
          <a:xfrm>
            <a:off x="10225921" y="4567477"/>
            <a:ext cx="1773839"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kern="0" dirty="0"/>
              <a:t>Qualitätsmodell</a:t>
            </a:r>
            <a:endParaRPr lang="en-GB" kern="0" dirty="0"/>
          </a:p>
        </p:txBody>
      </p:sp>
      <p:cxnSp>
        <p:nvCxnSpPr>
          <p:cNvPr id="157" name="Google Shape;104;p14">
            <a:extLst>
              <a:ext uri="{FF2B5EF4-FFF2-40B4-BE49-F238E27FC236}">
                <a16:creationId xmlns:a16="http://schemas.microsoft.com/office/drawing/2014/main" id="{244B6D5C-C3D0-49E9-8201-FDF8675BC014}"/>
              </a:ext>
            </a:extLst>
          </p:cNvPr>
          <p:cNvCxnSpPr>
            <a:cxnSpLocks/>
          </p:cNvCxnSpPr>
          <p:nvPr/>
        </p:nvCxnSpPr>
        <p:spPr>
          <a:xfrm>
            <a:off x="711200" y="2958584"/>
            <a:ext cx="11288713" cy="0"/>
          </a:xfrm>
          <a:prstGeom prst="straightConnector1">
            <a:avLst/>
          </a:prstGeom>
          <a:noFill/>
          <a:ln w="22225" cap="flat" cmpd="sng">
            <a:solidFill>
              <a:schemeClr val="dk2"/>
            </a:solidFill>
            <a:prstDash val="dash"/>
            <a:round/>
            <a:headEnd type="none" w="med" len="med"/>
            <a:tailEnd type="none" w="med" len="med"/>
          </a:ln>
        </p:spPr>
      </p:cxnSp>
      <p:sp>
        <p:nvSpPr>
          <p:cNvPr id="52" name="TextShape 4">
            <a:extLst>
              <a:ext uri="{FF2B5EF4-FFF2-40B4-BE49-F238E27FC236}">
                <a16:creationId xmlns:a16="http://schemas.microsoft.com/office/drawing/2014/main" id="{E363D2E2-5C23-48E1-9695-426BA6432E0D}"/>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11</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A97B811-13B8-44DC-A792-6558E47B05F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A6D51368-F2DF-4248-8453-4B167A59E21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11</a:t>
            </a:fld>
            <a:endParaRPr lang="de-DE" sz="1200" b="0" strike="noStrike" spc="-1">
              <a:latin typeface="Times New Roman"/>
            </a:endParaRPr>
          </a:p>
        </p:txBody>
      </p:sp>
      <p:sp>
        <p:nvSpPr>
          <p:cNvPr id="54" name="TextShape 4">
            <a:extLst>
              <a:ext uri="{FF2B5EF4-FFF2-40B4-BE49-F238E27FC236}">
                <a16:creationId xmlns:a16="http://schemas.microsoft.com/office/drawing/2014/main" id="{EB018E84-EEC3-40AA-84A5-5332FF1DF5EF}"/>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
        <p:nvSpPr>
          <p:cNvPr id="51" name="Textfeld 50">
            <a:extLst>
              <a:ext uri="{FF2B5EF4-FFF2-40B4-BE49-F238E27FC236}">
                <a16:creationId xmlns:a16="http://schemas.microsoft.com/office/drawing/2014/main" id="{1A391B7B-C523-4BFC-B73C-FE5DEE2D973C}"/>
              </a:ext>
            </a:extLst>
          </p:cNvPr>
          <p:cNvSpPr txBox="1"/>
          <p:nvPr/>
        </p:nvSpPr>
        <p:spPr>
          <a:xfrm>
            <a:off x="84577" y="671169"/>
            <a:ext cx="9254168" cy="523220"/>
          </a:xfrm>
          <a:prstGeom prst="rect">
            <a:avLst/>
          </a:prstGeom>
          <a:noFill/>
        </p:spPr>
        <p:txBody>
          <a:bodyPr wrap="square" rtlCol="0">
            <a:spAutoFit/>
          </a:bodyPr>
          <a:lstStyle/>
          <a:p>
            <a:r>
              <a:rPr lang="de-DE" sz="2800" b="1" spc="-1" dirty="0">
                <a:solidFill>
                  <a:srgbClr val="000000"/>
                </a:solidFill>
                <a:latin typeface="Calibri" panose="020F0502020204030204" pitchFamily="34" charset="0"/>
                <a:cs typeface="Calibri" panose="020F0502020204030204" pitchFamily="34" charset="0"/>
              </a:rPr>
              <a:t>Qualitätsmodell II</a:t>
            </a:r>
            <a:endParaRPr lang="de-DE" sz="2800" dirty="0"/>
          </a:p>
        </p:txBody>
      </p:sp>
    </p:spTree>
    <p:extLst>
      <p:ext uri="{BB962C8B-B14F-4D97-AF65-F5344CB8AC3E}">
        <p14:creationId xmlns:p14="http://schemas.microsoft.com/office/powerpoint/2010/main" val="282998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 name="Inhaltsplatzhalter 64">
                <a:extLst>
                  <a:ext uri="{FF2B5EF4-FFF2-40B4-BE49-F238E27FC236}">
                    <a16:creationId xmlns:a16="http://schemas.microsoft.com/office/drawing/2014/main" id="{DD2DD9A6-BFC7-4E9B-8FF6-C1181C833175}"/>
                  </a:ext>
                </a:extLst>
              </p:cNvPr>
              <p:cNvSpPr txBox="1">
                <a:spLocks/>
              </p:cNvSpPr>
              <p:nvPr/>
            </p:nvSpPr>
            <p:spPr>
              <a:xfrm>
                <a:off x="192240" y="981075"/>
                <a:ext cx="11807673" cy="55079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Reihenschaltung von Prozess- und Qualitätsmodell:</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dirty="0" err="1"/>
                  <a:t>Gegeben</a:t>
                </a:r>
                <a:r>
                  <a:rPr lang="en-GB" sz="2000" dirty="0"/>
                  <a:t> </a:t>
                </a:r>
                <a:r>
                  <a:rPr lang="en-GB" sz="2000" dirty="0" err="1"/>
                  <a:t>eine</a:t>
                </a:r>
                <a:r>
                  <a:rPr lang="en-GB" sz="2000" dirty="0"/>
                  <a:t> </a:t>
                </a:r>
                <a:r>
                  <a:rPr lang="en-GB" sz="2000" dirty="0" err="1"/>
                  <a:t>geforderte</a:t>
                </a:r>
                <a:r>
                  <a:rPr lang="en-GB" sz="2000" dirty="0"/>
                  <a:t> </a:t>
                </a:r>
                <a:r>
                  <a:rPr lang="en-GB" sz="2000" dirty="0" err="1"/>
                  <a:t>Bauteilqualität</a:t>
                </a:r>
                <a:r>
                  <a:rPr lang="en-GB" sz="2000" dirty="0"/>
                  <a:t> </a:t>
                </a:r>
                <a14:m>
                  <m:oMath xmlns:m="http://schemas.openxmlformats.org/officeDocument/2006/math">
                    <m:sSub>
                      <m:sSubPr>
                        <m:ctrlPr>
                          <a:rPr lang="de-DE" sz="2000" b="0" i="1" smtClean="0">
                            <a:latin typeface="Cambria Math" panose="02040503050406030204" pitchFamily="18" charset="0"/>
                            <a:cs typeface="Calibri" panose="020F0502020204030204" pitchFamily="34" charset="0"/>
                          </a:rPr>
                        </m:ctrlPr>
                      </m:sSubPr>
                      <m:e>
                        <m:r>
                          <a:rPr lang="de-DE" sz="2000" b="0" i="1" smtClean="0">
                            <a:latin typeface="Cambria Math" panose="02040503050406030204" pitchFamily="18" charset="0"/>
                            <a:cs typeface="Calibri" panose="020F0502020204030204" pitchFamily="34" charset="0"/>
                          </a:rPr>
                          <m:t>𝑄</m:t>
                        </m:r>
                      </m:e>
                      <m:sub>
                        <m:r>
                          <a:rPr lang="de-DE" sz="2000" b="0" i="1" smtClean="0">
                            <a:latin typeface="Cambria Math" panose="02040503050406030204" pitchFamily="18" charset="0"/>
                            <a:cs typeface="Calibri" panose="020F0502020204030204" pitchFamily="34" charset="0"/>
                          </a:rPr>
                          <m:t>𝑇</m:t>
                        </m:r>
                      </m:sub>
                    </m:sSub>
                  </m:oMath>
                </a14:m>
                <a:r>
                  <a:rPr lang="en-GB" sz="2000" dirty="0"/>
                  <a:t> </a:t>
                </a:r>
                <a:r>
                  <a:rPr lang="en-GB" sz="2000" dirty="0" err="1"/>
                  <a:t>können</a:t>
                </a:r>
                <a:r>
                  <a:rPr lang="en-GB" sz="2000" dirty="0"/>
                  <a:t> die </a:t>
                </a:r>
                <a:r>
                  <a:rPr lang="en-GB" sz="2000" dirty="0" err="1"/>
                  <a:t>Modelle</a:t>
                </a:r>
                <a:r>
                  <a:rPr lang="en-GB" sz="2000" dirty="0"/>
                  <a:t> </a:t>
                </a:r>
                <a:r>
                  <a:rPr lang="en-GB" sz="2000" dirty="0" err="1"/>
                  <a:t>genutzt</a:t>
                </a:r>
                <a:r>
                  <a:rPr lang="en-GB" sz="2000" dirty="0"/>
                  <a:t> </a:t>
                </a:r>
                <a:r>
                  <a:rPr lang="en-GB" sz="2000" dirty="0" err="1"/>
                  <a:t>werden</a:t>
                </a:r>
                <a:r>
                  <a:rPr lang="en-GB" sz="2000" dirty="0"/>
                  <a:t> um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ar-AE" sz="2000" b="1" i="1">
                                <a:latin typeface="Cambria Math" panose="02040503050406030204" pitchFamily="18" charset="0"/>
                                <a:cs typeface="Calibri" panose="020F0502020204030204" pitchFamily="34" charset="0"/>
                              </a:rPr>
                              <m:t>𝒙</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und</a:t>
                </a:r>
                <a:r>
                  <a:rPr lang="de-DE" sz="2000" b="1" dirty="0">
                    <a:latin typeface="Calibri" panose="020F0502020204030204" pitchFamily="34" charset="0"/>
                    <a:cs typeface="Calibri" panose="020F0502020204030204" pitchFamily="34" charset="0"/>
                  </a:rPr>
                  <a:t>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de-DE" sz="2000" b="1" i="1" smtClean="0">
                                <a:latin typeface="Cambria Math" panose="02040503050406030204" pitchFamily="18" charset="0"/>
                                <a:cs typeface="Calibri" panose="020F0502020204030204" pitchFamily="34" charset="0"/>
                              </a:rPr>
                              <m:t>𝒘</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zu optimieren </a:t>
                </a:r>
                <a:r>
                  <a:rPr lang="de-DE" sz="2000" dirty="0">
                    <a:latin typeface="Calibri" panose="020F0502020204030204" pitchFamily="34" charset="0"/>
                    <a:cs typeface="Calibri" panose="020F0502020204030204" pitchFamily="34" charset="0"/>
                    <a:sym typeface="Wingdings" panose="05000000000000000000" pitchFamily="2" charset="2"/>
                  </a:rPr>
                  <a:t> </a:t>
                </a:r>
                <a:r>
                  <a:rPr lang="de-DE" sz="2000" dirty="0" err="1">
                    <a:latin typeface="Calibri" panose="020F0502020204030204" pitchFamily="34" charset="0"/>
                    <a:cs typeface="Calibri" panose="020F0502020204030204" pitchFamily="34" charset="0"/>
                    <a:sym typeface="Wingdings" panose="05000000000000000000" pitchFamily="2" charset="2"/>
                  </a:rPr>
                  <a:t>Optimalsteuerungsproblem</a:t>
                </a:r>
                <a:endParaRPr lang="en-GB" sz="2000" dirty="0"/>
              </a:p>
              <a:p>
                <a:endParaRPr lang="en-GB" sz="2000" dirty="0"/>
              </a:p>
            </p:txBody>
          </p:sp>
        </mc:Choice>
        <mc:Fallback xmlns="">
          <p:sp>
            <p:nvSpPr>
              <p:cNvPr id="204" name="Inhaltsplatzhalter 64">
                <a:extLst>
                  <a:ext uri="{FF2B5EF4-FFF2-40B4-BE49-F238E27FC236}">
                    <a16:creationId xmlns:a16="http://schemas.microsoft.com/office/drawing/2014/main" id="{DD2DD9A6-BFC7-4E9B-8FF6-C1181C833175}"/>
                  </a:ext>
                </a:extLst>
              </p:cNvPr>
              <p:cNvSpPr txBox="1">
                <a:spLocks noRot="1" noChangeAspect="1" noMove="1" noResize="1" noEditPoints="1" noAdjustHandles="1" noChangeArrowheads="1" noChangeShapeType="1" noTextEdit="1"/>
              </p:cNvSpPr>
              <p:nvPr/>
            </p:nvSpPr>
            <p:spPr>
              <a:xfrm>
                <a:off x="192240" y="981075"/>
                <a:ext cx="11807673" cy="5507925"/>
              </a:xfrm>
              <a:prstGeom prst="rect">
                <a:avLst/>
              </a:prstGeom>
              <a:blipFill>
                <a:blip r:embed="rId2"/>
                <a:stretch>
                  <a:fillRect l="-362" t="-664" b="-1993"/>
                </a:stretch>
              </a:blipFill>
            </p:spPr>
            <p:txBody>
              <a:bodyPr/>
              <a:lstStyle/>
              <a:p>
                <a:r>
                  <a:rPr lang="en-GB">
                    <a:noFill/>
                  </a:rPr>
                  <a:t> </a:t>
                </a:r>
              </a:p>
            </p:txBody>
          </p:sp>
        </mc:Fallback>
      </mc:AlternateContent>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Modellauswertung</a:t>
            </a:r>
            <a:endParaRPr lang="en-GB" sz="2800" b="1" dirty="0"/>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03" name="TextShape 4">
            <a:extLst>
              <a:ext uri="{FF2B5EF4-FFF2-40B4-BE49-F238E27FC236}">
                <a16:creationId xmlns:a16="http://schemas.microsoft.com/office/drawing/2014/main" id="{6908482C-3DCB-4D05-9CCC-2BCAC3E165EA}"/>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12</a:t>
            </a:fld>
            <a:endParaRPr lang="de-DE" sz="1200" b="0" strike="noStrike" spc="-1" dirty="0">
              <a:latin typeface="Times New Roman"/>
            </a:endParaRPr>
          </a:p>
        </p:txBody>
      </p:sp>
      <p:grpSp>
        <p:nvGrpSpPr>
          <p:cNvPr id="19" name="Gruppieren 18">
            <a:extLst>
              <a:ext uri="{FF2B5EF4-FFF2-40B4-BE49-F238E27FC236}">
                <a16:creationId xmlns:a16="http://schemas.microsoft.com/office/drawing/2014/main" id="{D6A342C5-39A7-41DD-94D8-54E4FD9A34C8}"/>
              </a:ext>
            </a:extLst>
          </p:cNvPr>
          <p:cNvGrpSpPr/>
          <p:nvPr/>
        </p:nvGrpSpPr>
        <p:grpSpPr>
          <a:xfrm>
            <a:off x="47033" y="916850"/>
            <a:ext cx="12068232" cy="4790848"/>
            <a:chOff x="47033" y="2121514"/>
            <a:chExt cx="12068232" cy="4790848"/>
          </a:xfrm>
        </p:grpSpPr>
        <mc:AlternateContent xmlns:mc="http://schemas.openxmlformats.org/markup-compatibility/2006" xmlns:a14="http://schemas.microsoft.com/office/drawing/2010/main">
          <mc:Choice Requires="a14">
            <p:sp>
              <p:nvSpPr>
                <p:cNvPr id="49" name="Google Shape;62;p14">
                  <a:extLst>
                    <a:ext uri="{FF2B5EF4-FFF2-40B4-BE49-F238E27FC236}">
                      <a16:creationId xmlns:a16="http://schemas.microsoft.com/office/drawing/2014/main" id="{5CC9F45C-F200-4E38-A047-12F953E6E4DB}"/>
                    </a:ext>
                  </a:extLst>
                </p:cNvPr>
                <p:cNvSpPr/>
                <p:nvPr/>
              </p:nvSpPr>
              <p:spPr>
                <a:xfrm>
                  <a:off x="3142806" y="505071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smtClean="0">
                                    <a:latin typeface="Cambria Math" panose="02040503050406030204" pitchFamily="18" charset="0"/>
                                    <a:cs typeface="Calibri" panose="020F0502020204030204" pitchFamily="34" charset="0"/>
                                  </a:rPr>
                                </m:ctrlPr>
                              </m:accPr>
                              <m:e>
                                <m:r>
                                  <a:rPr lang="de-DE" sz="1200" b="0" i="1" smtClean="0">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𝐸𝑖𝑛𝑠𝑝𝑟𝑖𝑡𝑧</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𝑥</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49" name="Google Shape;62;p14">
                  <a:extLst>
                    <a:ext uri="{FF2B5EF4-FFF2-40B4-BE49-F238E27FC236}">
                      <a16:creationId xmlns:a16="http://schemas.microsoft.com/office/drawing/2014/main" id="{5CC9F45C-F200-4E38-A047-12F953E6E4DB}"/>
                    </a:ext>
                  </a:extLst>
                </p:cNvPr>
                <p:cNvSpPr>
                  <a:spLocks noRot="1" noChangeAspect="1" noMove="1" noResize="1" noEditPoints="1" noAdjustHandles="1" noChangeArrowheads="1" noChangeShapeType="1" noTextEdit="1"/>
                </p:cNvSpPr>
                <p:nvPr/>
              </p:nvSpPr>
              <p:spPr>
                <a:xfrm>
                  <a:off x="3142806" y="5050710"/>
                  <a:ext cx="1575622" cy="631417"/>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feld 66">
                  <a:extLst>
                    <a:ext uri="{FF2B5EF4-FFF2-40B4-BE49-F238E27FC236}">
                      <a16:creationId xmlns:a16="http://schemas.microsoft.com/office/drawing/2014/main" id="{3FD83430-2CAB-458B-B023-927B29C8CBFB}"/>
                    </a:ext>
                  </a:extLst>
                </p:cNvPr>
                <p:cNvSpPr txBox="1"/>
                <p:nvPr/>
              </p:nvSpPr>
              <p:spPr>
                <a:xfrm>
                  <a:off x="3754443" y="617244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67" name="Textfeld 66">
                  <a:extLst>
                    <a:ext uri="{FF2B5EF4-FFF2-40B4-BE49-F238E27FC236}">
                      <a16:creationId xmlns:a16="http://schemas.microsoft.com/office/drawing/2014/main" id="{3FD83430-2CAB-458B-B023-927B29C8CBFB}"/>
                    </a:ext>
                  </a:extLst>
                </p:cNvPr>
                <p:cNvSpPr txBox="1">
                  <a:spLocks noRot="1" noChangeAspect="1" noMove="1" noResize="1" noEditPoints="1" noAdjustHandles="1" noChangeArrowheads="1" noChangeShapeType="1" noTextEdit="1"/>
                </p:cNvSpPr>
                <p:nvPr/>
              </p:nvSpPr>
              <p:spPr>
                <a:xfrm>
                  <a:off x="3754443" y="6172447"/>
                  <a:ext cx="522994" cy="369332"/>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3" name="Google Shape;62;p14">
                  <a:extLst>
                    <a:ext uri="{FF2B5EF4-FFF2-40B4-BE49-F238E27FC236}">
                      <a16:creationId xmlns:a16="http://schemas.microsoft.com/office/drawing/2014/main" id="{B0D593DB-34FD-475C-9C84-6077C09B1B0F}"/>
                    </a:ext>
                  </a:extLst>
                </p:cNvPr>
                <p:cNvSpPr/>
                <p:nvPr/>
              </p:nvSpPr>
              <p:spPr>
                <a:xfrm>
                  <a:off x="921479" y="2885450"/>
                  <a:ext cx="156546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93" name="Google Shape;62;p14">
                  <a:extLst>
                    <a:ext uri="{FF2B5EF4-FFF2-40B4-BE49-F238E27FC236}">
                      <a16:creationId xmlns:a16="http://schemas.microsoft.com/office/drawing/2014/main" id="{B0D593DB-34FD-475C-9C84-6077C09B1B0F}"/>
                    </a:ext>
                  </a:extLst>
                </p:cNvPr>
                <p:cNvSpPr>
                  <a:spLocks noRot="1" noChangeAspect="1" noMove="1" noResize="1" noEditPoints="1" noAdjustHandles="1" noChangeArrowheads="1" noChangeShapeType="1" noTextEdit="1"/>
                </p:cNvSpPr>
                <p:nvPr/>
              </p:nvSpPr>
              <p:spPr>
                <a:xfrm>
                  <a:off x="921479" y="2885450"/>
                  <a:ext cx="1565462" cy="631417"/>
                </a:xfrm>
                <a:prstGeom prst="roundRect">
                  <a:avLst>
                    <a:gd name="adj" fmla="val 16667"/>
                  </a:avLst>
                </a:prstGeom>
                <a:blipFill>
                  <a:blip r:embed="rId5"/>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5" name="Google Shape;104;p14">
              <a:extLst>
                <a:ext uri="{FF2B5EF4-FFF2-40B4-BE49-F238E27FC236}">
                  <a16:creationId xmlns:a16="http://schemas.microsoft.com/office/drawing/2014/main" id="{85A6E1F6-641A-47B0-9AE9-E70D6116B559}"/>
                </a:ext>
              </a:extLst>
            </p:cNvPr>
            <p:cNvCxnSpPr>
              <a:cxnSpLocks/>
            </p:cNvCxnSpPr>
            <p:nvPr/>
          </p:nvCxnSpPr>
          <p:spPr>
            <a:xfrm>
              <a:off x="2560182"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6" name="Textfeld 95">
                  <a:extLst>
                    <a:ext uri="{FF2B5EF4-FFF2-40B4-BE49-F238E27FC236}">
                      <a16:creationId xmlns:a16="http://schemas.microsoft.com/office/drawing/2014/main" id="{E2D5EFA3-5D4F-4124-8F54-B6704B50334B}"/>
                    </a:ext>
                  </a:extLst>
                </p:cNvPr>
                <p:cNvSpPr txBox="1"/>
                <p:nvPr/>
              </p:nvSpPr>
              <p:spPr>
                <a:xfrm>
                  <a:off x="1492279" y="516879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𝑥</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96" name="Textfeld 95">
                  <a:extLst>
                    <a:ext uri="{FF2B5EF4-FFF2-40B4-BE49-F238E27FC236}">
                      <a16:creationId xmlns:a16="http://schemas.microsoft.com/office/drawing/2014/main" id="{E2D5EFA3-5D4F-4124-8F54-B6704B50334B}"/>
                    </a:ext>
                  </a:extLst>
                </p:cNvPr>
                <p:cNvSpPr txBox="1">
                  <a:spLocks noRot="1" noChangeAspect="1" noMove="1" noResize="1" noEditPoints="1" noAdjustHandles="1" noChangeArrowheads="1" noChangeShapeType="1" noTextEdit="1"/>
                </p:cNvSpPr>
                <p:nvPr/>
              </p:nvSpPr>
              <p:spPr>
                <a:xfrm>
                  <a:off x="1492279" y="5168796"/>
                  <a:ext cx="522994" cy="369332"/>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Textfeld 96">
                  <a:extLst>
                    <a:ext uri="{FF2B5EF4-FFF2-40B4-BE49-F238E27FC236}">
                      <a16:creationId xmlns:a16="http://schemas.microsoft.com/office/drawing/2014/main" id="{F8556FF4-337E-4BB9-B531-7BE0BC73A1E5}"/>
                    </a:ext>
                  </a:extLst>
                </p:cNvPr>
                <p:cNvSpPr txBox="1"/>
                <p:nvPr/>
              </p:nvSpPr>
              <p:spPr>
                <a:xfrm>
                  <a:off x="3689041"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97" name="Textfeld 96">
                  <a:extLst>
                    <a:ext uri="{FF2B5EF4-FFF2-40B4-BE49-F238E27FC236}">
                      <a16:creationId xmlns:a16="http://schemas.microsoft.com/office/drawing/2014/main" id="{F8556FF4-337E-4BB9-B531-7BE0BC73A1E5}"/>
                    </a:ext>
                  </a:extLst>
                </p:cNvPr>
                <p:cNvSpPr txBox="1">
                  <a:spLocks noRot="1" noChangeAspect="1" noMove="1" noResize="1" noEditPoints="1" noAdjustHandles="1" noChangeArrowheads="1" noChangeShapeType="1" noTextEdit="1"/>
                </p:cNvSpPr>
                <p:nvPr/>
              </p:nvSpPr>
              <p:spPr>
                <a:xfrm>
                  <a:off x="3689041" y="4108388"/>
                  <a:ext cx="522994" cy="369332"/>
                </a:xfrm>
                <a:prstGeom prst="rect">
                  <a:avLst/>
                </a:prstGeom>
                <a:blipFill>
                  <a:blip r:embed="rId7"/>
                  <a:stretch>
                    <a:fillRect t="-6557" r="-1744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0" name="Google Shape;62;p14">
                  <a:extLst>
                    <a:ext uri="{FF2B5EF4-FFF2-40B4-BE49-F238E27FC236}">
                      <a16:creationId xmlns:a16="http://schemas.microsoft.com/office/drawing/2014/main" id="{AEFE9FF5-50DE-41EF-AC32-B33E93E9A526}"/>
                    </a:ext>
                  </a:extLst>
                </p:cNvPr>
                <p:cNvSpPr/>
                <p:nvPr/>
              </p:nvSpPr>
              <p:spPr>
                <a:xfrm>
                  <a:off x="3126079" y="288545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𝑥</m:t>
                                </m:r>
                              </m:e>
                            </m:acc>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0" name="Google Shape;62;p14">
                  <a:extLst>
                    <a:ext uri="{FF2B5EF4-FFF2-40B4-BE49-F238E27FC236}">
                      <a16:creationId xmlns:a16="http://schemas.microsoft.com/office/drawing/2014/main" id="{AEFE9FF5-50DE-41EF-AC32-B33E93E9A526}"/>
                    </a:ext>
                  </a:extLst>
                </p:cNvPr>
                <p:cNvSpPr>
                  <a:spLocks noRot="1" noChangeAspect="1" noMove="1" noResize="1" noEditPoints="1" noAdjustHandles="1" noChangeArrowheads="1" noChangeShapeType="1" noTextEdit="1"/>
                </p:cNvSpPr>
                <p:nvPr/>
              </p:nvSpPr>
              <p:spPr>
                <a:xfrm>
                  <a:off x="3126079" y="2885450"/>
                  <a:ext cx="1575622" cy="631417"/>
                </a:xfrm>
                <a:prstGeom prst="roundRect">
                  <a:avLst>
                    <a:gd name="adj" fmla="val 16667"/>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1" name="Google Shape;104;p14">
              <a:extLst>
                <a:ext uri="{FF2B5EF4-FFF2-40B4-BE49-F238E27FC236}">
                  <a16:creationId xmlns:a16="http://schemas.microsoft.com/office/drawing/2014/main" id="{22A859D6-B45C-4D9E-8401-6FC8B102B51C}"/>
                </a:ext>
              </a:extLst>
            </p:cNvPr>
            <p:cNvCxnSpPr>
              <a:cxnSpLocks/>
            </p:cNvCxnSpPr>
            <p:nvPr/>
          </p:nvCxnSpPr>
          <p:spPr>
            <a:xfrm>
              <a:off x="4746095"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3" name="Google Shape;62;p14">
                  <a:extLst>
                    <a:ext uri="{FF2B5EF4-FFF2-40B4-BE49-F238E27FC236}">
                      <a16:creationId xmlns:a16="http://schemas.microsoft.com/office/drawing/2014/main" id="{BFDF0EDB-428F-47E1-AEF9-421D2B42D220}"/>
                    </a:ext>
                  </a:extLst>
                </p:cNvPr>
                <p:cNvSpPr/>
                <p:nvPr/>
              </p:nvSpPr>
              <p:spPr>
                <a:xfrm>
                  <a:off x="5295802" y="2885450"/>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i="1" smtClean="0">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3</m:t>
                            </m:r>
                          </m:sub>
                        </m:sSub>
                        <m:r>
                          <a:rPr lang="de-DE" sz="1333" i="1">
                            <a:latin typeface="Cambria Math" panose="02040503050406030204" pitchFamily="18" charset="0"/>
                            <a:cs typeface="Calibri" panose="020F0502020204030204" pitchFamily="34" charset="0"/>
                          </a:rPr>
                          <m:t>=</m:t>
                        </m:r>
                        <m:r>
                          <a:rPr lang="de-DE" sz="1333" i="1">
                            <a:latin typeface="Cambria Math" panose="02040503050406030204" pitchFamily="18" charset="0"/>
                            <a:cs typeface="Calibri" panose="020F0502020204030204" pitchFamily="34" charset="0"/>
                          </a:rPr>
                          <m:t>h</m:t>
                        </m:r>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𝑥</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3" name="Google Shape;62;p14">
                  <a:extLst>
                    <a:ext uri="{FF2B5EF4-FFF2-40B4-BE49-F238E27FC236}">
                      <a16:creationId xmlns:a16="http://schemas.microsoft.com/office/drawing/2014/main" id="{BFDF0EDB-428F-47E1-AEF9-421D2B42D220}"/>
                    </a:ext>
                  </a:extLst>
                </p:cNvPr>
                <p:cNvSpPr>
                  <a:spLocks noRot="1" noChangeAspect="1" noMove="1" noResize="1" noEditPoints="1" noAdjustHandles="1" noChangeArrowheads="1" noChangeShapeType="1" noTextEdit="1"/>
                </p:cNvSpPr>
                <p:nvPr/>
              </p:nvSpPr>
              <p:spPr>
                <a:xfrm>
                  <a:off x="5295802" y="2885450"/>
                  <a:ext cx="1600294"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6" name="Google Shape;104;p14">
              <a:extLst>
                <a:ext uri="{FF2B5EF4-FFF2-40B4-BE49-F238E27FC236}">
                  <a16:creationId xmlns:a16="http://schemas.microsoft.com/office/drawing/2014/main" id="{714C4D99-7608-445F-9B14-F9F783E576E9}"/>
                </a:ext>
              </a:extLst>
            </p:cNvPr>
            <p:cNvCxnSpPr>
              <a:cxnSpLocks/>
            </p:cNvCxnSpPr>
            <p:nvPr/>
          </p:nvCxnSpPr>
          <p:spPr>
            <a:xfrm>
              <a:off x="6928154" y="320115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9" name="Google Shape;62;p14">
                  <a:extLst>
                    <a:ext uri="{FF2B5EF4-FFF2-40B4-BE49-F238E27FC236}">
                      <a16:creationId xmlns:a16="http://schemas.microsoft.com/office/drawing/2014/main" id="{91C54AB5-22D3-4679-BDC1-F0A43CFAB0F2}"/>
                    </a:ext>
                  </a:extLst>
                </p:cNvPr>
                <p:cNvSpPr/>
                <p:nvPr/>
              </p:nvSpPr>
              <p:spPr>
                <a:xfrm>
                  <a:off x="10384088" y="2890667"/>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9" name="Google Shape;62;p14">
                  <a:extLst>
                    <a:ext uri="{FF2B5EF4-FFF2-40B4-BE49-F238E27FC236}">
                      <a16:creationId xmlns:a16="http://schemas.microsoft.com/office/drawing/2014/main" id="{91C54AB5-22D3-4679-BDC1-F0A43CFAB0F2}"/>
                    </a:ext>
                  </a:extLst>
                </p:cNvPr>
                <p:cNvSpPr>
                  <a:spLocks noRot="1" noChangeAspect="1" noMove="1" noResize="1" noEditPoints="1" noAdjustHandles="1" noChangeArrowheads="1" noChangeShapeType="1" noTextEdit="1"/>
                </p:cNvSpPr>
                <p:nvPr/>
              </p:nvSpPr>
              <p:spPr>
                <a:xfrm>
                  <a:off x="10384088" y="2890667"/>
                  <a:ext cx="1617722"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feld 112">
                  <a:extLst>
                    <a:ext uri="{FF2B5EF4-FFF2-40B4-BE49-F238E27FC236}">
                      <a16:creationId xmlns:a16="http://schemas.microsoft.com/office/drawing/2014/main" id="{6C13876D-80E2-420C-8195-422100468195}"/>
                    </a:ext>
                  </a:extLst>
                </p:cNvPr>
                <p:cNvSpPr txBox="1"/>
                <p:nvPr/>
              </p:nvSpPr>
              <p:spPr>
                <a:xfrm>
                  <a:off x="7243193" y="297512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13" name="Textfeld 112">
                  <a:extLst>
                    <a:ext uri="{FF2B5EF4-FFF2-40B4-BE49-F238E27FC236}">
                      <a16:creationId xmlns:a16="http://schemas.microsoft.com/office/drawing/2014/main" id="{6C13876D-80E2-420C-8195-422100468195}"/>
                    </a:ext>
                  </a:extLst>
                </p:cNvPr>
                <p:cNvSpPr txBox="1">
                  <a:spLocks noRot="1" noChangeAspect="1" noMove="1" noResize="1" noEditPoints="1" noAdjustHandles="1" noChangeArrowheads="1" noChangeShapeType="1" noTextEdit="1"/>
                </p:cNvSpPr>
                <p:nvPr/>
              </p:nvSpPr>
              <p:spPr>
                <a:xfrm>
                  <a:off x="7243193" y="2975120"/>
                  <a:ext cx="522994" cy="369332"/>
                </a:xfrm>
                <a:prstGeom prst="rect">
                  <a:avLst/>
                </a:prstGeom>
                <a:blipFill>
                  <a:blip r:embed="rId11"/>
                  <a:stretch>
                    <a:fillRect/>
                  </a:stretch>
                </a:blipFill>
              </p:spPr>
              <p:txBody>
                <a:bodyPr/>
                <a:lstStyle/>
                <a:p>
                  <a:r>
                    <a:rPr lang="en-GB">
                      <a:noFill/>
                    </a:rPr>
                    <a:t> </a:t>
                  </a:r>
                </a:p>
              </p:txBody>
            </p:sp>
          </mc:Fallback>
        </mc:AlternateContent>
        <p:cxnSp>
          <p:nvCxnSpPr>
            <p:cNvPr id="116" name="Google Shape;104;p14">
              <a:extLst>
                <a:ext uri="{FF2B5EF4-FFF2-40B4-BE49-F238E27FC236}">
                  <a16:creationId xmlns:a16="http://schemas.microsoft.com/office/drawing/2014/main" id="{76B87C0B-96A2-4966-BB4A-16BD5DB465BB}"/>
                </a:ext>
              </a:extLst>
            </p:cNvPr>
            <p:cNvCxnSpPr>
              <a:cxnSpLocks/>
            </p:cNvCxnSpPr>
            <p:nvPr/>
          </p:nvCxnSpPr>
          <p:spPr>
            <a:xfrm rot="16200000">
              <a:off x="3623589" y="385266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7" name="Google Shape;104;p14">
              <a:extLst>
                <a:ext uri="{FF2B5EF4-FFF2-40B4-BE49-F238E27FC236}">
                  <a16:creationId xmlns:a16="http://schemas.microsoft.com/office/drawing/2014/main" id="{628A64BF-4A71-43C7-BD77-99D32DB75653}"/>
                </a:ext>
              </a:extLst>
            </p:cNvPr>
            <p:cNvCxnSpPr>
              <a:cxnSpLocks/>
            </p:cNvCxnSpPr>
            <p:nvPr/>
          </p:nvCxnSpPr>
          <p:spPr>
            <a:xfrm rot="16200000">
              <a:off x="5815420" y="383409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8" name="Google Shape;104;p14">
              <a:extLst>
                <a:ext uri="{FF2B5EF4-FFF2-40B4-BE49-F238E27FC236}">
                  <a16:creationId xmlns:a16="http://schemas.microsoft.com/office/drawing/2014/main" id="{B22AB2A2-A402-4A25-ADAD-62459C2D0425}"/>
                </a:ext>
              </a:extLst>
            </p:cNvPr>
            <p:cNvCxnSpPr>
              <a:cxnSpLocks/>
            </p:cNvCxnSpPr>
            <p:nvPr/>
          </p:nvCxnSpPr>
          <p:spPr>
            <a:xfrm rot="16200000">
              <a:off x="10979506" y="3834089"/>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9" name="Google Shape;104;p14">
              <a:extLst>
                <a:ext uri="{FF2B5EF4-FFF2-40B4-BE49-F238E27FC236}">
                  <a16:creationId xmlns:a16="http://schemas.microsoft.com/office/drawing/2014/main" id="{D98B2ECA-E73F-4B67-8450-B713F69BD268}"/>
                </a:ext>
              </a:extLst>
            </p:cNvPr>
            <p:cNvCxnSpPr>
              <a:cxnSpLocks/>
            </p:cNvCxnSpPr>
            <p:nvPr/>
          </p:nvCxnSpPr>
          <p:spPr>
            <a:xfrm rot="16200000">
              <a:off x="10980530" y="258585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a:extLst>
                    <a:ext uri="{FF2B5EF4-FFF2-40B4-BE49-F238E27FC236}">
                      <a16:creationId xmlns:a16="http://schemas.microsoft.com/office/drawing/2014/main" id="{7D4AF234-B810-456E-9FDB-E0EBD27478CF}"/>
                    </a:ext>
                  </a:extLst>
                </p:cNvPr>
                <p:cNvSpPr txBox="1"/>
                <p:nvPr/>
              </p:nvSpPr>
              <p:spPr>
                <a:xfrm>
                  <a:off x="11192949" y="212151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0" name="Textfeld 119">
                  <a:extLst>
                    <a:ext uri="{FF2B5EF4-FFF2-40B4-BE49-F238E27FC236}">
                      <a16:creationId xmlns:a16="http://schemas.microsoft.com/office/drawing/2014/main" id="{7D4AF234-B810-456E-9FDB-E0EBD27478CF}"/>
                    </a:ext>
                  </a:extLst>
                </p:cNvPr>
                <p:cNvSpPr txBox="1">
                  <a:spLocks noRot="1" noChangeAspect="1" noMove="1" noResize="1" noEditPoints="1" noAdjustHandles="1" noChangeArrowheads="1" noChangeShapeType="1" noTextEdit="1"/>
                </p:cNvSpPr>
                <p:nvPr/>
              </p:nvSpPr>
              <p:spPr>
                <a:xfrm>
                  <a:off x="11192949" y="2121514"/>
                  <a:ext cx="320989" cy="303866"/>
                </a:xfrm>
                <a:prstGeom prst="rect">
                  <a:avLst/>
                </a:prstGeom>
                <a:blipFill>
                  <a:blip r:embed="rId12"/>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0" name="Textfeld 129">
                  <a:extLst>
                    <a:ext uri="{FF2B5EF4-FFF2-40B4-BE49-F238E27FC236}">
                      <a16:creationId xmlns:a16="http://schemas.microsoft.com/office/drawing/2014/main" id="{E151416B-AC2A-49CC-8438-9E6CAF3D686E}"/>
                    </a:ext>
                  </a:extLst>
                </p:cNvPr>
                <p:cNvSpPr txBox="1"/>
                <p:nvPr/>
              </p:nvSpPr>
              <p:spPr>
                <a:xfrm>
                  <a:off x="2518520" y="2924711"/>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30" name="Textfeld 129">
                  <a:extLst>
                    <a:ext uri="{FF2B5EF4-FFF2-40B4-BE49-F238E27FC236}">
                      <a16:creationId xmlns:a16="http://schemas.microsoft.com/office/drawing/2014/main" id="{E151416B-AC2A-49CC-8438-9E6CAF3D686E}"/>
                    </a:ext>
                  </a:extLst>
                </p:cNvPr>
                <p:cNvSpPr txBox="1">
                  <a:spLocks noRot="1" noChangeAspect="1" noMove="1" noResize="1" noEditPoints="1" noAdjustHandles="1" noChangeArrowheads="1" noChangeShapeType="1" noTextEdit="1"/>
                </p:cNvSpPr>
                <p:nvPr/>
              </p:nvSpPr>
              <p:spPr>
                <a:xfrm>
                  <a:off x="2518520" y="2924711"/>
                  <a:ext cx="621254" cy="303866"/>
                </a:xfrm>
                <a:prstGeom prst="rect">
                  <a:avLst/>
                </a:prstGeom>
                <a:blipFill>
                  <a:blip r:embed="rId13"/>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1" name="Textfeld 130">
                  <a:extLst>
                    <a:ext uri="{FF2B5EF4-FFF2-40B4-BE49-F238E27FC236}">
                      <a16:creationId xmlns:a16="http://schemas.microsoft.com/office/drawing/2014/main" id="{76F4B243-9653-46E2-BEA0-7C991AB97949}"/>
                    </a:ext>
                  </a:extLst>
                </p:cNvPr>
                <p:cNvSpPr txBox="1"/>
                <p:nvPr/>
              </p:nvSpPr>
              <p:spPr>
                <a:xfrm>
                  <a:off x="4718428"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31" name="Textfeld 130">
                  <a:extLst>
                    <a:ext uri="{FF2B5EF4-FFF2-40B4-BE49-F238E27FC236}">
                      <a16:creationId xmlns:a16="http://schemas.microsoft.com/office/drawing/2014/main" id="{76F4B243-9653-46E2-BEA0-7C991AB97949}"/>
                    </a:ext>
                  </a:extLst>
                </p:cNvPr>
                <p:cNvSpPr txBox="1">
                  <a:spLocks noRot="1" noChangeAspect="1" noMove="1" noResize="1" noEditPoints="1" noAdjustHandles="1" noChangeArrowheads="1" noChangeShapeType="1" noTextEdit="1"/>
                </p:cNvSpPr>
                <p:nvPr/>
              </p:nvSpPr>
              <p:spPr>
                <a:xfrm>
                  <a:off x="4718428" y="2896433"/>
                  <a:ext cx="621254" cy="303866"/>
                </a:xfrm>
                <a:prstGeom prst="rect">
                  <a:avLst/>
                </a:prstGeom>
                <a:blipFill>
                  <a:blip r:embed="rId14"/>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2" name="Textfeld 131">
                  <a:extLst>
                    <a:ext uri="{FF2B5EF4-FFF2-40B4-BE49-F238E27FC236}">
                      <a16:creationId xmlns:a16="http://schemas.microsoft.com/office/drawing/2014/main" id="{4D055AAB-3A77-44F9-AFFA-64CF128655C9}"/>
                    </a:ext>
                  </a:extLst>
                </p:cNvPr>
                <p:cNvSpPr txBox="1"/>
                <p:nvPr/>
              </p:nvSpPr>
              <p:spPr>
                <a:xfrm>
                  <a:off x="6822531"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32" name="Textfeld 131">
                  <a:extLst>
                    <a:ext uri="{FF2B5EF4-FFF2-40B4-BE49-F238E27FC236}">
                      <a16:creationId xmlns:a16="http://schemas.microsoft.com/office/drawing/2014/main" id="{4D055AAB-3A77-44F9-AFFA-64CF128655C9}"/>
                    </a:ext>
                  </a:extLst>
                </p:cNvPr>
                <p:cNvSpPr txBox="1">
                  <a:spLocks noRot="1" noChangeAspect="1" noMove="1" noResize="1" noEditPoints="1" noAdjustHandles="1" noChangeArrowheads="1" noChangeShapeType="1" noTextEdit="1"/>
                </p:cNvSpPr>
                <p:nvPr/>
              </p:nvSpPr>
              <p:spPr>
                <a:xfrm>
                  <a:off x="6822531" y="2896433"/>
                  <a:ext cx="621254" cy="303866"/>
                </a:xfrm>
                <a:prstGeom prst="rect">
                  <a:avLst/>
                </a:prstGeom>
                <a:blipFill>
                  <a:blip r:embed="rId15"/>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8" name="Textfeld 137">
                  <a:extLst>
                    <a:ext uri="{FF2B5EF4-FFF2-40B4-BE49-F238E27FC236}">
                      <a16:creationId xmlns:a16="http://schemas.microsoft.com/office/drawing/2014/main" id="{905FB472-F597-4D43-B7A1-DE6F226E4963}"/>
                    </a:ext>
                  </a:extLst>
                </p:cNvPr>
                <p:cNvSpPr txBox="1"/>
                <p:nvPr/>
              </p:nvSpPr>
              <p:spPr>
                <a:xfrm>
                  <a:off x="47033" y="3033522"/>
                  <a:ext cx="297071"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0</m:t>
                            </m:r>
                          </m:sub>
                        </m:sSub>
                      </m:oMath>
                    </m:oMathPara>
                  </a14:m>
                  <a:endParaRPr lang="en-GB" sz="1330" dirty="0"/>
                </a:p>
              </p:txBody>
            </p:sp>
          </mc:Choice>
          <mc:Fallback xmlns="">
            <p:sp>
              <p:nvSpPr>
                <p:cNvPr id="138" name="Textfeld 137">
                  <a:extLst>
                    <a:ext uri="{FF2B5EF4-FFF2-40B4-BE49-F238E27FC236}">
                      <a16:creationId xmlns:a16="http://schemas.microsoft.com/office/drawing/2014/main" id="{905FB472-F597-4D43-B7A1-DE6F226E4963}"/>
                    </a:ext>
                  </a:extLst>
                </p:cNvPr>
                <p:cNvSpPr txBox="1">
                  <a:spLocks noRot="1" noChangeAspect="1" noMove="1" noResize="1" noEditPoints="1" noAdjustHandles="1" noChangeArrowheads="1" noChangeShapeType="1" noTextEdit="1"/>
                </p:cNvSpPr>
                <p:nvPr/>
              </p:nvSpPr>
              <p:spPr>
                <a:xfrm>
                  <a:off x="47033" y="3033522"/>
                  <a:ext cx="297071" cy="303866"/>
                </a:xfrm>
                <a:prstGeom prst="rect">
                  <a:avLst/>
                </a:prstGeom>
                <a:blipFill>
                  <a:blip r:embed="rId16"/>
                  <a:stretch>
                    <a:fillRect t="-2000" r="-8333" b="-8000"/>
                  </a:stretch>
                </a:blipFill>
              </p:spPr>
              <p:txBody>
                <a:bodyPr/>
                <a:lstStyle/>
                <a:p>
                  <a:r>
                    <a:rPr lang="en-GB">
                      <a:noFill/>
                    </a:rPr>
                    <a:t> </a:t>
                  </a:r>
                </a:p>
              </p:txBody>
            </p:sp>
          </mc:Fallback>
        </mc:AlternateContent>
        <p:cxnSp>
          <p:nvCxnSpPr>
            <p:cNvPr id="155" name="Google Shape;104;p14">
              <a:extLst>
                <a:ext uri="{FF2B5EF4-FFF2-40B4-BE49-F238E27FC236}">
                  <a16:creationId xmlns:a16="http://schemas.microsoft.com/office/drawing/2014/main" id="{C803AEC0-9CDF-42EF-B68F-BBA54A1FD7D6}"/>
                </a:ext>
              </a:extLst>
            </p:cNvPr>
            <p:cNvCxnSpPr>
              <a:cxnSpLocks/>
            </p:cNvCxnSpPr>
            <p:nvPr/>
          </p:nvCxnSpPr>
          <p:spPr>
            <a:xfrm>
              <a:off x="344104" y="319748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58" name="Google Shape;104;p14">
              <a:extLst>
                <a:ext uri="{FF2B5EF4-FFF2-40B4-BE49-F238E27FC236}">
                  <a16:creationId xmlns:a16="http://schemas.microsoft.com/office/drawing/2014/main" id="{8E39B5F8-0D40-4FB1-B6F2-BA458908DBCF}"/>
                </a:ext>
              </a:extLst>
            </p:cNvPr>
            <p:cNvCxnSpPr>
              <a:cxnSpLocks/>
            </p:cNvCxnSpPr>
            <p:nvPr/>
          </p:nvCxnSpPr>
          <p:spPr>
            <a:xfrm flipV="1">
              <a:off x="1700503" y="3560414"/>
              <a:ext cx="0" cy="1608382"/>
            </a:xfrm>
            <a:prstGeom prst="straightConnector1">
              <a:avLst/>
            </a:prstGeom>
            <a:noFill/>
            <a:ln w="9525" cap="flat" cmpd="sng">
              <a:solidFill>
                <a:schemeClr val="dk2"/>
              </a:solidFill>
              <a:prstDash val="solid"/>
              <a:round/>
              <a:headEnd type="none" w="med" len="med"/>
              <a:tailEnd type="triangle" w="med" len="med"/>
            </a:ln>
          </p:spPr>
        </p:cxnSp>
        <p:cxnSp>
          <p:nvCxnSpPr>
            <p:cNvPr id="159" name="Google Shape;104;p14">
              <a:extLst>
                <a:ext uri="{FF2B5EF4-FFF2-40B4-BE49-F238E27FC236}">
                  <a16:creationId xmlns:a16="http://schemas.microsoft.com/office/drawing/2014/main" id="{B5564600-6094-4E89-9732-A8CF3B38DAF4}"/>
                </a:ext>
              </a:extLst>
            </p:cNvPr>
            <p:cNvCxnSpPr>
              <a:cxnSpLocks/>
            </p:cNvCxnSpPr>
            <p:nvPr/>
          </p:nvCxnSpPr>
          <p:spPr>
            <a:xfrm rot="16200000">
              <a:off x="3636492" y="4708641"/>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60" name="Textfeld 159">
                  <a:extLst>
                    <a:ext uri="{FF2B5EF4-FFF2-40B4-BE49-F238E27FC236}">
                      <a16:creationId xmlns:a16="http://schemas.microsoft.com/office/drawing/2014/main" id="{F81E0199-2661-434F-9497-F1205B0C9217}"/>
                    </a:ext>
                  </a:extLst>
                </p:cNvPr>
                <p:cNvSpPr txBox="1"/>
                <p:nvPr/>
              </p:nvSpPr>
              <p:spPr>
                <a:xfrm>
                  <a:off x="5856969"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0" name="Textfeld 159">
                  <a:extLst>
                    <a:ext uri="{FF2B5EF4-FFF2-40B4-BE49-F238E27FC236}">
                      <a16:creationId xmlns:a16="http://schemas.microsoft.com/office/drawing/2014/main" id="{F81E0199-2661-434F-9497-F1205B0C9217}"/>
                    </a:ext>
                  </a:extLst>
                </p:cNvPr>
                <p:cNvSpPr txBox="1">
                  <a:spLocks noRot="1" noChangeAspect="1" noMove="1" noResize="1" noEditPoints="1" noAdjustHandles="1" noChangeArrowheads="1" noChangeShapeType="1" noTextEdit="1"/>
                </p:cNvSpPr>
                <p:nvPr/>
              </p:nvSpPr>
              <p:spPr>
                <a:xfrm>
                  <a:off x="5856969" y="4108388"/>
                  <a:ext cx="522994" cy="369332"/>
                </a:xfrm>
                <a:prstGeom prst="rect">
                  <a:avLst/>
                </a:prstGeom>
                <a:blipFill>
                  <a:blip r:embed="rId17"/>
                  <a:stretch>
                    <a:fillRect t="-6557" r="-15116"/>
                  </a:stretch>
                </a:blipFill>
              </p:spPr>
              <p:txBody>
                <a:bodyPr/>
                <a:lstStyle/>
                <a:p>
                  <a:r>
                    <a:rPr lang="de-DE">
                      <a:noFill/>
                    </a:rPr>
                    <a:t> </a:t>
                  </a:r>
                </a:p>
              </p:txBody>
            </p:sp>
          </mc:Fallback>
        </mc:AlternateContent>
        <p:cxnSp>
          <p:nvCxnSpPr>
            <p:cNvPr id="161" name="Google Shape;104;p14">
              <a:extLst>
                <a:ext uri="{FF2B5EF4-FFF2-40B4-BE49-F238E27FC236}">
                  <a16:creationId xmlns:a16="http://schemas.microsoft.com/office/drawing/2014/main" id="{82DEE1DB-D4F2-4B34-8582-78786BABBC6A}"/>
                </a:ext>
              </a:extLst>
            </p:cNvPr>
            <p:cNvCxnSpPr>
              <a:cxnSpLocks/>
            </p:cNvCxnSpPr>
            <p:nvPr/>
          </p:nvCxnSpPr>
          <p:spPr>
            <a:xfrm>
              <a:off x="1952089" y="5382030"/>
              <a:ext cx="1154827" cy="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04;p14">
              <a:extLst>
                <a:ext uri="{FF2B5EF4-FFF2-40B4-BE49-F238E27FC236}">
                  <a16:creationId xmlns:a16="http://schemas.microsoft.com/office/drawing/2014/main" id="{3C9D0831-054B-485F-8F17-EDD048626BD4}"/>
                </a:ext>
              </a:extLst>
            </p:cNvPr>
            <p:cNvCxnSpPr>
              <a:cxnSpLocks/>
            </p:cNvCxnSpPr>
            <p:nvPr/>
          </p:nvCxnSpPr>
          <p:spPr>
            <a:xfrm rot="16200000">
              <a:off x="3655606" y="595707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3" name="Google Shape;62;p14">
                  <a:extLst>
                    <a:ext uri="{FF2B5EF4-FFF2-40B4-BE49-F238E27FC236}">
                      <a16:creationId xmlns:a16="http://schemas.microsoft.com/office/drawing/2014/main" id="{E52214BE-BE46-41C8-8272-5285F879BE3E}"/>
                    </a:ext>
                  </a:extLst>
                </p:cNvPr>
                <p:cNvSpPr/>
                <p:nvPr/>
              </p:nvSpPr>
              <p:spPr>
                <a:xfrm>
                  <a:off x="8124240" y="2885450"/>
                  <a:ext cx="166089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63" name="Google Shape;62;p14">
                  <a:extLst>
                    <a:ext uri="{FF2B5EF4-FFF2-40B4-BE49-F238E27FC236}">
                      <a16:creationId xmlns:a16="http://schemas.microsoft.com/office/drawing/2014/main" id="{E52214BE-BE46-41C8-8272-5285F879BE3E}"/>
                    </a:ext>
                  </a:extLst>
                </p:cNvPr>
                <p:cNvSpPr>
                  <a:spLocks noRot="1" noChangeAspect="1" noMove="1" noResize="1" noEditPoints="1" noAdjustHandles="1" noChangeArrowheads="1" noChangeShapeType="1" noTextEdit="1"/>
                </p:cNvSpPr>
                <p:nvPr/>
              </p:nvSpPr>
              <p:spPr>
                <a:xfrm>
                  <a:off x="8124240" y="2885450"/>
                  <a:ext cx="1660899" cy="631417"/>
                </a:xfrm>
                <a:prstGeom prst="roundRect">
                  <a:avLst>
                    <a:gd name="adj" fmla="val 16667"/>
                  </a:avLst>
                </a:prstGeom>
                <a:blipFill>
                  <a:blip r:embed="rId18"/>
                  <a:stretch>
                    <a:fillRect l="-3285" r="-1825"/>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64" name="Google Shape;104;p14">
              <a:extLst>
                <a:ext uri="{FF2B5EF4-FFF2-40B4-BE49-F238E27FC236}">
                  <a16:creationId xmlns:a16="http://schemas.microsoft.com/office/drawing/2014/main" id="{AB29CE4F-E072-428B-A062-E2B310CDA920}"/>
                </a:ext>
              </a:extLst>
            </p:cNvPr>
            <p:cNvCxnSpPr>
              <a:cxnSpLocks/>
            </p:cNvCxnSpPr>
            <p:nvPr/>
          </p:nvCxnSpPr>
          <p:spPr>
            <a:xfrm>
              <a:off x="9817197" y="320115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66" name="Google Shape;104;p14">
              <a:extLst>
                <a:ext uri="{FF2B5EF4-FFF2-40B4-BE49-F238E27FC236}">
                  <a16:creationId xmlns:a16="http://schemas.microsoft.com/office/drawing/2014/main" id="{7EA6570F-5426-43B8-BABA-F947125D9E57}"/>
                </a:ext>
              </a:extLst>
            </p:cNvPr>
            <p:cNvCxnSpPr>
              <a:cxnSpLocks/>
            </p:cNvCxnSpPr>
            <p:nvPr/>
          </p:nvCxnSpPr>
          <p:spPr>
            <a:xfrm rot="16200000">
              <a:off x="8704463" y="383409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7" name="Textfeld 166">
                  <a:extLst>
                    <a:ext uri="{FF2B5EF4-FFF2-40B4-BE49-F238E27FC236}">
                      <a16:creationId xmlns:a16="http://schemas.microsoft.com/office/drawing/2014/main" id="{2379BE42-A016-4E95-9FB6-98D9C1B016A6}"/>
                    </a:ext>
                  </a:extLst>
                </p:cNvPr>
                <p:cNvSpPr txBox="1"/>
                <p:nvPr/>
              </p:nvSpPr>
              <p:spPr>
                <a:xfrm>
                  <a:off x="9749674"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67" name="Textfeld 166">
                  <a:extLst>
                    <a:ext uri="{FF2B5EF4-FFF2-40B4-BE49-F238E27FC236}">
                      <a16:creationId xmlns:a16="http://schemas.microsoft.com/office/drawing/2014/main" id="{2379BE42-A016-4E95-9FB6-98D9C1B016A6}"/>
                    </a:ext>
                  </a:extLst>
                </p:cNvPr>
                <p:cNvSpPr txBox="1">
                  <a:spLocks noRot="1" noChangeAspect="1" noMove="1" noResize="1" noEditPoints="1" noAdjustHandles="1" noChangeArrowheads="1" noChangeShapeType="1" noTextEdit="1"/>
                </p:cNvSpPr>
                <p:nvPr/>
              </p:nvSpPr>
              <p:spPr>
                <a:xfrm>
                  <a:off x="9749674" y="2896433"/>
                  <a:ext cx="621254" cy="303866"/>
                </a:xfrm>
                <a:prstGeom prst="rect">
                  <a:avLst/>
                </a:prstGeom>
                <a:blipFill>
                  <a:blip r:embed="rId19"/>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8" name="Textfeld 167">
                  <a:extLst>
                    <a:ext uri="{FF2B5EF4-FFF2-40B4-BE49-F238E27FC236}">
                      <a16:creationId xmlns:a16="http://schemas.microsoft.com/office/drawing/2014/main" id="{6BD3631F-ECBC-4909-B39C-52E9B708DE48}"/>
                    </a:ext>
                  </a:extLst>
                </p:cNvPr>
                <p:cNvSpPr txBox="1"/>
                <p:nvPr/>
              </p:nvSpPr>
              <p:spPr>
                <a:xfrm>
                  <a:off x="8752666"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8" name="Textfeld 167">
                  <a:extLst>
                    <a:ext uri="{FF2B5EF4-FFF2-40B4-BE49-F238E27FC236}">
                      <a16:creationId xmlns:a16="http://schemas.microsoft.com/office/drawing/2014/main" id="{6BD3631F-ECBC-4909-B39C-52E9B708DE48}"/>
                    </a:ext>
                  </a:extLst>
                </p:cNvPr>
                <p:cNvSpPr txBox="1">
                  <a:spLocks noRot="1" noChangeAspect="1" noMove="1" noResize="1" noEditPoints="1" noAdjustHandles="1" noChangeArrowheads="1" noChangeShapeType="1" noTextEdit="1"/>
                </p:cNvSpPr>
                <p:nvPr/>
              </p:nvSpPr>
              <p:spPr>
                <a:xfrm>
                  <a:off x="8752666" y="4108388"/>
                  <a:ext cx="522994" cy="369332"/>
                </a:xfrm>
                <a:prstGeom prst="rect">
                  <a:avLst/>
                </a:prstGeom>
                <a:blipFill>
                  <a:blip r:embed="rId20"/>
                  <a:stretch>
                    <a:fillRect t="-6557" r="-15116"/>
                  </a:stretch>
                </a:blipFill>
              </p:spPr>
              <p:txBody>
                <a:bodyPr/>
                <a:lstStyle/>
                <a:p>
                  <a:r>
                    <a:rPr lang="en-GB">
                      <a:noFill/>
                    </a:rPr>
                    <a:t> </a:t>
                  </a:r>
                </a:p>
              </p:txBody>
            </p:sp>
          </mc:Fallback>
        </mc:AlternateContent>
        <p:cxnSp>
          <p:nvCxnSpPr>
            <p:cNvPr id="169" name="Google Shape;104;p14">
              <a:extLst>
                <a:ext uri="{FF2B5EF4-FFF2-40B4-BE49-F238E27FC236}">
                  <a16:creationId xmlns:a16="http://schemas.microsoft.com/office/drawing/2014/main" id="{4303EA23-A63F-40A7-9FCC-5BFC28446F92}"/>
                </a:ext>
              </a:extLst>
            </p:cNvPr>
            <p:cNvCxnSpPr>
              <a:cxnSpLocks/>
            </p:cNvCxnSpPr>
            <p:nvPr/>
          </p:nvCxnSpPr>
          <p:spPr>
            <a:xfrm>
              <a:off x="7711334" y="319834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4C1B00BD-E0D2-4AB2-B2C6-70A88E24C265}"/>
                    </a:ext>
                  </a:extLst>
                </p:cNvPr>
                <p:cNvSpPr txBox="1"/>
                <p:nvPr/>
              </p:nvSpPr>
              <p:spPr>
                <a:xfrm>
                  <a:off x="7561261" y="289361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70" name="Textfeld 169">
                  <a:extLst>
                    <a:ext uri="{FF2B5EF4-FFF2-40B4-BE49-F238E27FC236}">
                      <a16:creationId xmlns:a16="http://schemas.microsoft.com/office/drawing/2014/main" id="{4C1B00BD-E0D2-4AB2-B2C6-70A88E24C265}"/>
                    </a:ext>
                  </a:extLst>
                </p:cNvPr>
                <p:cNvSpPr txBox="1">
                  <a:spLocks noRot="1" noChangeAspect="1" noMove="1" noResize="1" noEditPoints="1" noAdjustHandles="1" noChangeArrowheads="1" noChangeShapeType="1" noTextEdit="1"/>
                </p:cNvSpPr>
                <p:nvPr/>
              </p:nvSpPr>
              <p:spPr>
                <a:xfrm>
                  <a:off x="7561261" y="2893618"/>
                  <a:ext cx="621254" cy="303866"/>
                </a:xfrm>
                <a:prstGeom prst="rect">
                  <a:avLst/>
                </a:prstGeom>
                <a:blipFill>
                  <a:blip r:embed="rId21"/>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1" name="Google Shape;62;p14">
                  <a:extLst>
                    <a:ext uri="{FF2B5EF4-FFF2-40B4-BE49-F238E27FC236}">
                      <a16:creationId xmlns:a16="http://schemas.microsoft.com/office/drawing/2014/main" id="{9ECD1F2F-EE18-4AA0-B792-B769E39468ED}"/>
                    </a:ext>
                  </a:extLst>
                </p:cNvPr>
                <p:cNvSpPr/>
                <p:nvPr/>
              </p:nvSpPr>
              <p:spPr>
                <a:xfrm>
                  <a:off x="5314915" y="504316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a:latin typeface="Cambria Math" panose="02040503050406030204" pitchFamily="18" charset="0"/>
                                <a:cs typeface="Calibri" panose="020F0502020204030204" pitchFamily="34" charset="0"/>
                              </a:rPr>
                              <m:t>𝐸𝑖𝑛𝑠𝑝𝑟𝑖𝑡𝑧</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71" name="Google Shape;62;p14">
                  <a:extLst>
                    <a:ext uri="{FF2B5EF4-FFF2-40B4-BE49-F238E27FC236}">
                      <a16:creationId xmlns:a16="http://schemas.microsoft.com/office/drawing/2014/main" id="{9ECD1F2F-EE18-4AA0-B792-B769E39468ED}"/>
                    </a:ext>
                  </a:extLst>
                </p:cNvPr>
                <p:cNvSpPr>
                  <a:spLocks noRot="1" noChangeAspect="1" noMove="1" noResize="1" noEditPoints="1" noAdjustHandles="1" noChangeArrowheads="1" noChangeShapeType="1" noTextEdit="1"/>
                </p:cNvSpPr>
                <p:nvPr/>
              </p:nvSpPr>
              <p:spPr>
                <a:xfrm>
                  <a:off x="5314915" y="5043160"/>
                  <a:ext cx="1575622" cy="631417"/>
                </a:xfrm>
                <a:prstGeom prst="roundRect">
                  <a:avLst>
                    <a:gd name="adj" fmla="val 16667"/>
                  </a:avLst>
                </a:prstGeom>
                <a:blipFill>
                  <a:blip r:embed="rId2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7431310F-5D70-4D27-AEDD-10272270D5AD}"/>
                    </a:ext>
                  </a:extLst>
                </p:cNvPr>
                <p:cNvSpPr txBox="1"/>
                <p:nvPr/>
              </p:nvSpPr>
              <p:spPr>
                <a:xfrm>
                  <a:off x="5926552" y="616489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172" name="Textfeld 171">
                  <a:extLst>
                    <a:ext uri="{FF2B5EF4-FFF2-40B4-BE49-F238E27FC236}">
                      <a16:creationId xmlns:a16="http://schemas.microsoft.com/office/drawing/2014/main" id="{7431310F-5D70-4D27-AEDD-10272270D5AD}"/>
                    </a:ext>
                  </a:extLst>
                </p:cNvPr>
                <p:cNvSpPr txBox="1">
                  <a:spLocks noRot="1" noChangeAspect="1" noMove="1" noResize="1" noEditPoints="1" noAdjustHandles="1" noChangeArrowheads="1" noChangeShapeType="1" noTextEdit="1"/>
                </p:cNvSpPr>
                <p:nvPr/>
              </p:nvSpPr>
              <p:spPr>
                <a:xfrm>
                  <a:off x="5926552" y="6164897"/>
                  <a:ext cx="522994" cy="369332"/>
                </a:xfrm>
                <a:prstGeom prst="rect">
                  <a:avLst/>
                </a:prstGeom>
                <a:blipFill>
                  <a:blip r:embed="rId23"/>
                  <a:stretch>
                    <a:fillRect/>
                  </a:stretch>
                </a:blipFill>
              </p:spPr>
              <p:txBody>
                <a:bodyPr/>
                <a:lstStyle/>
                <a:p>
                  <a:r>
                    <a:rPr lang="de-DE">
                      <a:noFill/>
                    </a:rPr>
                    <a:t> </a:t>
                  </a:r>
                </a:p>
              </p:txBody>
            </p:sp>
          </mc:Fallback>
        </mc:AlternateContent>
        <p:cxnSp>
          <p:nvCxnSpPr>
            <p:cNvPr id="173" name="Google Shape;104;p14">
              <a:extLst>
                <a:ext uri="{FF2B5EF4-FFF2-40B4-BE49-F238E27FC236}">
                  <a16:creationId xmlns:a16="http://schemas.microsoft.com/office/drawing/2014/main" id="{FF364E20-6B0A-4A54-9BDF-C5132D7338A1}"/>
                </a:ext>
              </a:extLst>
            </p:cNvPr>
            <p:cNvCxnSpPr>
              <a:cxnSpLocks/>
            </p:cNvCxnSpPr>
            <p:nvPr/>
          </p:nvCxnSpPr>
          <p:spPr>
            <a:xfrm rot="16200000">
              <a:off x="5827715" y="594952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74" name="Google Shape;104;p14">
              <a:extLst>
                <a:ext uri="{FF2B5EF4-FFF2-40B4-BE49-F238E27FC236}">
                  <a16:creationId xmlns:a16="http://schemas.microsoft.com/office/drawing/2014/main" id="{D498C616-FE0F-4C57-A037-BE4EA11ED9EB}"/>
                </a:ext>
              </a:extLst>
            </p:cNvPr>
            <p:cNvCxnSpPr>
              <a:cxnSpLocks/>
            </p:cNvCxnSpPr>
            <p:nvPr/>
          </p:nvCxnSpPr>
          <p:spPr>
            <a:xfrm>
              <a:off x="4759068" y="538384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5" name="Textfeld 174">
                  <a:extLst>
                    <a:ext uri="{FF2B5EF4-FFF2-40B4-BE49-F238E27FC236}">
                      <a16:creationId xmlns:a16="http://schemas.microsoft.com/office/drawing/2014/main" id="{00DF3870-E393-40DC-87F6-6943934C9930}"/>
                    </a:ext>
                  </a:extLst>
                </p:cNvPr>
                <p:cNvSpPr txBox="1"/>
                <p:nvPr/>
              </p:nvSpPr>
              <p:spPr>
                <a:xfrm>
                  <a:off x="4731401" y="5079115"/>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i="1" smtClean="0">
                                <a:latin typeface="Cambria Math" panose="02040503050406030204" pitchFamily="18" charset="0"/>
                                <a:cs typeface="Calibri" panose="020F0502020204030204" pitchFamily="34" charset="0"/>
                              </a:rPr>
                            </m:ctrlPr>
                          </m:sSubPr>
                          <m:e>
                            <m:acc>
                              <m:accPr>
                                <m:chr m:val="̂"/>
                                <m:ctrlPr>
                                  <a:rPr lang="de-DE" sz="133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75" name="Textfeld 174">
                  <a:extLst>
                    <a:ext uri="{FF2B5EF4-FFF2-40B4-BE49-F238E27FC236}">
                      <a16:creationId xmlns:a16="http://schemas.microsoft.com/office/drawing/2014/main" id="{00DF3870-E393-40DC-87F6-6943934C9930}"/>
                    </a:ext>
                  </a:extLst>
                </p:cNvPr>
                <p:cNvSpPr txBox="1">
                  <a:spLocks noRot="1" noChangeAspect="1" noMove="1" noResize="1" noEditPoints="1" noAdjustHandles="1" noChangeArrowheads="1" noChangeShapeType="1" noTextEdit="1"/>
                </p:cNvSpPr>
                <p:nvPr/>
              </p:nvSpPr>
              <p:spPr>
                <a:xfrm>
                  <a:off x="4731401" y="5079115"/>
                  <a:ext cx="621254" cy="303866"/>
                </a:xfrm>
                <a:prstGeom prst="rect">
                  <a:avLst/>
                </a:prstGeom>
                <a:blipFill>
                  <a:blip r:embed="rId24"/>
                  <a:stretch>
                    <a:fillRect/>
                  </a:stretch>
                </a:blipFill>
              </p:spPr>
              <p:txBody>
                <a:bodyPr/>
                <a:lstStyle/>
                <a:p>
                  <a:r>
                    <a:rPr lang="en-GB">
                      <a:noFill/>
                    </a:rPr>
                    <a:t> </a:t>
                  </a:r>
                </a:p>
              </p:txBody>
            </p:sp>
          </mc:Fallback>
        </mc:AlternateContent>
        <p:cxnSp>
          <p:nvCxnSpPr>
            <p:cNvPr id="179" name="Google Shape;104;p14">
              <a:extLst>
                <a:ext uri="{FF2B5EF4-FFF2-40B4-BE49-F238E27FC236}">
                  <a16:creationId xmlns:a16="http://schemas.microsoft.com/office/drawing/2014/main" id="{6A23EDE8-A2CA-47FD-9614-4B2E75A4F22E}"/>
                </a:ext>
              </a:extLst>
            </p:cNvPr>
            <p:cNvCxnSpPr>
              <a:cxnSpLocks/>
            </p:cNvCxnSpPr>
            <p:nvPr/>
          </p:nvCxnSpPr>
          <p:spPr>
            <a:xfrm>
              <a:off x="6910488" y="537551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0" name="Textfeld 179">
                  <a:extLst>
                    <a:ext uri="{FF2B5EF4-FFF2-40B4-BE49-F238E27FC236}">
                      <a16:creationId xmlns:a16="http://schemas.microsoft.com/office/drawing/2014/main" id="{5CB50221-98C3-4535-AE8E-07BB86DFC945}"/>
                    </a:ext>
                  </a:extLst>
                </p:cNvPr>
                <p:cNvSpPr txBox="1"/>
                <p:nvPr/>
              </p:nvSpPr>
              <p:spPr>
                <a:xfrm>
                  <a:off x="7225527" y="514948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80" name="Textfeld 179">
                  <a:extLst>
                    <a:ext uri="{FF2B5EF4-FFF2-40B4-BE49-F238E27FC236}">
                      <a16:creationId xmlns:a16="http://schemas.microsoft.com/office/drawing/2014/main" id="{5CB50221-98C3-4535-AE8E-07BB86DFC945}"/>
                    </a:ext>
                  </a:extLst>
                </p:cNvPr>
                <p:cNvSpPr txBox="1">
                  <a:spLocks noRot="1" noChangeAspect="1" noMove="1" noResize="1" noEditPoints="1" noAdjustHandles="1" noChangeArrowheads="1" noChangeShapeType="1" noTextEdit="1"/>
                </p:cNvSpPr>
                <p:nvPr/>
              </p:nvSpPr>
              <p:spPr>
                <a:xfrm>
                  <a:off x="7225527" y="5149480"/>
                  <a:ext cx="522994" cy="369332"/>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1" name="Textfeld 180">
                  <a:extLst>
                    <a:ext uri="{FF2B5EF4-FFF2-40B4-BE49-F238E27FC236}">
                      <a16:creationId xmlns:a16="http://schemas.microsoft.com/office/drawing/2014/main" id="{BD555AEE-2B16-4940-989B-E582AC1A84FF}"/>
                    </a:ext>
                  </a:extLst>
                </p:cNvPr>
                <p:cNvSpPr txBox="1"/>
                <p:nvPr/>
              </p:nvSpPr>
              <p:spPr>
                <a:xfrm>
                  <a:off x="6804865" y="507079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81" name="Textfeld 180">
                  <a:extLst>
                    <a:ext uri="{FF2B5EF4-FFF2-40B4-BE49-F238E27FC236}">
                      <a16:creationId xmlns:a16="http://schemas.microsoft.com/office/drawing/2014/main" id="{BD555AEE-2B16-4940-989B-E582AC1A84FF}"/>
                    </a:ext>
                  </a:extLst>
                </p:cNvPr>
                <p:cNvSpPr txBox="1">
                  <a:spLocks noRot="1" noChangeAspect="1" noMove="1" noResize="1" noEditPoints="1" noAdjustHandles="1" noChangeArrowheads="1" noChangeShapeType="1" noTextEdit="1"/>
                </p:cNvSpPr>
                <p:nvPr/>
              </p:nvSpPr>
              <p:spPr>
                <a:xfrm>
                  <a:off x="6804865" y="5070793"/>
                  <a:ext cx="621254" cy="303866"/>
                </a:xfrm>
                <a:prstGeom prst="rect">
                  <a:avLst/>
                </a:prstGeom>
                <a:blipFill>
                  <a:blip r:embed="rId26"/>
                  <a:stretch>
                    <a:fillRect/>
                  </a:stretch>
                </a:blipFill>
              </p:spPr>
              <p:txBody>
                <a:bodyPr/>
                <a:lstStyle/>
                <a:p>
                  <a:r>
                    <a:rPr lang="en-GB">
                      <a:noFill/>
                    </a:rPr>
                    <a:t> </a:t>
                  </a:r>
                </a:p>
              </p:txBody>
            </p:sp>
          </mc:Fallback>
        </mc:AlternateContent>
        <p:cxnSp>
          <p:nvCxnSpPr>
            <p:cNvPr id="182" name="Google Shape;104;p14">
              <a:extLst>
                <a:ext uri="{FF2B5EF4-FFF2-40B4-BE49-F238E27FC236}">
                  <a16:creationId xmlns:a16="http://schemas.microsoft.com/office/drawing/2014/main" id="{CAE5A3C2-58BD-43E8-BE10-F8D8CA286372}"/>
                </a:ext>
              </a:extLst>
            </p:cNvPr>
            <p:cNvCxnSpPr>
              <a:cxnSpLocks/>
            </p:cNvCxnSpPr>
            <p:nvPr/>
          </p:nvCxnSpPr>
          <p:spPr>
            <a:xfrm>
              <a:off x="7608844" y="537270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3" name="Textfeld 182">
                  <a:extLst>
                    <a:ext uri="{FF2B5EF4-FFF2-40B4-BE49-F238E27FC236}">
                      <a16:creationId xmlns:a16="http://schemas.microsoft.com/office/drawing/2014/main" id="{70DC30B5-5F18-4BC6-811D-4BA3722263CC}"/>
                    </a:ext>
                  </a:extLst>
                </p:cNvPr>
                <p:cNvSpPr txBox="1"/>
                <p:nvPr/>
              </p:nvSpPr>
              <p:spPr>
                <a:xfrm>
                  <a:off x="7458771" y="506797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83" name="Textfeld 182">
                  <a:extLst>
                    <a:ext uri="{FF2B5EF4-FFF2-40B4-BE49-F238E27FC236}">
                      <a16:creationId xmlns:a16="http://schemas.microsoft.com/office/drawing/2014/main" id="{70DC30B5-5F18-4BC6-811D-4BA3722263CC}"/>
                    </a:ext>
                  </a:extLst>
                </p:cNvPr>
                <p:cNvSpPr txBox="1">
                  <a:spLocks noRot="1" noChangeAspect="1" noMove="1" noResize="1" noEditPoints="1" noAdjustHandles="1" noChangeArrowheads="1" noChangeShapeType="1" noTextEdit="1"/>
                </p:cNvSpPr>
                <p:nvPr/>
              </p:nvSpPr>
              <p:spPr>
                <a:xfrm>
                  <a:off x="7458771" y="5067978"/>
                  <a:ext cx="621254" cy="303866"/>
                </a:xfrm>
                <a:prstGeom prst="rect">
                  <a:avLst/>
                </a:prstGeom>
                <a:blipFill>
                  <a:blip r:embed="rId27"/>
                  <a:stretch>
                    <a:fillRect/>
                  </a:stretch>
                </a:blipFill>
              </p:spPr>
              <p:txBody>
                <a:bodyPr/>
                <a:lstStyle/>
                <a:p>
                  <a:r>
                    <a:rPr lang="en-GB">
                      <a:noFill/>
                    </a:rPr>
                    <a:t> </a:t>
                  </a:r>
                </a:p>
              </p:txBody>
            </p:sp>
          </mc:Fallback>
        </mc:AlternateContent>
        <p:cxnSp>
          <p:nvCxnSpPr>
            <p:cNvPr id="184" name="Google Shape;104;p14">
              <a:extLst>
                <a:ext uri="{FF2B5EF4-FFF2-40B4-BE49-F238E27FC236}">
                  <a16:creationId xmlns:a16="http://schemas.microsoft.com/office/drawing/2014/main" id="{133A9153-4BC8-4712-A2E0-318AD5AA647D}"/>
                </a:ext>
              </a:extLst>
            </p:cNvPr>
            <p:cNvCxnSpPr>
              <a:cxnSpLocks/>
              <a:stCxn id="180" idx="2"/>
            </p:cNvCxnSpPr>
            <p:nvPr/>
          </p:nvCxnSpPr>
          <p:spPr>
            <a:xfrm>
              <a:off x="7487024" y="5518812"/>
              <a:ext cx="11311" cy="1092302"/>
            </a:xfrm>
            <a:prstGeom prst="straightConnector1">
              <a:avLst/>
            </a:prstGeom>
            <a:noFill/>
            <a:ln w="22225" cap="flat" cmpd="sng">
              <a:solidFill>
                <a:schemeClr val="dk2"/>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185" name="Inhaltsplatzhalter 64">
                  <a:extLst>
                    <a:ext uri="{FF2B5EF4-FFF2-40B4-BE49-F238E27FC236}">
                      <a16:creationId xmlns:a16="http://schemas.microsoft.com/office/drawing/2014/main" id="{A448682D-45DB-47D5-BD87-C7AABA5D6D0B}"/>
                    </a:ext>
                  </a:extLst>
                </p:cNvPr>
                <p:cNvSpPr txBox="1">
                  <a:spLocks/>
                </p:cNvSpPr>
                <p:nvPr/>
              </p:nvSpPr>
              <p:spPr>
                <a:xfrm>
                  <a:off x="7347013" y="6425277"/>
                  <a:ext cx="798723"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14:m>
                    <m:oMathPara xmlns:m="http://schemas.openxmlformats.org/officeDocument/2006/math">
                      <m:oMathParaPr>
                        <m:jc m:val="left"/>
                      </m:oMathParaPr>
                      <m:oMath xmlns:m="http://schemas.openxmlformats.org/officeDocument/2006/math">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𝑼𝒎𝒔𝒄𝒉𝒂𝒍𝒕</m:t>
                            </m:r>
                          </m:sub>
                        </m:sSub>
                      </m:oMath>
                    </m:oMathPara>
                  </a14:m>
                  <a:endParaRPr lang="en-GB" sz="1330" kern="0" dirty="0"/>
                </a:p>
              </p:txBody>
            </p:sp>
          </mc:Choice>
          <mc:Fallback xmlns="">
            <p:sp>
              <p:nvSpPr>
                <p:cNvPr id="185" name="Inhaltsplatzhalter 64">
                  <a:extLst>
                    <a:ext uri="{FF2B5EF4-FFF2-40B4-BE49-F238E27FC236}">
                      <a16:creationId xmlns:a16="http://schemas.microsoft.com/office/drawing/2014/main" id="{A448682D-45DB-47D5-BD87-C7AABA5D6D0B}"/>
                    </a:ext>
                  </a:extLst>
                </p:cNvPr>
                <p:cNvSpPr txBox="1">
                  <a:spLocks noRot="1" noChangeAspect="1" noMove="1" noResize="1" noEditPoints="1" noAdjustHandles="1" noChangeArrowheads="1" noChangeShapeType="1" noTextEdit="1"/>
                </p:cNvSpPr>
                <p:nvPr/>
              </p:nvSpPr>
              <p:spPr>
                <a:xfrm>
                  <a:off x="7347013" y="6425277"/>
                  <a:ext cx="798723" cy="487085"/>
                </a:xfrm>
                <a:prstGeom prst="rect">
                  <a:avLst/>
                </a:prstGeom>
                <a:blipFill>
                  <a:blip r:embed="rId2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6" name="Google Shape;62;p14">
                  <a:extLst>
                    <a:ext uri="{FF2B5EF4-FFF2-40B4-BE49-F238E27FC236}">
                      <a16:creationId xmlns:a16="http://schemas.microsoft.com/office/drawing/2014/main" id="{2B5B8870-26F5-4C39-92A6-053CCA29D7E0}"/>
                    </a:ext>
                  </a:extLst>
                </p:cNvPr>
                <p:cNvSpPr/>
                <p:nvPr/>
              </p:nvSpPr>
              <p:spPr>
                <a:xfrm>
                  <a:off x="8052906" y="5079115"/>
                  <a:ext cx="177118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3</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86" name="Google Shape;62;p14">
                  <a:extLst>
                    <a:ext uri="{FF2B5EF4-FFF2-40B4-BE49-F238E27FC236}">
                      <a16:creationId xmlns:a16="http://schemas.microsoft.com/office/drawing/2014/main" id="{2B5B8870-26F5-4C39-92A6-053CCA29D7E0}"/>
                    </a:ext>
                  </a:extLst>
                </p:cNvPr>
                <p:cNvSpPr>
                  <a:spLocks noRot="1" noChangeAspect="1" noMove="1" noResize="1" noEditPoints="1" noAdjustHandles="1" noChangeArrowheads="1" noChangeShapeType="1" noTextEdit="1"/>
                </p:cNvSpPr>
                <p:nvPr/>
              </p:nvSpPr>
              <p:spPr>
                <a:xfrm>
                  <a:off x="8052906" y="5079115"/>
                  <a:ext cx="1771189" cy="631417"/>
                </a:xfrm>
                <a:prstGeom prst="roundRect">
                  <a:avLst>
                    <a:gd name="adj" fmla="val 16667"/>
                  </a:avLst>
                </a:prstGeom>
                <a:blipFill>
                  <a:blip r:embed="rId29"/>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7" name="Textfeld 186">
                  <a:extLst>
                    <a:ext uri="{FF2B5EF4-FFF2-40B4-BE49-F238E27FC236}">
                      <a16:creationId xmlns:a16="http://schemas.microsoft.com/office/drawing/2014/main" id="{3A475CAA-5B51-4C51-9898-138C18B856D8}"/>
                    </a:ext>
                  </a:extLst>
                </p:cNvPr>
                <p:cNvSpPr txBox="1"/>
                <p:nvPr/>
              </p:nvSpPr>
              <p:spPr>
                <a:xfrm>
                  <a:off x="8803300"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3</m:t>
                            </m:r>
                          </m:sub>
                        </m:sSub>
                      </m:oMath>
                    </m:oMathPara>
                  </a14:m>
                  <a:endParaRPr lang="en-GB" dirty="0"/>
                </a:p>
              </p:txBody>
            </p:sp>
          </mc:Choice>
          <mc:Fallback xmlns="">
            <p:sp>
              <p:nvSpPr>
                <p:cNvPr id="187" name="Textfeld 186">
                  <a:extLst>
                    <a:ext uri="{FF2B5EF4-FFF2-40B4-BE49-F238E27FC236}">
                      <a16:creationId xmlns:a16="http://schemas.microsoft.com/office/drawing/2014/main" id="{3A475CAA-5B51-4C51-9898-138C18B856D8}"/>
                    </a:ext>
                  </a:extLst>
                </p:cNvPr>
                <p:cNvSpPr txBox="1">
                  <a:spLocks noRot="1" noChangeAspect="1" noMove="1" noResize="1" noEditPoints="1" noAdjustHandles="1" noChangeArrowheads="1" noChangeShapeType="1" noTextEdit="1"/>
                </p:cNvSpPr>
                <p:nvPr/>
              </p:nvSpPr>
              <p:spPr>
                <a:xfrm>
                  <a:off x="8803300" y="6200852"/>
                  <a:ext cx="522994" cy="369332"/>
                </a:xfrm>
                <a:prstGeom prst="rect">
                  <a:avLst/>
                </a:prstGeom>
                <a:blipFill>
                  <a:blip r:embed="rId30"/>
                  <a:stretch>
                    <a:fillRect r="-23256"/>
                  </a:stretch>
                </a:blipFill>
              </p:spPr>
              <p:txBody>
                <a:bodyPr/>
                <a:lstStyle/>
                <a:p>
                  <a:r>
                    <a:rPr lang="de-DE">
                      <a:noFill/>
                    </a:rPr>
                    <a:t> </a:t>
                  </a:r>
                </a:p>
              </p:txBody>
            </p:sp>
          </mc:Fallback>
        </mc:AlternateContent>
        <p:cxnSp>
          <p:nvCxnSpPr>
            <p:cNvPr id="188" name="Google Shape;104;p14">
              <a:extLst>
                <a:ext uri="{FF2B5EF4-FFF2-40B4-BE49-F238E27FC236}">
                  <a16:creationId xmlns:a16="http://schemas.microsoft.com/office/drawing/2014/main" id="{AB7E6E1D-16B3-42A4-8E24-5AE9304FF50F}"/>
                </a:ext>
              </a:extLst>
            </p:cNvPr>
            <p:cNvCxnSpPr>
              <a:cxnSpLocks/>
            </p:cNvCxnSpPr>
            <p:nvPr/>
          </p:nvCxnSpPr>
          <p:spPr>
            <a:xfrm rot="16200000">
              <a:off x="8704463"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04;p14">
              <a:extLst>
                <a:ext uri="{FF2B5EF4-FFF2-40B4-BE49-F238E27FC236}">
                  <a16:creationId xmlns:a16="http://schemas.microsoft.com/office/drawing/2014/main" id="{CAF1E794-9034-47AB-BE14-0B44C0A7133A}"/>
                </a:ext>
              </a:extLst>
            </p:cNvPr>
            <p:cNvCxnSpPr>
              <a:cxnSpLocks/>
            </p:cNvCxnSpPr>
            <p:nvPr/>
          </p:nvCxnSpPr>
          <p:spPr>
            <a:xfrm>
              <a:off x="9854188" y="5411473"/>
              <a:ext cx="46015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0" name="Textfeld 189">
                  <a:extLst>
                    <a:ext uri="{FF2B5EF4-FFF2-40B4-BE49-F238E27FC236}">
                      <a16:creationId xmlns:a16="http://schemas.microsoft.com/office/drawing/2014/main" id="{0024DFAA-907E-4D69-B669-EBAC72D5DD5B}"/>
                    </a:ext>
                  </a:extLst>
                </p:cNvPr>
                <p:cNvSpPr txBox="1"/>
                <p:nvPr/>
              </p:nvSpPr>
              <p:spPr>
                <a:xfrm>
                  <a:off x="9822148" y="5106748"/>
                  <a:ext cx="524235"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90" name="Textfeld 189">
                  <a:extLst>
                    <a:ext uri="{FF2B5EF4-FFF2-40B4-BE49-F238E27FC236}">
                      <a16:creationId xmlns:a16="http://schemas.microsoft.com/office/drawing/2014/main" id="{0024DFAA-907E-4D69-B669-EBAC72D5DD5B}"/>
                    </a:ext>
                  </a:extLst>
                </p:cNvPr>
                <p:cNvSpPr txBox="1">
                  <a:spLocks noRot="1" noChangeAspect="1" noMove="1" noResize="1" noEditPoints="1" noAdjustHandles="1" noChangeArrowheads="1" noChangeShapeType="1" noTextEdit="1"/>
                </p:cNvSpPr>
                <p:nvPr/>
              </p:nvSpPr>
              <p:spPr>
                <a:xfrm>
                  <a:off x="9822148" y="5106748"/>
                  <a:ext cx="524235" cy="303866"/>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1" name="Google Shape;62;p14">
                  <a:extLst>
                    <a:ext uri="{FF2B5EF4-FFF2-40B4-BE49-F238E27FC236}">
                      <a16:creationId xmlns:a16="http://schemas.microsoft.com/office/drawing/2014/main" id="{C5CCE8E0-23C9-40B2-840E-5C532C8CDD7E}"/>
                    </a:ext>
                  </a:extLst>
                </p:cNvPr>
                <p:cNvSpPr/>
                <p:nvPr/>
              </p:nvSpPr>
              <p:spPr>
                <a:xfrm>
                  <a:off x="10341432" y="5079115"/>
                  <a:ext cx="1773833"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91" name="Google Shape;62;p14">
                  <a:extLst>
                    <a:ext uri="{FF2B5EF4-FFF2-40B4-BE49-F238E27FC236}">
                      <a16:creationId xmlns:a16="http://schemas.microsoft.com/office/drawing/2014/main" id="{C5CCE8E0-23C9-40B2-840E-5C532C8CDD7E}"/>
                    </a:ext>
                  </a:extLst>
                </p:cNvPr>
                <p:cNvSpPr>
                  <a:spLocks noRot="1" noChangeAspect="1" noMove="1" noResize="1" noEditPoints="1" noAdjustHandles="1" noChangeArrowheads="1" noChangeShapeType="1" noTextEdit="1"/>
                </p:cNvSpPr>
                <p:nvPr/>
              </p:nvSpPr>
              <p:spPr>
                <a:xfrm>
                  <a:off x="10341432" y="5079115"/>
                  <a:ext cx="1773833" cy="631417"/>
                </a:xfrm>
                <a:prstGeom prst="roundRect">
                  <a:avLst>
                    <a:gd name="adj" fmla="val 16667"/>
                  </a:avLst>
                </a:prstGeom>
                <a:blipFill>
                  <a:blip r:embed="rId32"/>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2" name="Textfeld 191">
                  <a:extLst>
                    <a:ext uri="{FF2B5EF4-FFF2-40B4-BE49-F238E27FC236}">
                      <a16:creationId xmlns:a16="http://schemas.microsoft.com/office/drawing/2014/main" id="{A357B13B-4555-4A17-A213-2EDF8491ED05}"/>
                    </a:ext>
                  </a:extLst>
                </p:cNvPr>
                <p:cNvSpPr txBox="1"/>
                <p:nvPr/>
              </p:nvSpPr>
              <p:spPr>
                <a:xfrm>
                  <a:off x="11055713"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92" name="Textfeld 191">
                  <a:extLst>
                    <a:ext uri="{FF2B5EF4-FFF2-40B4-BE49-F238E27FC236}">
                      <a16:creationId xmlns:a16="http://schemas.microsoft.com/office/drawing/2014/main" id="{A357B13B-4555-4A17-A213-2EDF8491ED05}"/>
                    </a:ext>
                  </a:extLst>
                </p:cNvPr>
                <p:cNvSpPr txBox="1">
                  <a:spLocks noRot="1" noChangeAspect="1" noMove="1" noResize="1" noEditPoints="1" noAdjustHandles="1" noChangeArrowheads="1" noChangeShapeType="1" noTextEdit="1"/>
                </p:cNvSpPr>
                <p:nvPr/>
              </p:nvSpPr>
              <p:spPr>
                <a:xfrm>
                  <a:off x="11055713" y="6200852"/>
                  <a:ext cx="522994" cy="369332"/>
                </a:xfrm>
                <a:prstGeom prst="rect">
                  <a:avLst/>
                </a:prstGeom>
                <a:blipFill>
                  <a:blip r:embed="rId33"/>
                  <a:stretch>
                    <a:fillRect r="-23529"/>
                  </a:stretch>
                </a:blipFill>
              </p:spPr>
              <p:txBody>
                <a:bodyPr/>
                <a:lstStyle/>
                <a:p>
                  <a:r>
                    <a:rPr lang="de-DE">
                      <a:noFill/>
                    </a:rPr>
                    <a:t> </a:t>
                  </a:r>
                </a:p>
              </p:txBody>
            </p:sp>
          </mc:Fallback>
        </mc:AlternateContent>
        <p:cxnSp>
          <p:nvCxnSpPr>
            <p:cNvPr id="193" name="Google Shape;104;p14">
              <a:extLst>
                <a:ext uri="{FF2B5EF4-FFF2-40B4-BE49-F238E27FC236}">
                  <a16:creationId xmlns:a16="http://schemas.microsoft.com/office/drawing/2014/main" id="{96A3C53B-C8BB-4CBE-B4E5-6BFDC1A22026}"/>
                </a:ext>
              </a:extLst>
            </p:cNvPr>
            <p:cNvCxnSpPr>
              <a:cxnSpLocks/>
            </p:cNvCxnSpPr>
            <p:nvPr/>
          </p:nvCxnSpPr>
          <p:spPr>
            <a:xfrm rot="16200000">
              <a:off x="10956876"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04;p14">
              <a:extLst>
                <a:ext uri="{FF2B5EF4-FFF2-40B4-BE49-F238E27FC236}">
                  <a16:creationId xmlns:a16="http://schemas.microsoft.com/office/drawing/2014/main" id="{5E3B4DAD-15C9-4703-95D7-BACB294AC728}"/>
                </a:ext>
              </a:extLst>
            </p:cNvPr>
            <p:cNvCxnSpPr>
              <a:cxnSpLocks/>
            </p:cNvCxnSpPr>
            <p:nvPr/>
          </p:nvCxnSpPr>
          <p:spPr>
            <a:xfrm rot="16200000">
              <a:off x="5810264" y="4708640"/>
              <a:ext cx="524235" cy="0"/>
            </a:xfrm>
            <a:prstGeom prst="straightConnector1">
              <a:avLst/>
            </a:prstGeom>
            <a:noFill/>
            <a:ln w="9525" cap="flat" cmpd="sng">
              <a:solidFill>
                <a:schemeClr val="dk2"/>
              </a:solidFill>
              <a:prstDash val="solid"/>
              <a:round/>
              <a:headEnd type="none" w="med" len="med"/>
              <a:tailEnd type="none" w="med" len="med"/>
            </a:ln>
          </p:spPr>
        </p:cxnSp>
        <p:cxnSp>
          <p:nvCxnSpPr>
            <p:cNvPr id="197" name="Google Shape;104;p14">
              <a:extLst>
                <a:ext uri="{FF2B5EF4-FFF2-40B4-BE49-F238E27FC236}">
                  <a16:creationId xmlns:a16="http://schemas.microsoft.com/office/drawing/2014/main" id="{4699C9DA-7CAC-4345-B45B-C17C9EDF5FA8}"/>
                </a:ext>
              </a:extLst>
            </p:cNvPr>
            <p:cNvCxnSpPr>
              <a:cxnSpLocks/>
            </p:cNvCxnSpPr>
            <p:nvPr/>
          </p:nvCxnSpPr>
          <p:spPr>
            <a:xfrm rot="16200000">
              <a:off x="8704464" y="4744018"/>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01" name="Textfeld 200">
                  <a:extLst>
                    <a:ext uri="{FF2B5EF4-FFF2-40B4-BE49-F238E27FC236}">
                      <a16:creationId xmlns:a16="http://schemas.microsoft.com/office/drawing/2014/main" id="{6F329738-C4A9-42ED-8C0E-16485E3869DC}"/>
                    </a:ext>
                  </a:extLst>
                </p:cNvPr>
                <p:cNvSpPr txBox="1"/>
                <p:nvPr/>
              </p:nvSpPr>
              <p:spPr>
                <a:xfrm>
                  <a:off x="11055713"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201" name="Textfeld 200">
                  <a:extLst>
                    <a:ext uri="{FF2B5EF4-FFF2-40B4-BE49-F238E27FC236}">
                      <a16:creationId xmlns:a16="http://schemas.microsoft.com/office/drawing/2014/main" id="{6F329738-C4A9-42ED-8C0E-16485E3869DC}"/>
                    </a:ext>
                  </a:extLst>
                </p:cNvPr>
                <p:cNvSpPr txBox="1">
                  <a:spLocks noRot="1" noChangeAspect="1" noMove="1" noResize="1" noEditPoints="1" noAdjustHandles="1" noChangeArrowheads="1" noChangeShapeType="1" noTextEdit="1"/>
                </p:cNvSpPr>
                <p:nvPr/>
              </p:nvSpPr>
              <p:spPr>
                <a:xfrm>
                  <a:off x="11055713" y="4108388"/>
                  <a:ext cx="522994" cy="369332"/>
                </a:xfrm>
                <a:prstGeom prst="rect">
                  <a:avLst/>
                </a:prstGeom>
                <a:blipFill>
                  <a:blip r:embed="rId34"/>
                  <a:stretch>
                    <a:fillRect t="-6557" r="-16471"/>
                  </a:stretch>
                </a:blipFill>
              </p:spPr>
              <p:txBody>
                <a:bodyPr/>
                <a:lstStyle/>
                <a:p>
                  <a:r>
                    <a:rPr lang="en-GB">
                      <a:noFill/>
                    </a:rPr>
                    <a:t> </a:t>
                  </a:r>
                </a:p>
              </p:txBody>
            </p:sp>
          </mc:Fallback>
        </mc:AlternateContent>
        <p:cxnSp>
          <p:nvCxnSpPr>
            <p:cNvPr id="202" name="Google Shape;104;p14">
              <a:extLst>
                <a:ext uri="{FF2B5EF4-FFF2-40B4-BE49-F238E27FC236}">
                  <a16:creationId xmlns:a16="http://schemas.microsoft.com/office/drawing/2014/main" id="{C2606A06-F515-4944-A999-BAC7C5D3BFED}"/>
                </a:ext>
              </a:extLst>
            </p:cNvPr>
            <p:cNvCxnSpPr>
              <a:cxnSpLocks/>
            </p:cNvCxnSpPr>
            <p:nvPr/>
          </p:nvCxnSpPr>
          <p:spPr>
            <a:xfrm rot="16200000">
              <a:off x="10979507" y="4755887"/>
              <a:ext cx="524235" cy="0"/>
            </a:xfrm>
            <a:prstGeom prst="straightConnector1">
              <a:avLst/>
            </a:prstGeom>
            <a:noFill/>
            <a:ln w="9525" cap="flat" cmpd="sng">
              <a:solidFill>
                <a:schemeClr val="dk2"/>
              </a:solidFill>
              <a:prstDash val="solid"/>
              <a:round/>
              <a:headEnd type="none" w="med" len="med"/>
              <a:tailEnd type="none" w="med" len="med"/>
            </a:ln>
          </p:spPr>
        </p:cxnSp>
      </p:grpSp>
      <p:sp>
        <p:nvSpPr>
          <p:cNvPr id="2" name="Fußzeilenplatzhalter 1">
            <a:extLst>
              <a:ext uri="{FF2B5EF4-FFF2-40B4-BE49-F238E27FC236}">
                <a16:creationId xmlns:a16="http://schemas.microsoft.com/office/drawing/2014/main" id="{8EE10183-2589-4C2C-B348-8E079C68A6DD}"/>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C1D84EB4-B2D1-4967-9848-20F8CEAC6BE7}"/>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12</a:t>
            </a:fld>
            <a:endParaRPr lang="de-DE" sz="1200" b="0" strike="noStrike" spc="-1">
              <a:latin typeface="Times New Roman"/>
            </a:endParaRPr>
          </a:p>
        </p:txBody>
      </p:sp>
      <p:sp>
        <p:nvSpPr>
          <p:cNvPr id="69" name="TextShape 4">
            <a:extLst>
              <a:ext uri="{FF2B5EF4-FFF2-40B4-BE49-F238E27FC236}">
                <a16:creationId xmlns:a16="http://schemas.microsoft.com/office/drawing/2014/main" id="{A3ECBFED-3012-46E1-86A4-D51E43E5485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Tree>
    <p:extLst>
      <p:ext uri="{BB962C8B-B14F-4D97-AF65-F5344CB8AC3E}">
        <p14:creationId xmlns:p14="http://schemas.microsoft.com/office/powerpoint/2010/main" val="2518879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idx="4294967295"/>
              </p:nvPr>
            </p:nvSpPr>
            <p:spPr>
              <a:xfrm>
                <a:off x="0" y="981075"/>
                <a:ext cx="8609013" cy="5472113"/>
              </a:xfrm>
            </p:spPr>
            <p:txBody>
              <a:bodyPr/>
              <a:lstStyle/>
              <a:p>
                <a:pPr marL="0" indent="0">
                  <a:buNone/>
                </a:pPr>
                <a:r>
                  <a:rPr lang="de-DE" sz="2000" dirty="0"/>
                  <a:t>Das Problem des Erreichens einer vorgegebenen Bauteilqualität wird als </a:t>
                </a:r>
                <a:r>
                  <a:rPr lang="de-DE" sz="2000" dirty="0" err="1"/>
                  <a:t>Optimalsteuerungsproblem</a:t>
                </a:r>
                <a:r>
                  <a:rPr lang="de-DE" sz="2000" dirty="0"/>
                  <a:t> in zwei Schritten formuliert:</a:t>
                </a:r>
              </a:p>
              <a:p>
                <a:pPr marL="0" indent="0">
                  <a:buNone/>
                </a:pPr>
                <a:endParaRPr lang="de-DE" sz="2000" dirty="0"/>
              </a:p>
              <a:p>
                <a:pPr marL="378900" lvl="1" indent="-342900">
                  <a:buFont typeface="+mj-lt"/>
                  <a:buAutoNum type="arabicPeriod"/>
                </a:pPr>
                <a:r>
                  <a:rPr lang="de-DE" sz="1800" dirty="0"/>
                  <a:t>Es wird der optimale Verlauf der Prozessgrößen </a:t>
                </a:r>
                <a14:m>
                  <m:oMath xmlns:m="http://schemas.openxmlformats.org/officeDocument/2006/math">
                    <m:r>
                      <a:rPr lang="de-DE" sz="1800" b="1" i="1" smtClean="0">
                        <a:latin typeface="Cambria Math" panose="02040503050406030204" pitchFamily="18" charset="0"/>
                        <a:ea typeface="Cambria Math" panose="02040503050406030204" pitchFamily="18" charset="0"/>
                      </a:rPr>
                      <m:t>𝒙</m:t>
                    </m:r>
                  </m:oMath>
                </a14:m>
                <a:r>
                  <a:rPr lang="de-DE" sz="1800" dirty="0"/>
                  <a:t> ermittelt, um die vorgegebene Bauteilqualität </a:t>
                </a:r>
                <a14:m>
                  <m:oMath xmlns:m="http://schemas.openxmlformats.org/officeDocument/2006/math">
                    <m:sSub>
                      <m:sSubPr>
                        <m:ctrlPr>
                          <a:rPr lang="de-DE" sz="1800" i="1">
                            <a:latin typeface="Cambria Math" panose="02040503050406030204" pitchFamily="18" charset="0"/>
                          </a:rPr>
                        </m:ctrlPr>
                      </m:sSubPr>
                      <m:e>
                        <m:r>
                          <a:rPr lang="de-DE" sz="1800" i="1">
                            <a:latin typeface="Cambria Math" panose="02040503050406030204" pitchFamily="18" charset="0"/>
                          </a:rPr>
                          <m:t>𝑸</m:t>
                        </m:r>
                      </m:e>
                      <m:sub>
                        <m:r>
                          <a:rPr lang="de-DE" sz="1800" i="1">
                            <a:latin typeface="Cambria Math" panose="02040503050406030204" pitchFamily="18" charset="0"/>
                          </a:rPr>
                          <m:t>𝒓𝒆𝒇</m:t>
                        </m:r>
                      </m:sub>
                    </m:sSub>
                  </m:oMath>
                </a14:m>
                <a:r>
                  <a:rPr lang="de-DE" sz="1800" dirty="0"/>
                  <a:t> zu erzielen</a:t>
                </a:r>
              </a:p>
              <a:p>
                <a:pPr lvl="1">
                  <a:buNone/>
                </a:pPr>
                <a:endParaRPr lang="de-DE" sz="1200" b="1" i="1" dirty="0">
                  <a:latin typeface="Cambria Math" panose="02040503050406030204" pitchFamily="18" charset="0"/>
                </a:endParaRPr>
              </a:p>
              <a:p>
                <a:pPr lvl="1" algn="ctr">
                  <a:buNone/>
                </a:pPr>
                <a14:m>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𝑥</m:t>
                            </m:r>
                          </m:lim>
                        </m:limLow>
                      </m:fName>
                      <m:e>
                        <m:d>
                          <m:dPr>
                            <m:begChr m:val="‖"/>
                            <m:endChr m:val="‖"/>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a:latin typeface="Cambria Math" panose="02040503050406030204" pitchFamily="18" charset="0"/>
                                  </a:rPr>
                                  <m:t>𝑄</m:t>
                                </m:r>
                              </m:e>
                              <m:sub>
                                <m:r>
                                  <a:rPr lang="de-DE" sz="1600" b="0" i="1">
                                    <a:latin typeface="Cambria Math" panose="02040503050406030204" pitchFamily="18" charset="0"/>
                                  </a:rPr>
                                  <m:t>𝑟𝑒𝑓</m:t>
                                </m:r>
                              </m:sub>
                            </m:sSub>
                            <m:r>
                              <a:rPr lang="de-DE" sz="1600" b="0" i="1">
                                <a:latin typeface="Cambria Math" panose="02040503050406030204" pitchFamily="18" charset="0"/>
                              </a:rPr>
                              <m:t>−</m:t>
                            </m:r>
                            <m:sSub>
                              <m:sSubPr>
                                <m:ctrlPr>
                                  <a:rPr lang="de-DE" sz="1600" b="0" i="1" smtClean="0">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𝑄</m:t>
                                    </m:r>
                                  </m:e>
                                </m:acc>
                              </m:e>
                              <m:sub>
                                <m:r>
                                  <a:rPr lang="de-DE" sz="1600" b="0" i="1" smtClean="0">
                                    <a:latin typeface="Cambria Math" panose="02040503050406030204" pitchFamily="18" charset="0"/>
                                  </a:rPr>
                                  <m:t>𝑇</m:t>
                                </m:r>
                              </m:sub>
                            </m:sSub>
                            <m:r>
                              <a:rPr lang="de-DE" sz="1600" b="0" i="1" smtClean="0">
                                <a:latin typeface="Cambria Math" panose="02040503050406030204" pitchFamily="18" charset="0"/>
                              </a:rPr>
                              <m:t>(</m:t>
                            </m:r>
                            <m:r>
                              <a:rPr lang="de-DE" sz="1600" b="0" i="1" smtClean="0">
                                <a:latin typeface="Cambria Math" panose="02040503050406030204" pitchFamily="18" charset="0"/>
                              </a:rPr>
                              <m:t>𝑥</m:t>
                            </m:r>
                            <m:r>
                              <a:rPr lang="de-DE" sz="1600" b="0" i="1" smtClean="0">
                                <a:latin typeface="Cambria Math" panose="02040503050406030204" pitchFamily="18" charset="0"/>
                              </a:rPr>
                              <m:t>)</m:t>
                            </m:r>
                          </m:e>
                        </m:d>
                      </m:e>
                    </m:func>
                    <m:r>
                      <a:rPr lang="de-DE" sz="1600" b="0" i="1" smtClean="0">
                        <a:latin typeface="Cambria Math" panose="02040503050406030204" pitchFamily="18" charset="0"/>
                        <a:ea typeface="Cambria Math" panose="02040503050406030204" pitchFamily="18" charset="0"/>
                      </a:rPr>
                      <m:t>→</m:t>
                    </m:r>
                  </m:oMath>
                </a14:m>
                <a:r>
                  <a:rPr lang="de-DE" sz="1400" i="1" dirty="0">
                    <a:latin typeface="Cambria Math" panose="02040503050406030204" pitchFamily="18" charset="0"/>
                  </a:rPr>
                  <a:t> </a:t>
                </a:r>
                <a14:m>
                  <m:oMath xmlns:m="http://schemas.openxmlformats.org/officeDocument/2006/math">
                    <m:sSubSup>
                      <m:sSubSupPr>
                        <m:ctrlPr>
                          <a:rPr lang="ar-AE" sz="1400" b="1" i="1">
                            <a:latin typeface="Cambria Math" panose="02040503050406030204" pitchFamily="18" charset="0"/>
                            <a:cs typeface="Calibri" panose="020F0502020204030204" pitchFamily="34" charset="0"/>
                          </a:rPr>
                        </m:ctrlPr>
                      </m:sSubSupPr>
                      <m:e>
                        <m:r>
                          <a:rPr lang="ar-AE" sz="1400" b="1" i="1">
                            <a:latin typeface="Cambria Math" panose="02040503050406030204" pitchFamily="18" charset="0"/>
                            <a:cs typeface="Calibri" panose="020F0502020204030204" pitchFamily="34" charset="0"/>
                          </a:rPr>
                          <m:t>[</m:t>
                        </m:r>
                        <m:sSubSup>
                          <m:sSubSupPr>
                            <m:ctrlPr>
                              <a:rPr lang="ar-AE" sz="1400" b="1" i="1" smtClean="0">
                                <a:latin typeface="Cambria Math" panose="02040503050406030204" pitchFamily="18" charset="0"/>
                                <a:cs typeface="Calibri" panose="020F0502020204030204" pitchFamily="34" charset="0"/>
                              </a:rPr>
                            </m:ctrlPr>
                          </m:sSubSupPr>
                          <m:e>
                            <m:r>
                              <a:rPr lang="de-DE" sz="1400" b="1" i="1" smtClean="0">
                                <a:latin typeface="Cambria Math" panose="02040503050406030204" pitchFamily="18" charset="0"/>
                                <a:cs typeface="Calibri" panose="020F0502020204030204" pitchFamily="34" charset="0"/>
                              </a:rPr>
                              <m:t>𝒙</m:t>
                            </m:r>
                          </m:e>
                          <m:sub>
                            <m:r>
                              <a:rPr lang="de-DE" sz="1400" b="1" i="1" smtClean="0">
                                <a:latin typeface="Cambria Math" panose="02040503050406030204" pitchFamily="18" charset="0"/>
                                <a:cs typeface="Calibri" panose="020F0502020204030204" pitchFamily="34" charset="0"/>
                              </a:rPr>
                              <m:t>𝒌</m:t>
                            </m:r>
                          </m:sub>
                          <m:sup>
                            <m:r>
                              <a:rPr lang="de-DE" sz="1400" b="1" i="1" smtClean="0">
                                <a:latin typeface="Cambria Math" panose="02040503050406030204" pitchFamily="18" charset="0"/>
                                <a:cs typeface="Calibri" panose="020F0502020204030204" pitchFamily="34" charset="0"/>
                              </a:rPr>
                              <m:t>𝒐𝒑𝒕</m:t>
                            </m:r>
                          </m:sup>
                        </m:sSubSup>
                        <m:r>
                          <a:rPr lang="ar-AE" sz="1400" b="1" i="1">
                            <a:latin typeface="Cambria Math" panose="02040503050406030204" pitchFamily="18" charset="0"/>
                            <a:cs typeface="Calibri" panose="020F0502020204030204" pitchFamily="34" charset="0"/>
                          </a:rPr>
                          <m:t>]</m:t>
                        </m:r>
                      </m:e>
                      <m:sub>
                        <m:r>
                          <a:rPr lang="de-DE" sz="1400" b="1" i="1" smtClean="0">
                            <a:latin typeface="Cambria Math" panose="02040503050406030204" pitchFamily="18" charset="0"/>
                            <a:cs typeface="Calibri" panose="020F0502020204030204" pitchFamily="34" charset="0"/>
                          </a:rPr>
                          <m:t>𝒌</m:t>
                        </m:r>
                        <m:r>
                          <a:rPr lang="ar-AE" sz="1400" b="1" i="1">
                            <a:latin typeface="Cambria Math" panose="02040503050406030204" pitchFamily="18" charset="0"/>
                            <a:cs typeface="Calibri" panose="020F0502020204030204" pitchFamily="34" charset="0"/>
                          </a:rPr>
                          <m:t>=</m:t>
                        </m:r>
                        <m:r>
                          <a:rPr lang="ar-AE" sz="1400" b="1" i="1">
                            <a:latin typeface="Cambria Math" panose="02040503050406030204" pitchFamily="18" charset="0"/>
                            <a:cs typeface="Calibri" panose="020F0502020204030204" pitchFamily="34" charset="0"/>
                          </a:rPr>
                          <m:t>𝟎</m:t>
                        </m:r>
                      </m:sub>
                      <m:sup>
                        <m:r>
                          <a:rPr lang="ar-AE" sz="1400" b="1" i="1">
                            <a:latin typeface="Cambria Math" panose="02040503050406030204" pitchFamily="18" charset="0"/>
                            <a:cs typeface="Calibri" panose="020F0502020204030204" pitchFamily="34" charset="0"/>
                          </a:rPr>
                          <m:t>𝑻</m:t>
                        </m:r>
                      </m:sup>
                    </m:sSubSup>
                  </m:oMath>
                </a14:m>
                <a:endParaRPr lang="ar-AE" sz="1400" dirty="0">
                  <a:latin typeface="Calibri" panose="020F0502020204030204" pitchFamily="34" charset="0"/>
                  <a:cs typeface="Calibri" panose="020F0502020204030204" pitchFamily="34" charset="0"/>
                </a:endParaRPr>
              </a:p>
              <a:p>
                <a:pPr lvl="1">
                  <a:buNone/>
                </a:pPr>
                <a:endParaRPr lang="de-DE" sz="1400" i="1" dirty="0">
                  <a:latin typeface="Cambria Math" panose="02040503050406030204" pitchFamily="18" charset="0"/>
                </a:endParaRPr>
              </a:p>
              <a:p>
                <a:pPr marL="378900" lvl="1" indent="-342900">
                  <a:buFont typeface="+mj-lt"/>
                  <a:buAutoNum type="arabicPeriod" startAt="2"/>
                </a:pPr>
                <a:endParaRPr lang="de-DE" sz="1800" dirty="0"/>
              </a:p>
              <a:p>
                <a:pPr marL="378900" lvl="1" indent="-342900">
                  <a:buFont typeface="+mj-lt"/>
                  <a:buAutoNum type="arabicPeriod" startAt="2"/>
                </a:pPr>
                <a:r>
                  <a:rPr lang="de-DE" sz="1800" dirty="0"/>
                  <a:t>Es werden die einzustellenden Führungsgrößen </a:t>
                </a:r>
                <a14:m>
                  <m:oMath xmlns:m="http://schemas.openxmlformats.org/officeDocument/2006/math">
                    <m:sSub>
                      <m:sSubPr>
                        <m:ctrlPr>
                          <a:rPr lang="de-DE" sz="1800" i="1" smtClean="0">
                            <a:latin typeface="Cambria Math" panose="02040503050406030204" pitchFamily="18" charset="0"/>
                            <a:ea typeface="Cambria Math" panose="02040503050406030204" pitchFamily="18" charset="0"/>
                          </a:rPr>
                        </m:ctrlPr>
                      </m:sSubPr>
                      <m:e>
                        <m:r>
                          <a:rPr lang="de-DE" sz="1800" b="0" i="1" smtClean="0">
                            <a:latin typeface="Cambria Math" panose="02040503050406030204" pitchFamily="18" charset="0"/>
                            <a:ea typeface="Cambria Math" panose="02040503050406030204" pitchFamily="18" charset="0"/>
                          </a:rPr>
                          <m:t>𝑤</m:t>
                        </m:r>
                      </m:e>
                      <m:sub>
                        <m:r>
                          <a:rPr lang="de-DE" sz="1800" b="0" i="1" smtClean="0">
                            <a:latin typeface="Cambria Math" panose="02040503050406030204" pitchFamily="18" charset="0"/>
                            <a:ea typeface="Cambria Math" panose="02040503050406030204" pitchFamily="18" charset="0"/>
                          </a:rPr>
                          <m:t>𝑜𝑝𝑡</m:t>
                        </m:r>
                      </m:sub>
                    </m:sSub>
                  </m:oMath>
                </a14:m>
                <a:r>
                  <a:rPr lang="de-DE" sz="1800" dirty="0"/>
                  <a:t> ermittelt, um den optimalen Prozessgrößenverlauf </a:t>
                </a:r>
                <a14:m>
                  <m:oMath xmlns:m="http://schemas.openxmlformats.org/officeDocument/2006/math">
                    <m:sSub>
                      <m:sSubPr>
                        <m:ctrlPr>
                          <a:rPr lang="de-DE" sz="1800" i="1">
                            <a:latin typeface="Cambria Math" panose="02040503050406030204" pitchFamily="18" charset="0"/>
                          </a:rPr>
                        </m:ctrlPr>
                      </m:sSubPr>
                      <m:e>
                        <m:r>
                          <a:rPr lang="de-DE" sz="1800" b="1" i="1">
                            <a:latin typeface="Cambria Math" panose="02040503050406030204" pitchFamily="18" charset="0"/>
                          </a:rPr>
                          <m:t>𝒙</m:t>
                        </m:r>
                      </m:e>
                      <m:sub>
                        <m:r>
                          <a:rPr lang="de-DE" sz="1800" b="1" i="1">
                            <a:latin typeface="Cambria Math" panose="02040503050406030204" pitchFamily="18" charset="0"/>
                          </a:rPr>
                          <m:t>𝒐𝒑𝒕</m:t>
                        </m:r>
                      </m:sub>
                    </m:sSub>
                  </m:oMath>
                </a14:m>
                <a:r>
                  <a:rPr lang="de-DE" sz="1800" dirty="0"/>
                  <a:t> zu erhalten</a:t>
                </a:r>
              </a:p>
              <a:p>
                <a:pPr lvl="1">
                  <a:buNone/>
                </a:pPr>
                <a:endParaRPr lang="de-DE" sz="1800" dirty="0"/>
              </a:p>
              <a:p>
                <a:pPr marL="0" indent="0">
                  <a:buNone/>
                </a:pPr>
                <a14:m>
                  <m:oMathPara xmlns:m="http://schemas.openxmlformats.org/officeDocument/2006/math">
                    <m:oMathParaPr>
                      <m:jc m:val="centerGroup"/>
                    </m:oMathParaPr>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𝑤</m:t>
                              </m:r>
                            </m:lim>
                          </m:limLow>
                        </m:fName>
                        <m:e>
                          <m:d>
                            <m:dPr>
                              <m:begChr m:val="‖"/>
                              <m:endChr m:val="‖"/>
                              <m:ctrlPr>
                                <a:rPr lang="de-DE" sz="1600" i="1">
                                  <a:latin typeface="Cambria Math" panose="02040503050406030204" pitchFamily="18" charset="0"/>
                                </a:rPr>
                              </m:ctrlPr>
                            </m:dPr>
                            <m:e>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a:latin typeface="Cambria Math" panose="02040503050406030204" pitchFamily="18" charset="0"/>
                                          <a:cs typeface="Calibri" panose="020F0502020204030204" pitchFamily="34" charset="0"/>
                                        </a:rPr>
                                        <m:t>𝑥</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r>
                                <a:rPr lang="de-DE" sz="1600" b="0" i="1">
                                  <a:latin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i="1">
                                      <a:latin typeface="Cambria Math" panose="02040503050406030204" pitchFamily="18" charset="0"/>
                                      <a:cs typeface="Calibri" panose="020F0502020204030204" pitchFamily="34" charset="0"/>
                                    </a:rPr>
                                    <m:t>[</m:t>
                                  </m:r>
                                  <m:sSub>
                                    <m:sSubPr>
                                      <m:ctrlPr>
                                        <a:rPr lang="ar-AE" sz="1600" i="1" smtClean="0">
                                          <a:latin typeface="Cambria Math" panose="02040503050406030204" pitchFamily="18" charset="0"/>
                                          <a:cs typeface="Calibri" panose="020F0502020204030204" pitchFamily="34" charset="0"/>
                                        </a:rPr>
                                      </m:ctrlPr>
                                    </m:sSubPr>
                                    <m:e>
                                      <m:acc>
                                        <m:accPr>
                                          <m:chr m:val="̂"/>
                                          <m:ctrlPr>
                                            <a:rPr lang="ar-AE" sz="1600" i="1" smtClean="0">
                                              <a:latin typeface="Cambria Math" panose="02040503050406030204" pitchFamily="18" charset="0"/>
                                              <a:cs typeface="Calibri" panose="020F0502020204030204" pitchFamily="34" charset="0"/>
                                            </a:rPr>
                                          </m:ctrlPr>
                                        </m:accPr>
                                        <m:e>
                                          <m:r>
                                            <a:rPr lang="de-DE" sz="1600" b="0" i="1" smtClean="0">
                                              <a:latin typeface="Cambria Math" panose="02040503050406030204" pitchFamily="18" charset="0"/>
                                              <a:cs typeface="Calibri" panose="020F0502020204030204" pitchFamily="34" charset="0"/>
                                            </a:rPr>
                                            <m:t>𝑥</m:t>
                                          </m:r>
                                        </m:e>
                                      </m:acc>
                                    </m:e>
                                    <m:sub>
                                      <m:r>
                                        <a:rPr lang="de-DE" sz="1600" b="0" i="1" smtClean="0">
                                          <a:latin typeface="Cambria Math" panose="02040503050406030204" pitchFamily="18" charset="0"/>
                                          <a:cs typeface="Calibri" panose="020F0502020204030204" pitchFamily="34" charset="0"/>
                                        </a:rPr>
                                        <m:t>𝑘</m:t>
                                      </m:r>
                                    </m:sub>
                                  </m:sSub>
                                  <m:r>
                                    <a:rPr lang="de-DE" sz="1600" b="0" i="1" smtClean="0">
                                      <a:latin typeface="Cambria Math" panose="02040503050406030204" pitchFamily="18" charset="0"/>
                                      <a:cs typeface="Calibri" panose="020F0502020204030204" pitchFamily="34" charset="0"/>
                                    </a:rPr>
                                    <m:t>(</m:t>
                                  </m:r>
                                  <m:r>
                                    <a:rPr lang="de-DE" sz="1600" b="0" i="1" smtClean="0">
                                      <a:latin typeface="Cambria Math" panose="02040503050406030204" pitchFamily="18" charset="0"/>
                                      <a:cs typeface="Calibri" panose="020F0502020204030204" pitchFamily="34" charset="0"/>
                                    </a:rPr>
                                    <m:t>𝑤</m:t>
                                  </m:r>
                                  <m:r>
                                    <a:rPr lang="de-DE" sz="1600" b="0" i="1" smtClean="0">
                                      <a:latin typeface="Cambria Math" panose="02040503050406030204" pitchFamily="18" charset="0"/>
                                      <a:cs typeface="Calibri" panose="020F0502020204030204" pitchFamily="34" charset="0"/>
                                    </a:rPr>
                                    <m:t>)]</m:t>
                                  </m:r>
                                </m:e>
                                <m:sub>
                                  <m:r>
                                    <a:rPr lang="de-DE" sz="1600" i="1">
                                      <a:latin typeface="Cambria Math" panose="02040503050406030204" pitchFamily="18" charset="0"/>
                                      <a:cs typeface="Calibri" panose="020F0502020204030204" pitchFamily="34" charset="0"/>
                                    </a:rPr>
                                    <m:t>𝑘</m:t>
                                  </m:r>
                                  <m:r>
                                    <a:rPr lang="ar-AE" sz="1600" i="1">
                                      <a:latin typeface="Cambria Math" panose="02040503050406030204" pitchFamily="18" charset="0"/>
                                      <a:cs typeface="Calibri" panose="020F0502020204030204" pitchFamily="34" charset="0"/>
                                    </a:rPr>
                                    <m:t>=</m:t>
                                  </m:r>
                                  <m:r>
                                    <a:rPr lang="ar-AE" sz="1600" i="1">
                                      <a:latin typeface="Cambria Math" panose="02040503050406030204" pitchFamily="18" charset="0"/>
                                      <a:cs typeface="Calibri" panose="020F0502020204030204" pitchFamily="34" charset="0"/>
                                    </a:rPr>
                                    <m:t>0</m:t>
                                  </m:r>
                                </m:sub>
                                <m:sup>
                                  <m:r>
                                    <a:rPr lang="ar-AE" sz="1600" i="1">
                                      <a:latin typeface="Cambria Math" panose="02040503050406030204" pitchFamily="18" charset="0"/>
                                      <a:cs typeface="Calibri" panose="020F0502020204030204" pitchFamily="34" charset="0"/>
                                    </a:rPr>
                                    <m:t>𝑇</m:t>
                                  </m:r>
                                </m:sup>
                              </m:sSubSup>
                            </m:e>
                          </m:d>
                        </m:e>
                      </m:func>
                      <m:r>
                        <a:rPr lang="de-DE" sz="1800" b="0" i="1">
                          <a:latin typeface="Cambria Math" panose="02040503050406030204" pitchFamily="18" charset="0"/>
                          <a:ea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smtClean="0">
                                  <a:latin typeface="Cambria Math" panose="02040503050406030204" pitchFamily="18" charset="0"/>
                                  <a:cs typeface="Calibri" panose="020F0502020204030204" pitchFamily="34" charset="0"/>
                                </a:rPr>
                                <m:t>𝑤</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oMath>
                  </m:oMathPara>
                </a14:m>
                <a:endParaRPr lang="de-DE" sz="1600" i="1" dirty="0">
                  <a:latin typeface="Cambria Math" panose="02040503050406030204" pitchFamily="18" charset="0"/>
                </a:endParaRPr>
              </a:p>
              <a:p>
                <a:endParaRPr lang="de-DE" sz="1200" i="1" dirty="0">
                  <a:latin typeface="Cambria Math" panose="02040503050406030204" pitchFamily="18" charset="0"/>
                </a:endParaRPr>
              </a:p>
              <a:p>
                <a:pPr marL="0" indent="0">
                  <a:buNone/>
                </a:pPr>
                <a:r>
                  <a:rPr lang="de-DE" sz="2000" dirty="0"/>
                  <a:t>Die </a:t>
                </a:r>
                <a:r>
                  <a:rPr lang="de-DE" sz="2000" dirty="0" err="1"/>
                  <a:t>Optimalsteuerungsprobleme</a:t>
                </a:r>
                <a:r>
                  <a:rPr lang="de-DE" sz="2000" dirty="0"/>
                  <a:t> werden numerisch in </a:t>
                </a:r>
                <a:r>
                  <a:rPr lang="de-DE" sz="2000" dirty="0" err="1"/>
                  <a:t>Casadi</a:t>
                </a:r>
                <a:r>
                  <a:rPr lang="de-DE" sz="2000" dirty="0"/>
                  <a:t> (Python) formuliert und gelöst</a:t>
                </a:r>
              </a:p>
              <a:p>
                <a:endParaRPr lang="de-DE" sz="2000" dirty="0"/>
              </a:p>
              <a:p>
                <a:endParaRPr lang="de-DE" sz="2000" dirty="0"/>
              </a:p>
              <a:p>
                <a:endParaRPr lang="de-DE" sz="2000" dirty="0"/>
              </a:p>
              <a:p>
                <a:endParaRPr lang="de-DE" sz="2000" dirty="0"/>
              </a:p>
              <a:p>
                <a:endParaRPr lang="de-DE" sz="2000" dirty="0"/>
              </a:p>
              <a:p>
                <a:endParaRPr lang="de-DE" sz="2000" dirty="0"/>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idx="4294967295"/>
              </p:nvPr>
            </p:nvSpPr>
            <p:spPr>
              <a:xfrm>
                <a:off x="0" y="981075"/>
                <a:ext cx="8609013" cy="5472113"/>
              </a:xfrm>
              <a:blipFill>
                <a:blip r:embed="rId2"/>
                <a:stretch>
                  <a:fillRect l="-567" t="-668" r="-992"/>
                </a:stretch>
              </a:blipFill>
            </p:spPr>
            <p:txBody>
              <a:bodyPr/>
              <a:lstStyle/>
              <a:p>
                <a:r>
                  <a:rPr lang="en-GB">
                    <a:noFill/>
                  </a:rPr>
                  <a:t> </a:t>
                </a:r>
              </a:p>
            </p:txBody>
          </p:sp>
        </mc:Fallback>
      </mc:AlternateContent>
      <p:cxnSp>
        <p:nvCxnSpPr>
          <p:cNvPr id="60" name="Google Shape;104;p14">
            <a:extLst>
              <a:ext uri="{FF2B5EF4-FFF2-40B4-BE49-F238E27FC236}">
                <a16:creationId xmlns:a16="http://schemas.microsoft.com/office/drawing/2014/main" id="{F5EE9DE3-3577-466F-8631-5AEFC41327DC}"/>
              </a:ext>
            </a:extLst>
          </p:cNvPr>
          <p:cNvCxnSpPr>
            <a:cxnSpLocks/>
          </p:cNvCxnSpPr>
          <p:nvPr/>
        </p:nvCxnSpPr>
        <p:spPr>
          <a:xfrm>
            <a:off x="760105" y="3301643"/>
            <a:ext cx="11288713" cy="0"/>
          </a:xfrm>
          <a:prstGeom prst="straightConnector1">
            <a:avLst/>
          </a:prstGeom>
          <a:noFill/>
          <a:ln w="22225" cap="flat" cmpd="sng">
            <a:solidFill>
              <a:schemeClr val="dk2"/>
            </a:solidFill>
            <a:prstDash val="dash"/>
            <a:round/>
            <a:headEnd type="none" w="med" len="med"/>
            <a:tailEnd type="none" w="med" len="med"/>
          </a:ln>
        </p:spPr>
      </p:cxnSp>
      <p:grpSp>
        <p:nvGrpSpPr>
          <p:cNvPr id="7" name="Gruppieren 6">
            <a:extLst>
              <a:ext uri="{FF2B5EF4-FFF2-40B4-BE49-F238E27FC236}">
                <a16:creationId xmlns:a16="http://schemas.microsoft.com/office/drawing/2014/main" id="{825EA542-43AD-4DDF-8431-42D8B5F53996}"/>
              </a:ext>
            </a:extLst>
          </p:cNvPr>
          <p:cNvGrpSpPr/>
          <p:nvPr/>
        </p:nvGrpSpPr>
        <p:grpSpPr>
          <a:xfrm>
            <a:off x="9091534" y="1296344"/>
            <a:ext cx="2623249" cy="1515032"/>
            <a:chOff x="9091534" y="1296344"/>
            <a:chExt cx="2623249" cy="1515032"/>
          </a:xfrm>
        </p:grpSpPr>
        <p:sp>
          <p:nvSpPr>
            <p:cNvPr id="47" name="Google Shape;62;p14">
              <a:extLst>
                <a:ext uri="{FF2B5EF4-FFF2-40B4-BE49-F238E27FC236}">
                  <a16:creationId xmlns:a16="http://schemas.microsoft.com/office/drawing/2014/main" id="{A1A40792-9168-40AB-83BA-A06E23129519}"/>
                </a:ext>
              </a:extLst>
            </p:cNvPr>
            <p:cNvSpPr/>
            <p:nvPr/>
          </p:nvSpPr>
          <p:spPr>
            <a:xfrm>
              <a:off x="9993234" y="1526488"/>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48" name="Google Shape;62;p14">
              <a:extLst>
                <a:ext uri="{FF2B5EF4-FFF2-40B4-BE49-F238E27FC236}">
                  <a16:creationId xmlns:a16="http://schemas.microsoft.com/office/drawing/2014/main" id="{320CFD64-6A6C-452B-84A8-CAE755E50B84}"/>
                </a:ext>
              </a:extLst>
            </p:cNvPr>
            <p:cNvSpPr/>
            <p:nvPr/>
          </p:nvSpPr>
          <p:spPr>
            <a:xfrm>
              <a:off x="9993234" y="230407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Qualitäts-modell</a:t>
              </a:r>
              <a:endParaRPr sz="1000" dirty="0">
                <a:latin typeface="Calibri" panose="020F0502020204030204" pitchFamily="34" charset="0"/>
                <a:cs typeface="Calibri" panose="020F0502020204030204" pitchFamily="34" charset="0"/>
              </a:endParaRPr>
            </a:p>
          </p:txBody>
        </p:sp>
        <p:cxnSp>
          <p:nvCxnSpPr>
            <p:cNvPr id="49" name="Verbinder: gewinkelt 48">
              <a:extLst>
                <a:ext uri="{FF2B5EF4-FFF2-40B4-BE49-F238E27FC236}">
                  <a16:creationId xmlns:a16="http://schemas.microsoft.com/office/drawing/2014/main" id="{2DFF1D28-5B53-4B38-B3FE-0B883188E240}"/>
                </a:ext>
              </a:extLst>
            </p:cNvPr>
            <p:cNvCxnSpPr>
              <a:cxnSpLocks/>
              <a:stCxn id="47" idx="1"/>
              <a:endCxn id="48" idx="1"/>
            </p:cNvCxnSpPr>
            <p:nvPr/>
          </p:nvCxnSpPr>
          <p:spPr>
            <a:xfrm rot="10800000" flipV="1">
              <a:off x="9993234" y="1780138"/>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E79FF6A7-CAC7-4BEF-A2A8-3A3E9BCD0C56}"/>
                </a:ext>
              </a:extLst>
            </p:cNvPr>
            <p:cNvCxnSpPr>
              <a:cxnSpLocks/>
              <a:stCxn id="48" idx="3"/>
              <a:endCxn id="47" idx="3"/>
            </p:cNvCxnSpPr>
            <p:nvPr/>
          </p:nvCxnSpPr>
          <p:spPr>
            <a:xfrm flipV="1">
              <a:off x="10907634" y="1780138"/>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oogle Shape;104;p14">
              <a:extLst>
                <a:ext uri="{FF2B5EF4-FFF2-40B4-BE49-F238E27FC236}">
                  <a16:creationId xmlns:a16="http://schemas.microsoft.com/office/drawing/2014/main" id="{A6721329-379E-404B-8369-F1A363F11F42}"/>
                </a:ext>
              </a:extLst>
            </p:cNvPr>
            <p:cNvCxnSpPr>
              <a:cxnSpLocks/>
            </p:cNvCxnSpPr>
            <p:nvPr/>
          </p:nvCxnSpPr>
          <p:spPr>
            <a:xfrm flipH="1">
              <a:off x="10919390" y="1623397"/>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8" name="Google Shape;102;p14">
                  <a:extLst>
                    <a:ext uri="{FF2B5EF4-FFF2-40B4-BE49-F238E27FC236}">
                      <a16:creationId xmlns:a16="http://schemas.microsoft.com/office/drawing/2014/main" id="{3DF9A3A5-BF3F-412B-8FEF-A6108DFC64C8}"/>
                    </a:ext>
                  </a:extLst>
                </p:cNvPr>
                <p:cNvSpPr txBox="1"/>
                <p:nvPr/>
              </p:nvSpPr>
              <p:spPr>
                <a:xfrm>
                  <a:off x="11370183" y="1296344"/>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𝑸</m:t>
                            </m:r>
                          </m:e>
                          <m:sub>
                            <m:r>
                              <a:rPr lang="de-DE" sz="1200" b="1" i="1" smtClean="0">
                                <a:latin typeface="Cambria Math" panose="02040503050406030204" pitchFamily="18" charset="0"/>
                                <a:cs typeface="Calibri" panose="020F0502020204030204" pitchFamily="34" charset="0"/>
                              </a:rPr>
                              <m:t>𝒓𝒆𝒇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58" name="Google Shape;102;p14">
                  <a:extLst>
                    <a:ext uri="{FF2B5EF4-FFF2-40B4-BE49-F238E27FC236}">
                      <a16:creationId xmlns:a16="http://schemas.microsoft.com/office/drawing/2014/main" id="{3DF9A3A5-BF3F-412B-8FEF-A6108DFC64C8}"/>
                    </a:ext>
                  </a:extLst>
                </p:cNvPr>
                <p:cNvSpPr txBox="1">
                  <a:spLocks noRot="1" noChangeAspect="1" noMove="1" noResize="1" noEditPoints="1" noAdjustHandles="1" noChangeArrowheads="1" noChangeShapeType="1" noTextEdit="1"/>
                </p:cNvSpPr>
                <p:nvPr/>
              </p:nvSpPr>
              <p:spPr>
                <a:xfrm>
                  <a:off x="11370183" y="1296344"/>
                  <a:ext cx="344600" cy="322800"/>
                </a:xfrm>
                <a:prstGeom prst="rect">
                  <a:avLst/>
                </a:prstGeom>
                <a:blipFill>
                  <a:blip r:embed="rId3"/>
                  <a:stretch>
                    <a:fillRect l="-17544" r="-1754" b="-754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Google Shape;102;p14">
                  <a:extLst>
                    <a:ext uri="{FF2B5EF4-FFF2-40B4-BE49-F238E27FC236}">
                      <a16:creationId xmlns:a16="http://schemas.microsoft.com/office/drawing/2014/main" id="{C7E3F47A-FE4D-4175-A7EA-A0F6119FB6D8}"/>
                    </a:ext>
                  </a:extLst>
                </p:cNvPr>
                <p:cNvSpPr txBox="1"/>
                <p:nvPr/>
              </p:nvSpPr>
              <p:spPr>
                <a:xfrm>
                  <a:off x="9091534" y="1974265"/>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𝒙</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61" name="Google Shape;102;p14">
                  <a:extLst>
                    <a:ext uri="{FF2B5EF4-FFF2-40B4-BE49-F238E27FC236}">
                      <a16:creationId xmlns:a16="http://schemas.microsoft.com/office/drawing/2014/main" id="{C7E3F47A-FE4D-4175-A7EA-A0F6119FB6D8}"/>
                    </a:ext>
                  </a:extLst>
                </p:cNvPr>
                <p:cNvSpPr txBox="1">
                  <a:spLocks noRot="1" noChangeAspect="1" noMove="1" noResize="1" noEditPoints="1" noAdjustHandles="1" noChangeArrowheads="1" noChangeShapeType="1" noTextEdit="1"/>
                </p:cNvSpPr>
                <p:nvPr/>
              </p:nvSpPr>
              <p:spPr>
                <a:xfrm>
                  <a:off x="9091534" y="1974265"/>
                  <a:ext cx="623150" cy="322800"/>
                </a:xfrm>
                <a:prstGeom prst="rect">
                  <a:avLst/>
                </a:prstGeom>
                <a:blipFill>
                  <a:blip r:embed="rId4"/>
                  <a:stretch>
                    <a:fillRect l="-388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Google Shape;102;p14">
                  <a:extLst>
                    <a:ext uri="{FF2B5EF4-FFF2-40B4-BE49-F238E27FC236}">
                      <a16:creationId xmlns:a16="http://schemas.microsoft.com/office/drawing/2014/main" id="{0881C8BC-FA8D-4794-B2CA-A23090F5303F}"/>
                    </a:ext>
                  </a:extLst>
                </p:cNvPr>
                <p:cNvSpPr txBox="1"/>
                <p:nvPr/>
              </p:nvSpPr>
              <p:spPr>
                <a:xfrm>
                  <a:off x="11202758" y="1960022"/>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
                          <m:sSubPr>
                            <m:ctrlPr>
                              <a:rPr lang="de-DE" sz="1200" b="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i="1">
                                    <a:latin typeface="Cambria Math" panose="02040503050406030204" pitchFamily="18" charset="0"/>
                                    <a:cs typeface="Calibri" panose="020F0502020204030204" pitchFamily="34" charset="0"/>
                                  </a:rPr>
                                  <m:t>𝑄</m:t>
                                </m:r>
                              </m:e>
                            </m:acc>
                          </m:e>
                          <m:sub>
                            <m:r>
                              <a:rPr lang="de-DE" sz="1200" b="0" i="1" smtClean="0">
                                <a:latin typeface="Cambria Math" panose="02040503050406030204" pitchFamily="18" charset="0"/>
                                <a:cs typeface="Calibri" panose="020F0502020204030204" pitchFamily="34" charset="0"/>
                              </a:rPr>
                              <m:t>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65" name="Google Shape;102;p14">
                  <a:extLst>
                    <a:ext uri="{FF2B5EF4-FFF2-40B4-BE49-F238E27FC236}">
                      <a16:creationId xmlns:a16="http://schemas.microsoft.com/office/drawing/2014/main" id="{0881C8BC-FA8D-4794-B2CA-A23090F5303F}"/>
                    </a:ext>
                  </a:extLst>
                </p:cNvPr>
                <p:cNvSpPr txBox="1">
                  <a:spLocks noRot="1" noChangeAspect="1" noMove="1" noResize="1" noEditPoints="1" noAdjustHandles="1" noChangeArrowheads="1" noChangeShapeType="1" noTextEdit="1"/>
                </p:cNvSpPr>
                <p:nvPr/>
              </p:nvSpPr>
              <p:spPr>
                <a:xfrm>
                  <a:off x="11202758" y="1960022"/>
                  <a:ext cx="344600" cy="322800"/>
                </a:xfrm>
                <a:prstGeom prst="rect">
                  <a:avLst/>
                </a:prstGeom>
                <a:blipFill>
                  <a:blip r:embed="rId5"/>
                  <a:stretch>
                    <a:fillRect l="-1786" b="-5769"/>
                  </a:stretch>
                </a:blipFill>
                <a:ln>
                  <a:noFill/>
                </a:ln>
              </p:spPr>
              <p:txBody>
                <a:bodyPr/>
                <a:lstStyle/>
                <a:p>
                  <a:r>
                    <a:rPr lang="en-GB">
                      <a:noFill/>
                    </a:rPr>
                    <a:t> </a:t>
                  </a:r>
                </a:p>
              </p:txBody>
            </p:sp>
          </mc:Fallback>
        </mc:AlternateContent>
      </p:grpSp>
      <p:sp>
        <p:nvSpPr>
          <p:cNvPr id="66" name="Google Shape;62;p14">
            <a:extLst>
              <a:ext uri="{FF2B5EF4-FFF2-40B4-BE49-F238E27FC236}">
                <a16:creationId xmlns:a16="http://schemas.microsoft.com/office/drawing/2014/main" id="{4C7AB223-878A-44EC-A8AB-F96C8F613CE6}"/>
              </a:ext>
            </a:extLst>
          </p:cNvPr>
          <p:cNvSpPr/>
          <p:nvPr/>
        </p:nvSpPr>
        <p:spPr>
          <a:xfrm>
            <a:off x="9984433" y="357840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67" name="Google Shape;62;p14">
            <a:extLst>
              <a:ext uri="{FF2B5EF4-FFF2-40B4-BE49-F238E27FC236}">
                <a16:creationId xmlns:a16="http://schemas.microsoft.com/office/drawing/2014/main" id="{CD7822A8-68D8-4750-803C-C2A8C8D211E2}"/>
              </a:ext>
            </a:extLst>
          </p:cNvPr>
          <p:cNvSpPr/>
          <p:nvPr/>
        </p:nvSpPr>
        <p:spPr>
          <a:xfrm>
            <a:off x="9984433" y="4355994"/>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Modell Spritzgieß-maschine</a:t>
            </a:r>
            <a:endParaRPr sz="1000" dirty="0">
              <a:latin typeface="Calibri" panose="020F0502020204030204" pitchFamily="34" charset="0"/>
              <a:cs typeface="Calibri" panose="020F0502020204030204" pitchFamily="34" charset="0"/>
            </a:endParaRPr>
          </a:p>
        </p:txBody>
      </p:sp>
      <p:cxnSp>
        <p:nvCxnSpPr>
          <p:cNvPr id="68" name="Verbinder: gewinkelt 67">
            <a:extLst>
              <a:ext uri="{FF2B5EF4-FFF2-40B4-BE49-F238E27FC236}">
                <a16:creationId xmlns:a16="http://schemas.microsoft.com/office/drawing/2014/main" id="{48D4C970-5928-47F4-88D2-D61FA14233A7}"/>
              </a:ext>
            </a:extLst>
          </p:cNvPr>
          <p:cNvCxnSpPr>
            <a:cxnSpLocks/>
            <a:stCxn id="66" idx="1"/>
            <a:endCxn id="67" idx="1"/>
          </p:cNvCxnSpPr>
          <p:nvPr/>
        </p:nvCxnSpPr>
        <p:spPr>
          <a:xfrm rot="10800000" flipV="1">
            <a:off x="9984433" y="3832056"/>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5AD7C16-126D-474C-AA9E-AFAC2AC98060}"/>
              </a:ext>
            </a:extLst>
          </p:cNvPr>
          <p:cNvCxnSpPr>
            <a:cxnSpLocks/>
            <a:stCxn id="67" idx="3"/>
            <a:endCxn id="66" idx="3"/>
          </p:cNvCxnSpPr>
          <p:nvPr/>
        </p:nvCxnSpPr>
        <p:spPr>
          <a:xfrm flipV="1">
            <a:off x="10898833" y="3832056"/>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oogle Shape;104;p14">
            <a:extLst>
              <a:ext uri="{FF2B5EF4-FFF2-40B4-BE49-F238E27FC236}">
                <a16:creationId xmlns:a16="http://schemas.microsoft.com/office/drawing/2014/main" id="{5F3303B2-0FB3-4DBB-9649-2D36DB466188}"/>
              </a:ext>
            </a:extLst>
          </p:cNvPr>
          <p:cNvCxnSpPr>
            <a:cxnSpLocks/>
          </p:cNvCxnSpPr>
          <p:nvPr/>
        </p:nvCxnSpPr>
        <p:spPr>
          <a:xfrm flipH="1">
            <a:off x="10910589" y="3675315"/>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1" name="Google Shape;102;p14">
                <a:extLst>
                  <a:ext uri="{FF2B5EF4-FFF2-40B4-BE49-F238E27FC236}">
                    <a16:creationId xmlns:a16="http://schemas.microsoft.com/office/drawing/2014/main" id="{9AF2382A-7F4F-42A2-82E4-9BD78DD0352D}"/>
                  </a:ext>
                </a:extLst>
              </p:cNvPr>
              <p:cNvSpPr txBox="1"/>
              <p:nvPr/>
            </p:nvSpPr>
            <p:spPr>
              <a:xfrm>
                <a:off x="11435677" y="3317179"/>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a:latin typeface="Cambria Math" panose="02040503050406030204" pitchFamily="18" charset="0"/>
                                  <a:cs typeface="Calibri" panose="020F0502020204030204" pitchFamily="34" charset="0"/>
                                </a:rPr>
                                <m:t>𝒐𝒑𝒕</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71" name="Google Shape;102;p14">
                <a:extLst>
                  <a:ext uri="{FF2B5EF4-FFF2-40B4-BE49-F238E27FC236}">
                    <a16:creationId xmlns:a16="http://schemas.microsoft.com/office/drawing/2014/main" id="{9AF2382A-7F4F-42A2-82E4-9BD78DD0352D}"/>
                  </a:ext>
                </a:extLst>
              </p:cNvPr>
              <p:cNvSpPr txBox="1">
                <a:spLocks noRot="1" noChangeAspect="1" noMove="1" noResize="1" noEditPoints="1" noAdjustHandles="1" noChangeArrowheads="1" noChangeShapeType="1" noTextEdit="1"/>
              </p:cNvSpPr>
              <p:nvPr/>
            </p:nvSpPr>
            <p:spPr>
              <a:xfrm>
                <a:off x="11435677" y="3317179"/>
                <a:ext cx="344600" cy="322800"/>
              </a:xfrm>
              <a:prstGeom prst="rect">
                <a:avLst/>
              </a:prstGeom>
              <a:blipFill>
                <a:blip r:embed="rId6"/>
                <a:stretch>
                  <a:fillRect l="-66071" r="-42857" b="-16981"/>
                </a:stretch>
              </a:blipFill>
              <a:ln>
                <a:noFill/>
              </a:ln>
            </p:spPr>
            <p:txBody>
              <a:bodyPr/>
              <a:lstStyle/>
              <a:p>
                <a:r>
                  <a:rPr lang="en-GB">
                    <a:noFill/>
                  </a:rPr>
                  <a:t> </a:t>
                </a:r>
              </a:p>
            </p:txBody>
          </p:sp>
        </mc:Fallback>
      </mc:AlternateContent>
      <p:sp>
        <p:nvSpPr>
          <p:cNvPr id="73" name="Google Shape;102;p14">
            <a:extLst>
              <a:ext uri="{FF2B5EF4-FFF2-40B4-BE49-F238E27FC236}">
                <a16:creationId xmlns:a16="http://schemas.microsoft.com/office/drawing/2014/main" id="{29EE366D-5EF6-4131-8009-E5142E64CFA7}"/>
              </a:ext>
            </a:extLst>
          </p:cNvPr>
          <p:cNvSpPr txBox="1"/>
          <p:nvPr/>
        </p:nvSpPr>
        <p:spPr>
          <a:xfrm>
            <a:off x="11193957" y="4011940"/>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Calibri" panose="020F0502020204030204" pitchFamily="34" charset="0"/>
              <a:cs typeface="Calibri" panose="020F0502020204030204" pitchFamily="34" charset="0"/>
            </a:endParaRPr>
          </a:p>
        </p:txBody>
      </p:sp>
      <p:cxnSp>
        <p:nvCxnSpPr>
          <p:cNvPr id="74" name="Google Shape;104;p14">
            <a:extLst>
              <a:ext uri="{FF2B5EF4-FFF2-40B4-BE49-F238E27FC236}">
                <a16:creationId xmlns:a16="http://schemas.microsoft.com/office/drawing/2014/main" id="{9ACDD31E-DF34-47CF-9951-6E1A1A822F7A}"/>
              </a:ext>
            </a:extLst>
          </p:cNvPr>
          <p:cNvCxnSpPr>
            <a:cxnSpLocks/>
          </p:cNvCxnSpPr>
          <p:nvPr/>
        </p:nvCxnSpPr>
        <p:spPr>
          <a:xfrm>
            <a:off x="778429" y="5138056"/>
            <a:ext cx="11288713" cy="0"/>
          </a:xfrm>
          <a:prstGeom prst="straightConnector1">
            <a:avLst/>
          </a:prstGeom>
          <a:noFill/>
          <a:ln w="22225" cap="flat" cmpd="sng">
            <a:solidFill>
              <a:schemeClr val="dk2"/>
            </a:solidFill>
            <a:prstDash val="dash"/>
            <a:round/>
            <a:headEnd type="none" w="med" len="med"/>
            <a:tailEnd type="none" w="med" len="med"/>
          </a:ln>
        </p:spPr>
      </p:cxn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13</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9" name="Google Shape;102;p14">
                <a:extLst>
                  <a:ext uri="{FF2B5EF4-FFF2-40B4-BE49-F238E27FC236}">
                    <a16:creationId xmlns:a16="http://schemas.microsoft.com/office/drawing/2014/main" id="{6BBB6311-7D0D-4F61-A042-E5DAFA508D1E}"/>
                  </a:ext>
                </a:extLst>
              </p:cNvPr>
              <p:cNvSpPr txBox="1"/>
              <p:nvPr/>
            </p:nvSpPr>
            <p:spPr>
              <a:xfrm>
                <a:off x="9062076"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29" name="Google Shape;102;p14">
                <a:extLst>
                  <a:ext uri="{FF2B5EF4-FFF2-40B4-BE49-F238E27FC236}">
                    <a16:creationId xmlns:a16="http://schemas.microsoft.com/office/drawing/2014/main" id="{6BBB6311-7D0D-4F61-A042-E5DAFA508D1E}"/>
                  </a:ext>
                </a:extLst>
              </p:cNvPr>
              <p:cNvSpPr txBox="1">
                <a:spLocks noRot="1" noChangeAspect="1" noMove="1" noResize="1" noEditPoints="1" noAdjustHandles="1" noChangeArrowheads="1" noChangeShapeType="1" noTextEdit="1"/>
              </p:cNvSpPr>
              <p:nvPr/>
            </p:nvSpPr>
            <p:spPr>
              <a:xfrm>
                <a:off x="9062076" y="4069514"/>
                <a:ext cx="623150" cy="322800"/>
              </a:xfrm>
              <a:prstGeom prst="rect">
                <a:avLst/>
              </a:prstGeom>
              <a:blipFill>
                <a:blip r:embed="rId7"/>
                <a:stretch>
                  <a:fillRect l="-784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Google Shape;102;p14">
                <a:extLst>
                  <a:ext uri="{FF2B5EF4-FFF2-40B4-BE49-F238E27FC236}">
                    <a16:creationId xmlns:a16="http://schemas.microsoft.com/office/drawing/2014/main" id="{2E3651D1-9662-4237-BA4F-F793FFEEEB57}"/>
                  </a:ext>
                </a:extLst>
              </p:cNvPr>
              <p:cNvSpPr txBox="1"/>
              <p:nvPr/>
            </p:nvSpPr>
            <p:spPr>
              <a:xfrm>
                <a:off x="11157127"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30" name="Google Shape;102;p14">
                <a:extLst>
                  <a:ext uri="{FF2B5EF4-FFF2-40B4-BE49-F238E27FC236}">
                    <a16:creationId xmlns:a16="http://schemas.microsoft.com/office/drawing/2014/main" id="{2E3651D1-9662-4237-BA4F-F793FFEEEB57}"/>
                  </a:ext>
                </a:extLst>
              </p:cNvPr>
              <p:cNvSpPr txBox="1">
                <a:spLocks noRot="1" noChangeAspect="1" noMove="1" noResize="1" noEditPoints="1" noAdjustHandles="1" noChangeArrowheads="1" noChangeShapeType="1" noTextEdit="1"/>
              </p:cNvSpPr>
              <p:nvPr/>
            </p:nvSpPr>
            <p:spPr>
              <a:xfrm>
                <a:off x="11157127" y="4069514"/>
                <a:ext cx="623150" cy="322800"/>
              </a:xfrm>
              <a:prstGeom prst="rect">
                <a:avLst/>
              </a:prstGeom>
              <a:blipFill>
                <a:blip r:embed="rId8"/>
                <a:stretch>
                  <a:fillRect l="-3922" b="-11321"/>
                </a:stretch>
              </a:blipFill>
              <a:ln>
                <a:noFill/>
              </a:ln>
            </p:spPr>
            <p:txBody>
              <a:bodyPr/>
              <a:lstStyle/>
              <a:p>
                <a:r>
                  <a:rPr lang="en-GB">
                    <a:noFill/>
                  </a:rPr>
                  <a:t> </a:t>
                </a:r>
              </a:p>
            </p:txBody>
          </p:sp>
        </mc:Fallback>
      </mc:AlternateContent>
      <p:sp>
        <p:nvSpPr>
          <p:cNvPr id="4" name="Fußzeilenplatzhalter 3">
            <a:extLst>
              <a:ext uri="{FF2B5EF4-FFF2-40B4-BE49-F238E27FC236}">
                <a16:creationId xmlns:a16="http://schemas.microsoft.com/office/drawing/2014/main" id="{B9BEC39B-A620-4182-A50E-383F8E3EC1B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8D6108E-0272-4312-8F97-67F3F5B7FE6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13</a:t>
            </a:fld>
            <a:endParaRPr lang="de-DE" sz="1200" b="0" strike="noStrike" spc="-1">
              <a:latin typeface="Times New Roman"/>
            </a:endParaRPr>
          </a:p>
        </p:txBody>
      </p:sp>
      <p:sp>
        <p:nvSpPr>
          <p:cNvPr id="31" name="Titel 2">
            <a:extLst>
              <a:ext uri="{FF2B5EF4-FFF2-40B4-BE49-F238E27FC236}">
                <a16:creationId xmlns:a16="http://schemas.microsoft.com/office/drawing/2014/main" id="{9272B703-6365-41CA-93F4-505DDF07EFF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err="1"/>
              <a:t>Optimalsteuerung</a:t>
            </a:r>
            <a:r>
              <a:rPr lang="de-DE" sz="3100" b="1" dirty="0"/>
              <a:t> (1/2)</a:t>
            </a:r>
            <a:endParaRPr lang="en-GB" b="1" dirty="0"/>
          </a:p>
        </p:txBody>
      </p:sp>
      <p:sp>
        <p:nvSpPr>
          <p:cNvPr id="32" name="TextShape 4">
            <a:extLst>
              <a:ext uri="{FF2B5EF4-FFF2-40B4-BE49-F238E27FC236}">
                <a16:creationId xmlns:a16="http://schemas.microsoft.com/office/drawing/2014/main" id="{4332D29B-F47D-47C5-AF2E-17D7C3F4D560}"/>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Tree>
    <p:extLst>
      <p:ext uri="{BB962C8B-B14F-4D97-AF65-F5344CB8AC3E}">
        <p14:creationId xmlns:p14="http://schemas.microsoft.com/office/powerpoint/2010/main" val="1562713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79E7C4E-1422-4F73-A585-03D73203639F}"/>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17.01.2022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3BE33809-9F1D-493C-8B9E-89E9DC710D7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A62DD22-69D4-4F38-A0B7-301D5CEEC63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14</a:t>
            </a:fld>
            <a:endParaRPr lang="de-DE" sz="1200" b="0" strike="noStrike" spc="-1">
              <a:latin typeface="Times New Roman"/>
            </a:endParaRPr>
          </a:p>
        </p:txBody>
      </p:sp>
      <mc:AlternateContent xmlns:mc="http://schemas.openxmlformats.org/markup-compatibility/2006">
        <mc:Choice xmlns:a14="http://schemas.microsoft.com/office/drawing/2010/main" Requires="a14">
          <p:graphicFrame>
            <p:nvGraphicFramePr>
              <p:cNvPr id="14" name="Tabelle 14">
                <a:extLst>
                  <a:ext uri="{FF2B5EF4-FFF2-40B4-BE49-F238E27FC236}">
                    <a16:creationId xmlns:a16="http://schemas.microsoft.com/office/drawing/2014/main" id="{91F31189-5F04-4813-9897-AA450113DD33}"/>
                  </a:ext>
                </a:extLst>
              </p:cNvPr>
              <p:cNvGraphicFramePr>
                <a:graphicFrameLocks noGrp="1"/>
              </p:cNvGraphicFramePr>
              <p:nvPr/>
            </p:nvGraphicFramePr>
            <p:xfrm>
              <a:off x="192122" y="1104054"/>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𝐷</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𝑠𝑒</m:t>
                                    </m:r>
                                  </m:sub>
                                </m:sSub>
                              </m:oMath>
                            </m:oMathPara>
                          </a14:m>
                          <a:endParaRPr lang="en-US" sz="1600" b="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𝑊𝑘𝑧</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𝑣</m:t>
                                    </m:r>
                                  </m:e>
                                  <m:sub>
                                    <m:r>
                                      <a:rPr lang="de-DE" sz="1600" b="0" i="1" smtClean="0">
                                        <a:solidFill>
                                          <a:sysClr val="windowText" lastClr="000000"/>
                                        </a:solidFill>
                                        <a:latin typeface="Cambria Math" panose="02040503050406030204" pitchFamily="18" charset="0"/>
                                      </a:rPr>
                                      <m:t>𝐼𝑛𝑗</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𝑥</m:t>
                                    </m:r>
                                  </m:e>
                                  <m:sub>
                                    <m:r>
                                      <a:rPr lang="de-DE" sz="1600" b="0" i="1" smtClean="0">
                                        <a:solidFill>
                                          <a:sysClr val="windowText" lastClr="000000"/>
                                        </a:solidFill>
                                        <a:latin typeface="Cambria Math" panose="02040503050406030204" pitchFamily="18" charset="0"/>
                                      </a:rPr>
                                      <m:t>𝑈𝑚𝑠𝑐h</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𝑁𝑎𝑐h</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𝑁𝑎𝑐h</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𝑆𝑡𝑎𝑢</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𝐾</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h𝑙</m:t>
                                    </m:r>
                                  </m:sub>
                                </m:sSub>
                              </m:oMath>
                            </m:oMathPara>
                          </a14:m>
                          <a:endParaRPr lang="en-US" sz="1600" dirty="0">
                            <a:solidFill>
                              <a:sysClr val="windowText" lastClr="000000"/>
                            </a:solidFill>
                            <a:latin typeface="+mj-lt"/>
                          </a:endParaRPr>
                        </a:p>
                      </a:txBody>
                      <a:tcPr marL="0" marR="0" marT="0" marB="0">
                        <a:no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Choice>
        <mc:Fallback>
          <p:graphicFrame>
            <p:nvGraphicFramePr>
              <p:cNvPr id="14" name="Tabelle 14">
                <a:extLst>
                  <a:ext uri="{FF2B5EF4-FFF2-40B4-BE49-F238E27FC236}">
                    <a16:creationId xmlns:a16="http://schemas.microsoft.com/office/drawing/2014/main" id="{91F31189-5F04-4813-9897-AA450113DD33}"/>
                  </a:ext>
                </a:extLst>
              </p:cNvPr>
              <p:cNvGraphicFramePr>
                <a:graphicFrameLocks noGrp="1"/>
              </p:cNvGraphicFramePr>
              <p:nvPr/>
            </p:nvGraphicFramePr>
            <p:xfrm>
              <a:off x="192122" y="1104054"/>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endParaRPr lang="en-US"/>
                        </a:p>
                      </a:txBody>
                      <a:tcPr marL="0" marR="0" marT="0" marB="0">
                        <a:blipFill>
                          <a:blip r:embed="rId2"/>
                          <a:stretch>
                            <a:fillRect l="-100917" t="-1786" r="-663303" b="-1250000"/>
                          </a:stretch>
                        </a:blipFill>
                      </a:tcPr>
                    </a:tc>
                    <a:tc>
                      <a:txBody>
                        <a:bodyPr/>
                        <a:lstStyle/>
                        <a:p>
                          <a:endParaRPr lang="en-US"/>
                        </a:p>
                      </a:txBody>
                      <a:tcPr marL="0" marR="0" marT="0" marB="0">
                        <a:blipFill>
                          <a:blip r:embed="rId2"/>
                          <a:stretch>
                            <a:fillRect l="-235484" t="-1786" r="-677419" b="-1250000"/>
                          </a:stretch>
                        </a:blipFill>
                      </a:tcPr>
                    </a:tc>
                    <a:tc>
                      <a:txBody>
                        <a:bodyPr/>
                        <a:lstStyle/>
                        <a:p>
                          <a:endParaRPr lang="en-US"/>
                        </a:p>
                      </a:txBody>
                      <a:tcPr marL="0" marR="0" marT="0" marB="0">
                        <a:blipFill>
                          <a:blip r:embed="rId2"/>
                          <a:stretch>
                            <a:fillRect l="-367059" t="-1786" r="-641176" b="-1250000"/>
                          </a:stretch>
                        </a:blipFill>
                      </a:tcPr>
                    </a:tc>
                    <a:tc>
                      <a:txBody>
                        <a:bodyPr/>
                        <a:lstStyle/>
                        <a:p>
                          <a:endParaRPr lang="en-US"/>
                        </a:p>
                      </a:txBody>
                      <a:tcPr marL="0" marR="0" marT="0" marB="0">
                        <a:blipFill>
                          <a:blip r:embed="rId2"/>
                          <a:stretch>
                            <a:fillRect l="-378095" t="-1786" r="-419048" b="-1250000"/>
                          </a:stretch>
                        </a:blipFill>
                      </a:tcPr>
                    </a:tc>
                    <a:tc>
                      <a:txBody>
                        <a:bodyPr/>
                        <a:lstStyle/>
                        <a:p>
                          <a:endParaRPr lang="en-US"/>
                        </a:p>
                      </a:txBody>
                      <a:tcPr marL="0" marR="0" marT="0" marB="0">
                        <a:blipFill>
                          <a:blip r:embed="rId2"/>
                          <a:stretch>
                            <a:fillRect l="-469159" t="-1786" r="-311215" b="-1250000"/>
                          </a:stretch>
                        </a:blipFill>
                      </a:tcPr>
                    </a:tc>
                    <a:tc>
                      <a:txBody>
                        <a:bodyPr/>
                        <a:lstStyle/>
                        <a:p>
                          <a:endParaRPr lang="en-US"/>
                        </a:p>
                      </a:txBody>
                      <a:tcPr marL="0" marR="0" marT="0" marB="0">
                        <a:blipFill>
                          <a:blip r:embed="rId2"/>
                          <a:stretch>
                            <a:fillRect l="-548649" t="-1786" r="-200000" b="-1250000"/>
                          </a:stretch>
                        </a:blipFill>
                      </a:tcPr>
                    </a:tc>
                    <a:tc>
                      <a:txBody>
                        <a:bodyPr/>
                        <a:lstStyle/>
                        <a:p>
                          <a:endParaRPr lang="en-US"/>
                        </a:p>
                      </a:txBody>
                      <a:tcPr marL="0" marR="0" marT="0" marB="0">
                        <a:blipFill>
                          <a:blip r:embed="rId2"/>
                          <a:stretch>
                            <a:fillRect l="-660550" t="-1786" r="-103670" b="-1250000"/>
                          </a:stretch>
                        </a:blipFill>
                      </a:tcPr>
                    </a:tc>
                    <a:tc>
                      <a:txBody>
                        <a:bodyPr/>
                        <a:lstStyle/>
                        <a:p>
                          <a:endParaRPr lang="en-US"/>
                        </a:p>
                      </a:txBody>
                      <a:tcPr marL="0" marR="0" marT="0" marB="0">
                        <a:blipFill>
                          <a:blip r:embed="rId2"/>
                          <a:stretch>
                            <a:fillRect l="-760550" t="-1786" r="-3670" b="-1250000"/>
                          </a:stretch>
                        </a:blip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Fallback>
      </mc:AlternateContent>
    </p:spTree>
    <p:extLst>
      <p:ext uri="{BB962C8B-B14F-4D97-AF65-F5344CB8AC3E}">
        <p14:creationId xmlns:p14="http://schemas.microsoft.com/office/powerpoint/2010/main" val="662860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79E7C4E-1422-4F73-A585-03D73203639F}"/>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17.01.2022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3BE33809-9F1D-493C-8B9E-89E9DC710D7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A62DD22-69D4-4F38-A0B7-301D5CEEC63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15</a:t>
            </a:fld>
            <a:endParaRPr lang="de-DE" sz="1200" b="0" strike="noStrike" spc="-1">
              <a:latin typeface="Times New Roman"/>
            </a:endParaRPr>
          </a:p>
        </p:txBody>
      </p:sp>
      <p:graphicFrame>
        <p:nvGraphicFramePr>
          <p:cNvPr id="14" name="Tabelle 14">
            <a:extLst>
              <a:ext uri="{FF2B5EF4-FFF2-40B4-BE49-F238E27FC236}">
                <a16:creationId xmlns:a16="http://schemas.microsoft.com/office/drawing/2014/main" id="{91F31189-5F04-4813-9897-AA450113DD33}"/>
              </a:ext>
            </a:extLst>
          </p:cNvPr>
          <p:cNvGraphicFramePr>
            <a:graphicFrameLocks noGrp="1"/>
          </p:cNvGraphicFramePr>
          <p:nvPr/>
        </p:nvGraphicFramePr>
        <p:xfrm>
          <a:off x="6372227" y="1151682"/>
          <a:ext cx="5627653" cy="4546052"/>
        </p:xfrm>
        <a:graphic>
          <a:graphicData uri="http://schemas.openxmlformats.org/drawingml/2006/table">
            <a:tbl>
              <a:tblPr firstRow="1" bandRow="1">
                <a:tableStyleId>{5C22544A-7EE6-4342-B048-85BDC9FD1C3A}</a:tableStyleId>
              </a:tblPr>
              <a:tblGrid>
                <a:gridCol w="871222">
                  <a:extLst>
                    <a:ext uri="{9D8B030D-6E8A-4147-A177-3AD203B41FA5}">
                      <a16:colId xmlns:a16="http://schemas.microsoft.com/office/drawing/2014/main" val="488650060"/>
                    </a:ext>
                  </a:extLst>
                </a:gridCol>
                <a:gridCol w="1256285">
                  <a:extLst>
                    <a:ext uri="{9D8B030D-6E8A-4147-A177-3AD203B41FA5}">
                      <a16:colId xmlns:a16="http://schemas.microsoft.com/office/drawing/2014/main" val="765125282"/>
                    </a:ext>
                  </a:extLst>
                </a:gridCol>
                <a:gridCol w="1215718">
                  <a:extLst>
                    <a:ext uri="{9D8B030D-6E8A-4147-A177-3AD203B41FA5}">
                      <a16:colId xmlns:a16="http://schemas.microsoft.com/office/drawing/2014/main" val="1641804962"/>
                    </a:ext>
                  </a:extLst>
                </a:gridCol>
                <a:gridCol w="1114408">
                  <a:extLst>
                    <a:ext uri="{9D8B030D-6E8A-4147-A177-3AD203B41FA5}">
                      <a16:colId xmlns:a16="http://schemas.microsoft.com/office/drawing/2014/main" val="722125494"/>
                    </a:ext>
                  </a:extLst>
                </a:gridCol>
                <a:gridCol w="1170020">
                  <a:extLst>
                    <a:ext uri="{9D8B030D-6E8A-4147-A177-3AD203B41FA5}">
                      <a16:colId xmlns:a16="http://schemas.microsoft.com/office/drawing/2014/main" val="93954303"/>
                    </a:ext>
                  </a:extLst>
                </a:gridCol>
              </a:tblGrid>
              <a:tr h="324718">
                <a:tc>
                  <a:txBody>
                    <a:bodyPr/>
                    <a:lstStyle/>
                    <a:p>
                      <a:r>
                        <a:rPr lang="en-US" sz="1600" dirty="0">
                          <a:solidFill>
                            <a:sysClr val="windowText" lastClr="000000"/>
                          </a:solidFill>
                          <a:latin typeface="+mj-lt"/>
                        </a:rPr>
                        <a:t>Variance</a:t>
                      </a:r>
                    </a:p>
                  </a:txBody>
                  <a:tcPr marL="0" marR="0" marT="0" marB="0">
                    <a:noFill/>
                  </a:tcPr>
                </a:tc>
                <a:tc>
                  <a:txBody>
                    <a:bodyPr/>
                    <a:lstStyle/>
                    <a:p>
                      <a:r>
                        <a:rPr lang="en-US" sz="1600" dirty="0">
                          <a:solidFill>
                            <a:sysClr val="windowText" lastClr="000000"/>
                          </a:solidFill>
                          <a:latin typeface="+mj-lt"/>
                        </a:rPr>
                        <a:t>LSTM 2 Inputs</a:t>
                      </a:r>
                    </a:p>
                  </a:txBody>
                  <a:tcPr marL="0" marR="0" marT="0" marB="0">
                    <a:noFill/>
                  </a:tcPr>
                </a:tc>
                <a:tc>
                  <a:txBody>
                    <a:bodyPr/>
                    <a:lstStyle/>
                    <a:p>
                      <a:r>
                        <a:rPr lang="en-US" sz="1600" dirty="0">
                          <a:solidFill>
                            <a:sysClr val="windowText" lastClr="000000"/>
                          </a:solidFill>
                          <a:latin typeface="+mj-lt"/>
                        </a:rPr>
                        <a:t>LSTM 5 Inputs</a:t>
                      </a:r>
                    </a:p>
                  </a:txBody>
                  <a:tcPr marL="0" marR="0" marT="0" marB="0">
                    <a:noFill/>
                  </a:tcPr>
                </a:tc>
                <a:tc>
                  <a:txBody>
                    <a:bodyPr/>
                    <a:lstStyle/>
                    <a:p>
                      <a:r>
                        <a:rPr lang="en-US" sz="1600" dirty="0">
                          <a:solidFill>
                            <a:sysClr val="windowText" lastClr="000000"/>
                          </a:solidFill>
                          <a:latin typeface="+mj-lt"/>
                        </a:rPr>
                        <a:t>GRU 2 Inputs</a:t>
                      </a:r>
                    </a:p>
                  </a:txBody>
                  <a:tcPr marL="0" marR="0" marT="0" marB="0">
                    <a:noFill/>
                  </a:tcPr>
                </a:tc>
                <a:tc>
                  <a:txBody>
                    <a:bodyPr/>
                    <a:lstStyle/>
                    <a:p>
                      <a:r>
                        <a:rPr lang="en-US" sz="1600" dirty="0">
                          <a:solidFill>
                            <a:sysClr val="windowText" lastClr="000000"/>
                          </a:solidFill>
                          <a:latin typeface="+mj-lt"/>
                        </a:rPr>
                        <a:t>GRU 5 Inputs</a:t>
                      </a:r>
                    </a:p>
                  </a:txBody>
                  <a:tcPr marL="0" marR="0" marT="0" marB="0">
                    <a:noFill/>
                  </a:tcPr>
                </a:tc>
                <a:extLst>
                  <a:ext uri="{0D108BD9-81ED-4DB2-BD59-A6C34878D82A}">
                    <a16:rowId xmlns:a16="http://schemas.microsoft.com/office/drawing/2014/main" val="3347167644"/>
                  </a:ext>
                </a:extLst>
              </a:tr>
              <a:tr h="324718">
                <a:tc>
                  <a:txBody>
                    <a:bodyPr/>
                    <a:lstStyle/>
                    <a:p>
                      <a:r>
                        <a:rPr lang="en-US" sz="1600" dirty="0">
                          <a:latin typeface="+mj-lt"/>
                        </a:rPr>
                        <a:t>0.0182</a:t>
                      </a:r>
                    </a:p>
                  </a:txBody>
                  <a:tcPr marL="0" marR="0" marT="0" marB="0">
                    <a:no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93</a:t>
                      </a:r>
                    </a:p>
                  </a:txBody>
                  <a:tcPr marL="0" marR="0" marT="0" marB="0">
                    <a:solidFill>
                      <a:srgbClr val="00B050"/>
                    </a:solid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93</a:t>
                      </a:r>
                    </a:p>
                  </a:txBody>
                  <a:tcPr marL="0" marR="0" marT="0" marB="0">
                    <a:solidFill>
                      <a:srgbClr val="00B050"/>
                    </a:solidFill>
                  </a:tcPr>
                </a:tc>
                <a:extLst>
                  <a:ext uri="{0D108BD9-81ED-4DB2-BD59-A6C34878D82A}">
                    <a16:rowId xmlns:a16="http://schemas.microsoft.com/office/drawing/2014/main" val="3237036397"/>
                  </a:ext>
                </a:extLst>
              </a:tr>
              <a:tr h="324718">
                <a:tc>
                  <a:txBody>
                    <a:bodyPr/>
                    <a:lstStyle/>
                    <a:p>
                      <a:r>
                        <a:rPr lang="en-US" sz="1600" dirty="0">
                          <a:latin typeface="+mj-lt"/>
                        </a:rPr>
                        <a:t>0.0053</a:t>
                      </a:r>
                    </a:p>
                  </a:txBody>
                  <a:tcPr marL="0" marR="0" marT="0" marB="0">
                    <a:no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3568631892"/>
                  </a:ext>
                </a:extLst>
              </a:tr>
              <a:tr h="324718">
                <a:tc>
                  <a:txBody>
                    <a:bodyPr/>
                    <a:lstStyle/>
                    <a:p>
                      <a:r>
                        <a:rPr lang="en-US" sz="1600" kern="1200" dirty="0">
                          <a:solidFill>
                            <a:schemeClr val="dk1"/>
                          </a:solidFill>
                          <a:latin typeface="+mn-lt"/>
                          <a:ea typeface="+mn-ea"/>
                          <a:cs typeface="+mn-cs"/>
                        </a:rPr>
                        <a:t>0.0077</a:t>
                      </a:r>
                      <a:endParaRPr lang="en-US" sz="1600" dirty="0">
                        <a:latin typeface="+mj-lt"/>
                      </a:endParaRPr>
                    </a:p>
                  </a:txBody>
                  <a:tcPr marL="0" marR="0" marT="0" marB="0">
                    <a:noFill/>
                  </a:tcPr>
                </a:tc>
                <a:tc>
                  <a:txBody>
                    <a:bodyPr/>
                    <a:lstStyle/>
                    <a:p>
                      <a:r>
                        <a:rPr lang="en-US" sz="1600" dirty="0">
                          <a:latin typeface="+mj-lt"/>
                        </a:rPr>
                        <a:t>84</a:t>
                      </a:r>
                    </a:p>
                  </a:txBody>
                  <a:tcPr marL="0" marR="0" marT="0" marB="0">
                    <a:solidFill>
                      <a:srgbClr val="92D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91</a:t>
                      </a:r>
                    </a:p>
                  </a:txBody>
                  <a:tcPr marL="0" marR="0" marT="0" marB="0">
                    <a:solidFill>
                      <a:srgbClr val="00B050"/>
                    </a:solidFill>
                  </a:tcPr>
                </a:tc>
                <a:tc>
                  <a:txBody>
                    <a:bodyPr/>
                    <a:lstStyle/>
                    <a:p>
                      <a:r>
                        <a:rPr lang="en-US" sz="1600" dirty="0">
                          <a:latin typeface="+mj-lt"/>
                        </a:rPr>
                        <a:t>98</a:t>
                      </a:r>
                    </a:p>
                  </a:txBody>
                  <a:tcPr marL="0" marR="0" marT="0" marB="0">
                    <a:solidFill>
                      <a:srgbClr val="00B050"/>
                    </a:solidFill>
                  </a:tcPr>
                </a:tc>
                <a:extLst>
                  <a:ext uri="{0D108BD9-81ED-4DB2-BD59-A6C34878D82A}">
                    <a16:rowId xmlns:a16="http://schemas.microsoft.com/office/drawing/2014/main" val="2328461050"/>
                  </a:ext>
                </a:extLst>
              </a:tr>
              <a:tr h="324718">
                <a:tc>
                  <a:txBody>
                    <a:bodyPr/>
                    <a:lstStyle/>
                    <a:p>
                      <a:r>
                        <a:rPr lang="en-US" sz="1600" dirty="0">
                          <a:latin typeface="+mj-lt"/>
                        </a:rPr>
                        <a:t>0.0182</a:t>
                      </a:r>
                    </a:p>
                  </a:txBody>
                  <a:tcPr marL="0" marR="0" marT="0" marB="0">
                    <a:no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97</a:t>
                      </a:r>
                    </a:p>
                  </a:txBody>
                  <a:tcPr marL="0" marR="0" marT="0" marB="0">
                    <a:solidFill>
                      <a:srgbClr val="00B050"/>
                    </a:solidFill>
                  </a:tcPr>
                </a:tc>
                <a:tc>
                  <a:txBody>
                    <a:bodyPr/>
                    <a:lstStyle/>
                    <a:p>
                      <a:r>
                        <a:rPr lang="en-US" sz="1600" dirty="0">
                          <a:latin typeface="+mj-lt"/>
                        </a:rPr>
                        <a:t>67</a:t>
                      </a:r>
                    </a:p>
                  </a:txBody>
                  <a:tcPr marL="0" marR="0" marT="0" marB="0">
                    <a:solidFill>
                      <a:srgbClr val="FFC000"/>
                    </a:solidFill>
                  </a:tcPr>
                </a:tc>
                <a:tc>
                  <a:txBody>
                    <a:bodyPr/>
                    <a:lstStyle/>
                    <a:p>
                      <a:r>
                        <a:rPr lang="en-US" sz="1600" dirty="0">
                          <a:latin typeface="+mj-lt"/>
                        </a:rPr>
                        <a:t>98</a:t>
                      </a:r>
                    </a:p>
                  </a:txBody>
                  <a:tcPr marL="0" marR="0" marT="0" marB="0">
                    <a:solidFill>
                      <a:srgbClr val="00B050"/>
                    </a:solidFill>
                  </a:tcPr>
                </a:tc>
                <a:extLst>
                  <a:ext uri="{0D108BD9-81ED-4DB2-BD59-A6C34878D82A}">
                    <a16:rowId xmlns:a16="http://schemas.microsoft.com/office/drawing/2014/main" val="3867862911"/>
                  </a:ext>
                </a:extLst>
              </a:tr>
              <a:tr h="324718">
                <a:tc>
                  <a:txBody>
                    <a:bodyPr/>
                    <a:lstStyle/>
                    <a:p>
                      <a:r>
                        <a:rPr lang="en-US" sz="1600" dirty="0">
                          <a:latin typeface="+mj-lt"/>
                        </a:rPr>
                        <a:t>0.0002</a:t>
                      </a:r>
                    </a:p>
                  </a:txBody>
                  <a:tcPr marL="0" marR="0" marT="0" marB="0">
                    <a:noFill/>
                  </a:tcPr>
                </a:tc>
                <a:tc>
                  <a:txBody>
                    <a:bodyPr/>
                    <a:lstStyle/>
                    <a:p>
                      <a:r>
                        <a:rPr lang="en-US" sz="1600" dirty="0">
                          <a:latin typeface="+mj-lt"/>
                        </a:rPr>
                        <a:t>92</a:t>
                      </a:r>
                    </a:p>
                  </a:txBody>
                  <a:tcPr marL="0" marR="0" marT="0" marB="0">
                    <a:solidFill>
                      <a:srgbClr val="00B050"/>
                    </a:solidFill>
                  </a:tcPr>
                </a:tc>
                <a:tc>
                  <a:txBody>
                    <a:bodyPr/>
                    <a:lstStyle/>
                    <a:p>
                      <a:r>
                        <a:rPr lang="en-US" sz="1600" dirty="0">
                          <a:latin typeface="+mj-lt"/>
                        </a:rPr>
                        <a:t>95</a:t>
                      </a:r>
                    </a:p>
                  </a:txBody>
                  <a:tcPr marL="0" marR="0" marT="0" marB="0">
                    <a:solidFill>
                      <a:srgbClr val="00B050"/>
                    </a:solidFill>
                  </a:tcPr>
                </a:tc>
                <a:tc>
                  <a:txBody>
                    <a:bodyPr/>
                    <a:lstStyle/>
                    <a:p>
                      <a:r>
                        <a:rPr lang="en-US" sz="1600" dirty="0">
                          <a:latin typeface="+mj-lt"/>
                        </a:rPr>
                        <a:t>96</a:t>
                      </a:r>
                    </a:p>
                  </a:txBody>
                  <a:tcPr marL="0" marR="0" marT="0" marB="0">
                    <a:solidFill>
                      <a:srgbClr val="00B050"/>
                    </a:solidFill>
                  </a:tcPr>
                </a:tc>
                <a:tc>
                  <a:txBody>
                    <a:bodyPr/>
                    <a:lstStyle/>
                    <a:p>
                      <a:r>
                        <a:rPr lang="en-US" sz="1600" dirty="0">
                          <a:latin typeface="+mj-lt"/>
                        </a:rPr>
                        <a:t>74</a:t>
                      </a:r>
                    </a:p>
                  </a:txBody>
                  <a:tcPr marL="0" marR="0" marT="0" marB="0">
                    <a:solidFill>
                      <a:srgbClr val="FFC000"/>
                    </a:solidFill>
                  </a:tcPr>
                </a:tc>
                <a:extLst>
                  <a:ext uri="{0D108BD9-81ED-4DB2-BD59-A6C34878D82A}">
                    <a16:rowId xmlns:a16="http://schemas.microsoft.com/office/drawing/2014/main" val="3124042166"/>
                  </a:ext>
                </a:extLst>
              </a:tr>
              <a:tr h="324718">
                <a:tc>
                  <a:txBody>
                    <a:bodyPr/>
                    <a:lstStyle/>
                    <a:p>
                      <a:r>
                        <a:rPr lang="en-US" sz="1600" dirty="0">
                          <a:latin typeface="+mj-lt"/>
                        </a:rPr>
                        <a:t>0.0002</a:t>
                      </a:r>
                    </a:p>
                  </a:txBody>
                  <a:tcPr marL="0" marR="0" marT="0" marB="0">
                    <a:noFill/>
                  </a:tcPr>
                </a:tc>
                <a:tc>
                  <a:txBody>
                    <a:bodyPr/>
                    <a:lstStyle/>
                    <a:p>
                      <a:r>
                        <a:rPr lang="en-US" sz="1600" dirty="0">
                          <a:latin typeface="+mj-lt"/>
                        </a:rPr>
                        <a:t>83</a:t>
                      </a:r>
                    </a:p>
                  </a:txBody>
                  <a:tcPr marL="0" marR="0" marT="0" marB="0">
                    <a:solidFill>
                      <a:srgbClr val="92D050"/>
                    </a:solidFill>
                  </a:tcPr>
                </a:tc>
                <a:tc>
                  <a:txBody>
                    <a:bodyPr/>
                    <a:lstStyle/>
                    <a:p>
                      <a:r>
                        <a:rPr lang="en-US" sz="1600" dirty="0">
                          <a:latin typeface="+mj-lt"/>
                        </a:rPr>
                        <a:t>98</a:t>
                      </a:r>
                    </a:p>
                  </a:txBody>
                  <a:tcPr marL="0" marR="0" marT="0" marB="0">
                    <a:solidFill>
                      <a:srgbClr val="00B050"/>
                    </a:solidFill>
                  </a:tcPr>
                </a:tc>
                <a:tc>
                  <a:txBody>
                    <a:bodyPr/>
                    <a:lstStyle/>
                    <a:p>
                      <a:r>
                        <a:rPr lang="en-US" sz="1600" dirty="0">
                          <a:latin typeface="+mj-lt"/>
                        </a:rPr>
                        <a:t>94</a:t>
                      </a:r>
                    </a:p>
                  </a:txBody>
                  <a:tcPr marL="0" marR="0" marT="0" marB="0">
                    <a:solidFill>
                      <a:srgbClr val="00B050"/>
                    </a:solidFill>
                  </a:tcPr>
                </a:tc>
                <a:tc>
                  <a:txBody>
                    <a:bodyPr/>
                    <a:lstStyle/>
                    <a:p>
                      <a:r>
                        <a:rPr lang="en-US" sz="1600" dirty="0">
                          <a:latin typeface="+mj-lt"/>
                        </a:rPr>
                        <a:t>98</a:t>
                      </a:r>
                    </a:p>
                  </a:txBody>
                  <a:tcPr marL="0" marR="0" marT="0" marB="0">
                    <a:solidFill>
                      <a:srgbClr val="00B050"/>
                    </a:solidFill>
                  </a:tcPr>
                </a:tc>
                <a:extLst>
                  <a:ext uri="{0D108BD9-81ED-4DB2-BD59-A6C34878D82A}">
                    <a16:rowId xmlns:a16="http://schemas.microsoft.com/office/drawing/2014/main" val="1626030829"/>
                  </a:ext>
                </a:extLst>
              </a:tr>
              <a:tr h="324718">
                <a:tc>
                  <a:txBody>
                    <a:bodyPr/>
                    <a:lstStyle/>
                    <a:p>
                      <a:r>
                        <a:rPr lang="en-US" sz="1600" kern="1200" dirty="0">
                          <a:solidFill>
                            <a:schemeClr val="dk1"/>
                          </a:solidFill>
                          <a:latin typeface="+mn-lt"/>
                          <a:ea typeface="+mn-ea"/>
                          <a:cs typeface="+mn-cs"/>
                        </a:rPr>
                        <a:t>2.5e-05</a:t>
                      </a:r>
                    </a:p>
                  </a:txBody>
                  <a:tcPr marL="0" marR="0" marT="0" marB="0">
                    <a:noFill/>
                  </a:tcPr>
                </a:tc>
                <a:tc>
                  <a:txBody>
                    <a:bodyPr/>
                    <a:lstStyle/>
                    <a:p>
                      <a:r>
                        <a:rPr lang="en-US" sz="1600" dirty="0">
                          <a:latin typeface="+mj-lt"/>
                        </a:rPr>
                        <a:t>0</a:t>
                      </a:r>
                    </a:p>
                  </a:txBody>
                  <a:tcPr marL="0" marR="0" marT="0" marB="0">
                    <a:solidFill>
                      <a:srgbClr val="C00000"/>
                    </a:solidFill>
                  </a:tcPr>
                </a:tc>
                <a:tc>
                  <a:txBody>
                    <a:bodyPr/>
                    <a:lstStyle/>
                    <a:p>
                      <a:r>
                        <a:rPr lang="en-US" sz="1600" dirty="0">
                          <a:latin typeface="+mj-lt"/>
                        </a:rPr>
                        <a:t>42</a:t>
                      </a:r>
                    </a:p>
                  </a:txBody>
                  <a:tcPr marL="0" marR="0" marT="0" marB="0">
                    <a:solidFill>
                      <a:srgbClr val="CC0000"/>
                    </a:solidFill>
                  </a:tcPr>
                </a:tc>
                <a:tc>
                  <a:txBody>
                    <a:bodyPr/>
                    <a:lstStyle/>
                    <a:p>
                      <a:r>
                        <a:rPr lang="en-US" sz="1600" dirty="0">
                          <a:latin typeface="+mj-lt"/>
                        </a:rPr>
                        <a:t>97</a:t>
                      </a:r>
                    </a:p>
                  </a:txBody>
                  <a:tcPr marL="0" marR="0" marT="0" marB="0">
                    <a:solidFill>
                      <a:srgbClr val="00B050"/>
                    </a:solidFill>
                  </a:tcPr>
                </a:tc>
                <a:tc>
                  <a:txBody>
                    <a:bodyPr/>
                    <a:lstStyle/>
                    <a:p>
                      <a:r>
                        <a:rPr lang="en-US" sz="1600" dirty="0">
                          <a:latin typeface="+mj-lt"/>
                        </a:rPr>
                        <a:t>24</a:t>
                      </a:r>
                    </a:p>
                  </a:txBody>
                  <a:tcPr marL="0" marR="0" marT="0" marB="0">
                    <a:solidFill>
                      <a:srgbClr val="CC0000"/>
                    </a:solidFill>
                  </a:tcPr>
                </a:tc>
                <a:extLst>
                  <a:ext uri="{0D108BD9-81ED-4DB2-BD59-A6C34878D82A}">
                    <a16:rowId xmlns:a16="http://schemas.microsoft.com/office/drawing/2014/main" val="1548378744"/>
                  </a:ext>
                </a:extLst>
              </a:tr>
              <a:tr h="324718">
                <a:tc>
                  <a:txBody>
                    <a:bodyPr/>
                    <a:lstStyle/>
                    <a:p>
                      <a:r>
                        <a:rPr lang="en-US" sz="1600" dirty="0">
                          <a:latin typeface="+mj-lt"/>
                        </a:rPr>
                        <a:t>0.0003</a:t>
                      </a:r>
                    </a:p>
                  </a:txBody>
                  <a:tcPr marL="0" marR="0" marT="0" marB="0">
                    <a:noFill/>
                  </a:tcPr>
                </a:tc>
                <a:tc>
                  <a:txBody>
                    <a:bodyPr/>
                    <a:lstStyle/>
                    <a:p>
                      <a:r>
                        <a:rPr lang="en-US" sz="1600" dirty="0">
                          <a:latin typeface="+mj-lt"/>
                        </a:rPr>
                        <a:t>94</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90</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448275667"/>
                  </a:ext>
                </a:extLst>
              </a:tr>
              <a:tr h="324718">
                <a:tc>
                  <a:txBody>
                    <a:bodyPr/>
                    <a:lstStyle/>
                    <a:p>
                      <a:r>
                        <a:rPr lang="en-US" sz="1600" dirty="0">
                          <a:latin typeface="+mj-lt"/>
                        </a:rPr>
                        <a:t>0.0183</a:t>
                      </a:r>
                    </a:p>
                  </a:txBody>
                  <a:tcPr marL="0" marR="0" marT="0" marB="0">
                    <a:noFill/>
                  </a:tcPr>
                </a:tc>
                <a:tc>
                  <a:txBody>
                    <a:bodyPr/>
                    <a:lstStyle/>
                    <a:p>
                      <a:r>
                        <a:rPr lang="en-US" sz="1600" dirty="0">
                          <a:latin typeface="+mj-lt"/>
                        </a:rPr>
                        <a:t>99</a:t>
                      </a:r>
                    </a:p>
                  </a:txBody>
                  <a:tcPr marL="0" marR="0" marT="0" marB="0">
                    <a:solidFill>
                      <a:srgbClr val="00B050"/>
                    </a:solidFill>
                  </a:tcPr>
                </a:tc>
                <a:tc>
                  <a:txBody>
                    <a:bodyPr/>
                    <a:lstStyle/>
                    <a:p>
                      <a:r>
                        <a:rPr lang="en-US" sz="1600" dirty="0">
                          <a:latin typeface="+mj-lt"/>
                        </a:rPr>
                        <a:t>96</a:t>
                      </a:r>
                    </a:p>
                  </a:txBody>
                  <a:tcPr marL="0" marR="0" marT="0" marB="0">
                    <a:solidFill>
                      <a:srgbClr val="00B050"/>
                    </a:solidFill>
                  </a:tcPr>
                </a:tc>
                <a:tc>
                  <a:txBody>
                    <a:bodyPr/>
                    <a:lstStyle/>
                    <a:p>
                      <a:r>
                        <a:rPr lang="en-US" sz="1600" dirty="0">
                          <a:latin typeface="+mj-lt"/>
                        </a:rPr>
                        <a:t>91</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937750328"/>
                  </a:ext>
                </a:extLst>
              </a:tr>
              <a:tr h="324718">
                <a:tc>
                  <a:txBody>
                    <a:bodyPr/>
                    <a:lstStyle/>
                    <a:p>
                      <a:r>
                        <a:rPr lang="en-US" sz="1600" dirty="0">
                          <a:latin typeface="+mj-lt"/>
                        </a:rPr>
                        <a:t>0. 0176</a:t>
                      </a:r>
                    </a:p>
                  </a:txBody>
                  <a:tcPr marL="0" marR="0" marT="0" marB="0">
                    <a:noFill/>
                  </a:tcPr>
                </a:tc>
                <a:tc>
                  <a:txBody>
                    <a:bodyPr/>
                    <a:lstStyle/>
                    <a:p>
                      <a:r>
                        <a:rPr lang="en-US" sz="1600" dirty="0">
                          <a:latin typeface="+mj-lt"/>
                        </a:rPr>
                        <a:t>15</a:t>
                      </a:r>
                    </a:p>
                  </a:txBody>
                  <a:tcPr marL="0" marR="0" marT="0" marB="0">
                    <a:solidFill>
                      <a:srgbClr val="CC0000"/>
                    </a:solidFill>
                  </a:tcPr>
                </a:tc>
                <a:tc>
                  <a:txBody>
                    <a:bodyPr/>
                    <a:lstStyle/>
                    <a:p>
                      <a:r>
                        <a:rPr lang="en-US" sz="1600" dirty="0">
                          <a:latin typeface="+mj-lt"/>
                        </a:rPr>
                        <a:t>83</a:t>
                      </a:r>
                    </a:p>
                  </a:txBody>
                  <a:tcPr marL="0" marR="0" marT="0" marB="0">
                    <a:solidFill>
                      <a:srgbClr val="92D050"/>
                    </a:solidFill>
                  </a:tcPr>
                </a:tc>
                <a:tc>
                  <a:txBody>
                    <a:bodyPr/>
                    <a:lstStyle/>
                    <a:p>
                      <a:r>
                        <a:rPr lang="en-US" sz="1600" dirty="0">
                          <a:latin typeface="+mj-lt"/>
                        </a:rPr>
                        <a:t>96</a:t>
                      </a:r>
                    </a:p>
                  </a:txBody>
                  <a:tcPr marL="0" marR="0" marT="0" marB="0">
                    <a:solidFill>
                      <a:srgbClr val="00B050"/>
                    </a:solidFill>
                  </a:tcPr>
                </a:tc>
                <a:tc>
                  <a:txBody>
                    <a:bodyPr/>
                    <a:lstStyle/>
                    <a:p>
                      <a:r>
                        <a:rPr lang="en-US" sz="1600" dirty="0">
                          <a:latin typeface="+mj-lt"/>
                        </a:rPr>
                        <a:t>99</a:t>
                      </a:r>
                    </a:p>
                  </a:txBody>
                  <a:tcPr marL="0" marR="0" marT="0" marB="0">
                    <a:solidFill>
                      <a:srgbClr val="00B050"/>
                    </a:solidFill>
                  </a:tcPr>
                </a:tc>
                <a:extLst>
                  <a:ext uri="{0D108BD9-81ED-4DB2-BD59-A6C34878D82A}">
                    <a16:rowId xmlns:a16="http://schemas.microsoft.com/office/drawing/2014/main" val="2002867732"/>
                  </a:ext>
                </a:extLst>
              </a:tr>
              <a:tr h="324718">
                <a:tc>
                  <a:txBody>
                    <a:bodyPr/>
                    <a:lstStyle/>
                    <a:p>
                      <a:r>
                        <a:rPr lang="en-US" sz="1600" dirty="0">
                          <a:latin typeface="+mj-lt"/>
                        </a:rPr>
                        <a:t>0. 0182</a:t>
                      </a:r>
                    </a:p>
                  </a:txBody>
                  <a:tcPr marL="0" marR="0" marT="0" marB="0">
                    <a:noFill/>
                  </a:tcPr>
                </a:tc>
                <a:tc>
                  <a:txBody>
                    <a:bodyPr/>
                    <a:lstStyle/>
                    <a:p>
                      <a:r>
                        <a:rPr lang="en-US" sz="1600" dirty="0">
                          <a:latin typeface="+mj-lt"/>
                        </a:rPr>
                        <a:t>77</a:t>
                      </a:r>
                    </a:p>
                  </a:txBody>
                  <a:tcPr marL="0" marR="0" marT="0" marB="0">
                    <a:solidFill>
                      <a:srgbClr val="FFC000"/>
                    </a:solidFill>
                  </a:tcPr>
                </a:tc>
                <a:tc>
                  <a:txBody>
                    <a:bodyPr/>
                    <a:lstStyle/>
                    <a:p>
                      <a:r>
                        <a:rPr lang="en-US" sz="1600" dirty="0">
                          <a:latin typeface="+mj-lt"/>
                        </a:rPr>
                        <a:t>98</a:t>
                      </a:r>
                    </a:p>
                  </a:txBody>
                  <a:tcPr marL="0" marR="0" marT="0" marB="0">
                    <a:solidFill>
                      <a:srgbClr val="00B050"/>
                    </a:solid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91</a:t>
                      </a:r>
                    </a:p>
                  </a:txBody>
                  <a:tcPr marL="0" marR="0" marT="0" marB="0">
                    <a:solidFill>
                      <a:srgbClr val="00B050"/>
                    </a:solidFill>
                  </a:tcPr>
                </a:tc>
                <a:extLst>
                  <a:ext uri="{0D108BD9-81ED-4DB2-BD59-A6C34878D82A}">
                    <a16:rowId xmlns:a16="http://schemas.microsoft.com/office/drawing/2014/main" val="1584552817"/>
                  </a:ext>
                </a:extLst>
              </a:tr>
              <a:tr h="324718">
                <a:tc>
                  <a:txBody>
                    <a:bodyPr/>
                    <a:lstStyle/>
                    <a:p>
                      <a:r>
                        <a:rPr lang="en-US" sz="1600" dirty="0">
                          <a:latin typeface="+mj-lt"/>
                        </a:rPr>
                        <a:t>0. 0257</a:t>
                      </a:r>
                    </a:p>
                  </a:txBody>
                  <a:tcPr marL="0" marR="0" marT="0" marB="0">
                    <a:noFill/>
                  </a:tcPr>
                </a:tc>
                <a:tc>
                  <a:txBody>
                    <a:bodyPr/>
                    <a:lstStyle/>
                    <a:p>
                      <a:r>
                        <a:rPr lang="en-US" sz="1600" dirty="0">
                          <a:latin typeface="+mj-lt"/>
                        </a:rPr>
                        <a:t>75</a:t>
                      </a:r>
                    </a:p>
                  </a:txBody>
                  <a:tcPr marL="0" marR="0" marT="0" marB="0">
                    <a:solidFill>
                      <a:srgbClr val="FFC000"/>
                    </a:solidFill>
                  </a:tcPr>
                </a:tc>
                <a:tc>
                  <a:txBody>
                    <a:bodyPr/>
                    <a:lstStyle/>
                    <a:p>
                      <a:r>
                        <a:rPr lang="en-US" sz="1600" dirty="0">
                          <a:latin typeface="+mj-lt"/>
                        </a:rPr>
                        <a:t>25</a:t>
                      </a:r>
                    </a:p>
                  </a:txBody>
                  <a:tcPr marL="0" marR="0" marT="0" marB="0">
                    <a:solidFill>
                      <a:srgbClr val="CC0000"/>
                    </a:solidFill>
                  </a:tcPr>
                </a:tc>
                <a:tc>
                  <a:txBody>
                    <a:bodyPr/>
                    <a:lstStyle/>
                    <a:p>
                      <a:r>
                        <a:rPr lang="en-US" sz="1600" dirty="0">
                          <a:latin typeface="+mj-lt"/>
                        </a:rPr>
                        <a:t>58</a:t>
                      </a:r>
                    </a:p>
                  </a:txBody>
                  <a:tcPr marL="0" marR="0" marT="0" marB="0">
                    <a:solidFill>
                      <a:srgbClr val="CC0000"/>
                    </a:solidFill>
                  </a:tcPr>
                </a:tc>
                <a:tc>
                  <a:txBody>
                    <a:bodyPr/>
                    <a:lstStyle/>
                    <a:p>
                      <a:r>
                        <a:rPr lang="en-US" sz="1600" dirty="0">
                          <a:latin typeface="+mj-lt"/>
                        </a:rPr>
                        <a:t>20</a:t>
                      </a:r>
                    </a:p>
                  </a:txBody>
                  <a:tcPr marL="0" marR="0" marT="0" marB="0">
                    <a:solidFill>
                      <a:srgbClr val="CC0000"/>
                    </a:solidFill>
                  </a:tcPr>
                </a:tc>
                <a:extLst>
                  <a:ext uri="{0D108BD9-81ED-4DB2-BD59-A6C34878D82A}">
                    <a16:rowId xmlns:a16="http://schemas.microsoft.com/office/drawing/2014/main" val="2860430406"/>
                  </a:ext>
                </a:extLst>
              </a:tr>
              <a:tr h="324718">
                <a:tc>
                  <a:txBody>
                    <a:bodyPr/>
                    <a:lstStyle/>
                    <a:p>
                      <a:r>
                        <a:rPr lang="en-US" sz="1600" dirty="0">
                          <a:latin typeface="+mj-lt"/>
                        </a:rPr>
                        <a:t>0. 0271</a:t>
                      </a:r>
                    </a:p>
                  </a:txBody>
                  <a:tcPr marL="0" marR="0" marT="0" marB="0">
                    <a:noFill/>
                  </a:tcPr>
                </a:tc>
                <a:tc>
                  <a:txBody>
                    <a:bodyPr/>
                    <a:lstStyle/>
                    <a:p>
                      <a:r>
                        <a:rPr lang="en-US" sz="1600" dirty="0">
                          <a:latin typeface="+mj-lt"/>
                        </a:rPr>
                        <a:t>0</a:t>
                      </a:r>
                    </a:p>
                  </a:txBody>
                  <a:tcPr marL="0" marR="0" marT="0" marB="0">
                    <a:solidFill>
                      <a:srgbClr val="CC0000"/>
                    </a:solidFill>
                  </a:tcPr>
                </a:tc>
                <a:tc>
                  <a:txBody>
                    <a:bodyPr/>
                    <a:lstStyle/>
                    <a:p>
                      <a:r>
                        <a:rPr lang="en-US" sz="1600" dirty="0">
                          <a:latin typeface="+mj-lt"/>
                        </a:rPr>
                        <a:t>93</a:t>
                      </a:r>
                    </a:p>
                  </a:txBody>
                  <a:tcPr marL="0" marR="0" marT="0" marB="0">
                    <a:solidFill>
                      <a:srgbClr val="00B050"/>
                    </a:solidFill>
                  </a:tcPr>
                </a:tc>
                <a:tc>
                  <a:txBody>
                    <a:bodyPr/>
                    <a:lstStyle/>
                    <a:p>
                      <a:r>
                        <a:rPr lang="en-US" sz="1600" dirty="0">
                          <a:latin typeface="+mj-lt"/>
                        </a:rPr>
                        <a:t>98</a:t>
                      </a:r>
                    </a:p>
                  </a:txBody>
                  <a:tcPr marL="0" marR="0" marT="0" marB="0">
                    <a:solidFill>
                      <a:srgbClr val="00B050"/>
                    </a:solidFill>
                  </a:tcPr>
                </a:tc>
                <a:tc>
                  <a:txBody>
                    <a:bodyPr/>
                    <a:lstStyle/>
                    <a:p>
                      <a:r>
                        <a:rPr lang="en-US" sz="1600" dirty="0">
                          <a:latin typeface="+mj-lt"/>
                        </a:rPr>
                        <a:t>0</a:t>
                      </a:r>
                    </a:p>
                  </a:txBody>
                  <a:tcPr marL="0" marR="0" marT="0" marB="0">
                    <a:solidFill>
                      <a:srgbClr val="CC0000"/>
                    </a:solidFill>
                  </a:tcPr>
                </a:tc>
                <a:extLst>
                  <a:ext uri="{0D108BD9-81ED-4DB2-BD59-A6C34878D82A}">
                    <a16:rowId xmlns:a16="http://schemas.microsoft.com/office/drawing/2014/main" val="308396223"/>
                  </a:ext>
                </a:extLst>
              </a:tr>
            </a:tbl>
          </a:graphicData>
        </a:graphic>
      </p:graphicFrame>
      <mc:AlternateContent xmlns:mc="http://schemas.openxmlformats.org/markup-compatibility/2006">
        <mc:Choice xmlns:a14="http://schemas.microsoft.com/office/drawing/2010/main" Requires="a14">
          <p:graphicFrame>
            <p:nvGraphicFramePr>
              <p:cNvPr id="6" name="Tabelle 14">
                <a:extLst>
                  <a:ext uri="{FF2B5EF4-FFF2-40B4-BE49-F238E27FC236}">
                    <a16:creationId xmlns:a16="http://schemas.microsoft.com/office/drawing/2014/main" id="{F25E08DA-C107-4059-BD14-302D89B9660A}"/>
                  </a:ext>
                </a:extLst>
              </p:cNvPr>
              <p:cNvGraphicFramePr>
                <a:graphicFrameLocks noGrp="1"/>
              </p:cNvGraphicFramePr>
              <p:nvPr/>
            </p:nvGraphicFramePr>
            <p:xfrm>
              <a:off x="192120" y="1123107"/>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𝐷</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𝑠𝑒</m:t>
                                    </m:r>
                                  </m:sub>
                                </m:sSub>
                              </m:oMath>
                            </m:oMathPara>
                          </a14:m>
                          <a:endParaRPr lang="en-US" sz="1600" b="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𝑇</m:t>
                                    </m:r>
                                  </m:e>
                                  <m:sub>
                                    <m:r>
                                      <a:rPr lang="de-DE" sz="1600" b="0" i="1" smtClean="0">
                                        <a:solidFill>
                                          <a:sysClr val="windowText" lastClr="000000"/>
                                        </a:solidFill>
                                        <a:latin typeface="Cambria Math" panose="02040503050406030204" pitchFamily="18" charset="0"/>
                                      </a:rPr>
                                      <m:t>𝑊𝑘𝑧</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𝑣</m:t>
                                    </m:r>
                                  </m:e>
                                  <m:sub>
                                    <m:r>
                                      <a:rPr lang="de-DE" sz="1600" b="0" i="1" smtClean="0">
                                        <a:solidFill>
                                          <a:sysClr val="windowText" lastClr="000000"/>
                                        </a:solidFill>
                                        <a:latin typeface="Cambria Math" panose="02040503050406030204" pitchFamily="18" charset="0"/>
                                      </a:rPr>
                                      <m:t>𝐼𝑛𝑗</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𝑥</m:t>
                                    </m:r>
                                  </m:e>
                                  <m:sub>
                                    <m:r>
                                      <a:rPr lang="de-DE" sz="1600" b="0" i="1" smtClean="0">
                                        <a:solidFill>
                                          <a:sysClr val="windowText" lastClr="000000"/>
                                        </a:solidFill>
                                        <a:latin typeface="Cambria Math" panose="02040503050406030204" pitchFamily="18" charset="0"/>
                                      </a:rPr>
                                      <m:t>𝑈𝑚𝑠𝑐h</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𝑁𝑎𝑐h</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𝑁𝑎𝑐h</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𝑝</m:t>
                                    </m:r>
                                  </m:e>
                                  <m:sub>
                                    <m:r>
                                      <a:rPr lang="de-DE" sz="1600" b="0" i="1" smtClean="0">
                                        <a:solidFill>
                                          <a:sysClr val="windowText" lastClr="000000"/>
                                        </a:solidFill>
                                        <a:latin typeface="Cambria Math" panose="02040503050406030204" pitchFamily="18" charset="0"/>
                                      </a:rPr>
                                      <m:t>𝑆𝑡𝑎𝑢</m:t>
                                    </m:r>
                                  </m:sub>
                                </m:sSub>
                              </m:oMath>
                            </m:oMathPara>
                          </a14:m>
                          <a:endParaRPr lang="en-US" sz="1600" dirty="0">
                            <a:solidFill>
                              <a:sysClr val="windowText" lastClr="000000"/>
                            </a:solidFill>
                            <a:latin typeface="+mj-lt"/>
                          </a:endParaRPr>
                        </a:p>
                      </a:txBody>
                      <a:tcPr marL="0" marR="0" marT="0" marB="0">
                        <a:noFill/>
                      </a:tcPr>
                    </a:tc>
                    <a:tc>
                      <a:txBody>
                        <a:bodyPr/>
                        <a:lstStyle/>
                        <a:p>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de-DE" sz="1600" b="0" i="1" smtClean="0">
                                        <a:solidFill>
                                          <a:sysClr val="windowText" lastClr="000000"/>
                                        </a:solidFill>
                                        <a:latin typeface="Cambria Math" panose="02040503050406030204" pitchFamily="18" charset="0"/>
                                      </a:rPr>
                                      <m:t>𝑡</m:t>
                                    </m:r>
                                  </m:e>
                                  <m:sub>
                                    <m:r>
                                      <a:rPr lang="de-DE" sz="1600" b="0" i="1" smtClean="0">
                                        <a:solidFill>
                                          <a:sysClr val="windowText" lastClr="000000"/>
                                        </a:solidFill>
                                        <a:latin typeface="Cambria Math" panose="02040503050406030204" pitchFamily="18" charset="0"/>
                                      </a:rPr>
                                      <m:t>𝐾</m:t>
                                    </m:r>
                                    <m:r>
                                      <a:rPr lang="de-DE" sz="1600" b="0" i="1" smtClean="0">
                                        <a:solidFill>
                                          <a:sysClr val="windowText" lastClr="000000"/>
                                        </a:solidFill>
                                        <a:latin typeface="Cambria Math" panose="02040503050406030204" pitchFamily="18" charset="0"/>
                                      </a:rPr>
                                      <m:t>ü</m:t>
                                    </m:r>
                                    <m:r>
                                      <a:rPr lang="de-DE" sz="1600" b="0" i="1" smtClean="0">
                                        <a:solidFill>
                                          <a:sysClr val="windowText" lastClr="000000"/>
                                        </a:solidFill>
                                        <a:latin typeface="Cambria Math" panose="02040503050406030204" pitchFamily="18" charset="0"/>
                                      </a:rPr>
                                      <m:t>h𝑙</m:t>
                                    </m:r>
                                  </m:sub>
                                </m:sSub>
                              </m:oMath>
                            </m:oMathPara>
                          </a14:m>
                          <a:endParaRPr lang="en-US" sz="1600" dirty="0">
                            <a:solidFill>
                              <a:sysClr val="windowText" lastClr="000000"/>
                            </a:solidFill>
                            <a:latin typeface="+mj-lt"/>
                          </a:endParaRPr>
                        </a:p>
                      </a:txBody>
                      <a:tcPr marL="0" marR="0" marT="0" marB="0">
                        <a:no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Choice>
        <mc:Fallback>
          <p:graphicFrame>
            <p:nvGraphicFramePr>
              <p:cNvPr id="6" name="Tabelle 14">
                <a:extLst>
                  <a:ext uri="{FF2B5EF4-FFF2-40B4-BE49-F238E27FC236}">
                    <a16:creationId xmlns:a16="http://schemas.microsoft.com/office/drawing/2014/main" id="{F25E08DA-C107-4059-BD14-302D89B9660A}"/>
                  </a:ext>
                </a:extLst>
              </p:cNvPr>
              <p:cNvGraphicFramePr>
                <a:graphicFrameLocks noGrp="1"/>
              </p:cNvGraphicFramePr>
              <p:nvPr/>
            </p:nvGraphicFramePr>
            <p:xfrm>
              <a:off x="192120" y="1123107"/>
              <a:ext cx="5703854" cy="4560763"/>
            </p:xfrm>
            <a:graphic>
              <a:graphicData uri="http://schemas.openxmlformats.org/drawingml/2006/table">
                <a:tbl>
                  <a:tblPr firstRow="1" bandRow="1">
                    <a:tableStyleId>{5C22544A-7EE6-4342-B048-85BDC9FD1C3A}</a:tableStyleId>
                  </a:tblPr>
                  <a:tblGrid>
                    <a:gridCol w="663435">
                      <a:extLst>
                        <a:ext uri="{9D8B030D-6E8A-4147-A177-3AD203B41FA5}">
                          <a16:colId xmlns:a16="http://schemas.microsoft.com/office/drawing/2014/main" val="488650060"/>
                        </a:ext>
                      </a:extLst>
                    </a:gridCol>
                    <a:gridCol w="663435">
                      <a:extLst>
                        <a:ext uri="{9D8B030D-6E8A-4147-A177-3AD203B41FA5}">
                          <a16:colId xmlns:a16="http://schemas.microsoft.com/office/drawing/2014/main" val="765125282"/>
                        </a:ext>
                      </a:extLst>
                    </a:gridCol>
                    <a:gridCol w="566502">
                      <a:extLst>
                        <a:ext uri="{9D8B030D-6E8A-4147-A177-3AD203B41FA5}">
                          <a16:colId xmlns:a16="http://schemas.microsoft.com/office/drawing/2014/main" val="1641804962"/>
                        </a:ext>
                      </a:extLst>
                    </a:gridCol>
                    <a:gridCol w="517268">
                      <a:extLst>
                        <a:ext uri="{9D8B030D-6E8A-4147-A177-3AD203B41FA5}">
                          <a16:colId xmlns:a16="http://schemas.microsoft.com/office/drawing/2014/main" val="722125494"/>
                        </a:ext>
                      </a:extLst>
                    </a:gridCol>
                    <a:gridCol w="639474">
                      <a:extLst>
                        <a:ext uri="{9D8B030D-6E8A-4147-A177-3AD203B41FA5}">
                          <a16:colId xmlns:a16="http://schemas.microsoft.com/office/drawing/2014/main" val="3797710476"/>
                        </a:ext>
                      </a:extLst>
                    </a:gridCol>
                    <a:gridCol w="649747">
                      <a:extLst>
                        <a:ext uri="{9D8B030D-6E8A-4147-A177-3AD203B41FA5}">
                          <a16:colId xmlns:a16="http://schemas.microsoft.com/office/drawing/2014/main" val="3045742934"/>
                        </a:ext>
                      </a:extLst>
                    </a:gridCol>
                    <a:gridCol w="677123">
                      <a:extLst>
                        <a:ext uri="{9D8B030D-6E8A-4147-A177-3AD203B41FA5}">
                          <a16:colId xmlns:a16="http://schemas.microsoft.com/office/drawing/2014/main" val="3896921552"/>
                        </a:ext>
                      </a:extLst>
                    </a:gridCol>
                    <a:gridCol w="663435">
                      <a:extLst>
                        <a:ext uri="{9D8B030D-6E8A-4147-A177-3AD203B41FA5}">
                          <a16:colId xmlns:a16="http://schemas.microsoft.com/office/drawing/2014/main" val="1263143936"/>
                        </a:ext>
                      </a:extLst>
                    </a:gridCol>
                    <a:gridCol w="663435">
                      <a:extLst>
                        <a:ext uri="{9D8B030D-6E8A-4147-A177-3AD203B41FA5}">
                          <a16:colId xmlns:a16="http://schemas.microsoft.com/office/drawing/2014/main" val="1997135565"/>
                        </a:ext>
                      </a:extLst>
                    </a:gridCol>
                  </a:tblGrid>
                  <a:tr h="343966">
                    <a:tc>
                      <a:txBody>
                        <a:bodyPr/>
                        <a:lstStyle/>
                        <a:p>
                          <a:endParaRPr lang="en-US" sz="1600" dirty="0">
                            <a:solidFill>
                              <a:sysClr val="windowText" lastClr="000000"/>
                            </a:solidFill>
                            <a:latin typeface="+mj-lt"/>
                          </a:endParaRPr>
                        </a:p>
                      </a:txBody>
                      <a:tcPr marL="0" marR="0" marT="0" marB="0">
                        <a:noFill/>
                      </a:tcPr>
                    </a:tc>
                    <a:tc>
                      <a:txBody>
                        <a:bodyPr/>
                        <a:lstStyle/>
                        <a:p>
                          <a:endParaRPr lang="en-US"/>
                        </a:p>
                      </a:txBody>
                      <a:tcPr marL="0" marR="0" marT="0" marB="0">
                        <a:blipFill>
                          <a:blip r:embed="rId3"/>
                          <a:stretch>
                            <a:fillRect l="-100917" t="-1786" r="-663303" b="-1250000"/>
                          </a:stretch>
                        </a:blipFill>
                      </a:tcPr>
                    </a:tc>
                    <a:tc>
                      <a:txBody>
                        <a:bodyPr/>
                        <a:lstStyle/>
                        <a:p>
                          <a:endParaRPr lang="en-US"/>
                        </a:p>
                      </a:txBody>
                      <a:tcPr marL="0" marR="0" marT="0" marB="0">
                        <a:blipFill>
                          <a:blip r:embed="rId3"/>
                          <a:stretch>
                            <a:fillRect l="-235484" t="-1786" r="-677419" b="-1250000"/>
                          </a:stretch>
                        </a:blipFill>
                      </a:tcPr>
                    </a:tc>
                    <a:tc>
                      <a:txBody>
                        <a:bodyPr/>
                        <a:lstStyle/>
                        <a:p>
                          <a:endParaRPr lang="en-US"/>
                        </a:p>
                      </a:txBody>
                      <a:tcPr marL="0" marR="0" marT="0" marB="0">
                        <a:blipFill>
                          <a:blip r:embed="rId3"/>
                          <a:stretch>
                            <a:fillRect l="-367059" t="-1786" r="-641176" b="-1250000"/>
                          </a:stretch>
                        </a:blipFill>
                      </a:tcPr>
                    </a:tc>
                    <a:tc>
                      <a:txBody>
                        <a:bodyPr/>
                        <a:lstStyle/>
                        <a:p>
                          <a:endParaRPr lang="en-US"/>
                        </a:p>
                      </a:txBody>
                      <a:tcPr marL="0" marR="0" marT="0" marB="0">
                        <a:blipFill>
                          <a:blip r:embed="rId3"/>
                          <a:stretch>
                            <a:fillRect l="-378095" t="-1786" r="-419048" b="-1250000"/>
                          </a:stretch>
                        </a:blipFill>
                      </a:tcPr>
                    </a:tc>
                    <a:tc>
                      <a:txBody>
                        <a:bodyPr/>
                        <a:lstStyle/>
                        <a:p>
                          <a:endParaRPr lang="en-US"/>
                        </a:p>
                      </a:txBody>
                      <a:tcPr marL="0" marR="0" marT="0" marB="0">
                        <a:blipFill>
                          <a:blip r:embed="rId3"/>
                          <a:stretch>
                            <a:fillRect l="-469159" t="-1786" r="-311215" b="-1250000"/>
                          </a:stretch>
                        </a:blipFill>
                      </a:tcPr>
                    </a:tc>
                    <a:tc>
                      <a:txBody>
                        <a:bodyPr/>
                        <a:lstStyle/>
                        <a:p>
                          <a:endParaRPr lang="en-US"/>
                        </a:p>
                      </a:txBody>
                      <a:tcPr marL="0" marR="0" marT="0" marB="0">
                        <a:blipFill>
                          <a:blip r:embed="rId3"/>
                          <a:stretch>
                            <a:fillRect l="-548649" t="-1786" r="-200000" b="-1250000"/>
                          </a:stretch>
                        </a:blipFill>
                      </a:tcPr>
                    </a:tc>
                    <a:tc>
                      <a:txBody>
                        <a:bodyPr/>
                        <a:lstStyle/>
                        <a:p>
                          <a:endParaRPr lang="en-US"/>
                        </a:p>
                      </a:txBody>
                      <a:tcPr marL="0" marR="0" marT="0" marB="0">
                        <a:blipFill>
                          <a:blip r:embed="rId3"/>
                          <a:stretch>
                            <a:fillRect l="-660550" t="-1786" r="-103670" b="-1250000"/>
                          </a:stretch>
                        </a:blipFill>
                      </a:tcPr>
                    </a:tc>
                    <a:tc>
                      <a:txBody>
                        <a:bodyPr/>
                        <a:lstStyle/>
                        <a:p>
                          <a:endParaRPr lang="en-US"/>
                        </a:p>
                      </a:txBody>
                      <a:tcPr marL="0" marR="0" marT="0" marB="0">
                        <a:blipFill>
                          <a:blip r:embed="rId3"/>
                          <a:stretch>
                            <a:fillRect l="-760550" t="-1786" r="-3670" b="-1250000"/>
                          </a:stretch>
                        </a:blipFill>
                      </a:tcPr>
                    </a:tc>
                    <a:extLst>
                      <a:ext uri="{0D108BD9-81ED-4DB2-BD59-A6C34878D82A}">
                        <a16:rowId xmlns:a16="http://schemas.microsoft.com/office/drawing/2014/main" val="3347167644"/>
                      </a:ext>
                    </a:extLst>
                  </a:tr>
                  <a:tr h="324369">
                    <a:tc>
                      <a:txBody>
                        <a:bodyPr/>
                        <a:lstStyle/>
                        <a:p>
                          <a:r>
                            <a:rPr lang="en-US" sz="1600" b="1" dirty="0">
                              <a:latin typeface="+mj-lt"/>
                            </a:rPr>
                            <a:t>c1</a:t>
                          </a:r>
                        </a:p>
                      </a:txBody>
                      <a:tcPr marL="0" marR="0" marT="0" marB="0">
                        <a:no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237036397"/>
                      </a:ext>
                    </a:extLst>
                  </a:tr>
                  <a:tr h="324369">
                    <a:tc>
                      <a:txBody>
                        <a:bodyPr/>
                        <a:lstStyle/>
                        <a:p>
                          <a:r>
                            <a:rPr lang="en-US" sz="1600" b="1" dirty="0">
                              <a:latin typeface="+mj-lt"/>
                            </a:rPr>
                            <a:t>c2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568631892"/>
                      </a:ext>
                    </a:extLst>
                  </a:tr>
                  <a:tr h="324369">
                    <a:tc>
                      <a:txBody>
                        <a:bodyPr/>
                        <a:lstStyle/>
                        <a:p>
                          <a:r>
                            <a:rPr lang="en-US" sz="1600" b="1" kern="1200" dirty="0">
                              <a:solidFill>
                                <a:schemeClr val="dk1"/>
                              </a:solidFill>
                              <a:latin typeface="+mn-lt"/>
                              <a:ea typeface="+mn-ea"/>
                              <a:cs typeface="+mn-cs"/>
                            </a:rPr>
                            <a:t>c3</a:t>
                          </a:r>
                          <a:endParaRPr lang="en-US" sz="1600" b="1" dirty="0">
                            <a:latin typeface="+mj-lt"/>
                          </a:endParaRP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2328461050"/>
                      </a:ext>
                    </a:extLst>
                  </a:tr>
                  <a:tr h="324369">
                    <a:tc>
                      <a:txBody>
                        <a:bodyPr/>
                        <a:lstStyle/>
                        <a:p>
                          <a:r>
                            <a:rPr lang="en-US" sz="1600" b="1" dirty="0">
                              <a:latin typeface="+mj-lt"/>
                            </a:rPr>
                            <a:t>c4</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867862911"/>
                      </a:ext>
                    </a:extLst>
                  </a:tr>
                  <a:tr h="324369">
                    <a:tc>
                      <a:txBody>
                        <a:bodyPr/>
                        <a:lstStyle/>
                        <a:p>
                          <a:r>
                            <a:rPr lang="en-US" sz="1600" b="1" dirty="0">
                              <a:latin typeface="+mj-lt"/>
                            </a:rPr>
                            <a:t>c5</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3124042166"/>
                      </a:ext>
                    </a:extLst>
                  </a:tr>
                  <a:tr h="324369">
                    <a:tc>
                      <a:txBody>
                        <a:bodyPr/>
                        <a:lstStyle/>
                        <a:p>
                          <a:r>
                            <a:rPr lang="en-US" sz="1600" b="1" dirty="0">
                              <a:latin typeface="+mj-lt"/>
                            </a:rPr>
                            <a:t>c6</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626030829"/>
                      </a:ext>
                    </a:extLst>
                  </a:tr>
                  <a:tr h="324369">
                    <a:tc>
                      <a:txBody>
                        <a:bodyPr/>
                        <a:lstStyle/>
                        <a:p>
                          <a:r>
                            <a:rPr lang="en-US" sz="1600" b="1" kern="1200" dirty="0">
                              <a:solidFill>
                                <a:schemeClr val="dk1"/>
                              </a:solidFill>
                              <a:latin typeface="+mn-lt"/>
                              <a:ea typeface="+mn-ea"/>
                              <a:cs typeface="+mn-cs"/>
                            </a:rPr>
                            <a:t>c7</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48378744"/>
                      </a:ext>
                    </a:extLst>
                  </a:tr>
                  <a:tr h="324369">
                    <a:tc>
                      <a:txBody>
                        <a:bodyPr/>
                        <a:lstStyle/>
                        <a:p>
                          <a:r>
                            <a:rPr lang="en-US" sz="1600" b="1" dirty="0">
                              <a:latin typeface="+mj-lt"/>
                            </a:rPr>
                            <a:t>c8</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448275667"/>
                      </a:ext>
                    </a:extLst>
                  </a:tr>
                  <a:tr h="324369">
                    <a:tc>
                      <a:txBody>
                        <a:bodyPr/>
                        <a:lstStyle/>
                        <a:p>
                          <a:r>
                            <a:rPr lang="en-US" sz="1600" b="1" dirty="0">
                              <a:latin typeface="+mj-lt"/>
                            </a:rPr>
                            <a:t>c9</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937750328"/>
                      </a:ext>
                    </a:extLst>
                  </a:tr>
                  <a:tr h="324369">
                    <a:tc>
                      <a:txBody>
                        <a:bodyPr/>
                        <a:lstStyle/>
                        <a:p>
                          <a:r>
                            <a:rPr lang="en-US" sz="1600" b="1" dirty="0">
                              <a:latin typeface="+mj-lt"/>
                            </a:rPr>
                            <a:t>c10</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002867732"/>
                      </a:ext>
                    </a:extLst>
                  </a:tr>
                  <a:tr h="324369">
                    <a:tc>
                      <a:txBody>
                        <a:bodyPr/>
                        <a:lstStyle/>
                        <a:p>
                          <a:r>
                            <a:rPr lang="en-US" sz="1600" b="1" dirty="0">
                              <a:latin typeface="+mj-lt"/>
                            </a:rPr>
                            <a:t>c11</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extLst>
                      <a:ext uri="{0D108BD9-81ED-4DB2-BD59-A6C34878D82A}">
                        <a16:rowId xmlns:a16="http://schemas.microsoft.com/office/drawing/2014/main" val="1584552817"/>
                      </a:ext>
                    </a:extLst>
                  </a:tr>
                  <a:tr h="324369">
                    <a:tc>
                      <a:txBody>
                        <a:bodyPr/>
                        <a:lstStyle/>
                        <a:p>
                          <a:r>
                            <a:rPr lang="en-US" sz="1600" b="1" dirty="0">
                              <a:latin typeface="+mj-lt"/>
                            </a:rPr>
                            <a:t>c12</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2860430406"/>
                      </a:ext>
                    </a:extLst>
                  </a:tr>
                  <a:tr h="324369">
                    <a:tc>
                      <a:txBody>
                        <a:bodyPr/>
                        <a:lstStyle/>
                        <a:p>
                          <a:r>
                            <a:rPr lang="en-US" sz="1600" b="1" dirty="0">
                              <a:latin typeface="+mj-lt"/>
                            </a:rPr>
                            <a:t>c13</a:t>
                          </a:r>
                        </a:p>
                      </a:txBody>
                      <a:tcPr marL="0" marR="0" marT="0" marB="0">
                        <a:no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chemeClr val="bg1">
                            <a:lumMod val="50000"/>
                          </a:schemeClr>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tc>
                      <a:txBody>
                        <a:bodyPr/>
                        <a:lstStyle/>
                        <a:p>
                          <a:endParaRPr lang="en-US" sz="1600" dirty="0">
                            <a:latin typeface="+mj-lt"/>
                          </a:endParaRPr>
                        </a:p>
                      </a:txBody>
                      <a:tcPr marL="0" marR="0" marT="0" marB="0">
                        <a:solidFill>
                          <a:srgbClr val="13957C"/>
                        </a:solidFill>
                      </a:tcPr>
                    </a:tc>
                    <a:extLst>
                      <a:ext uri="{0D108BD9-81ED-4DB2-BD59-A6C34878D82A}">
                        <a16:rowId xmlns:a16="http://schemas.microsoft.com/office/drawing/2014/main" val="308396223"/>
                      </a:ext>
                    </a:extLst>
                  </a:tr>
                </a:tbl>
              </a:graphicData>
            </a:graphic>
          </p:graphicFrame>
        </mc:Fallback>
      </mc:AlternateContent>
    </p:spTree>
    <p:extLst>
      <p:ext uri="{BB962C8B-B14F-4D97-AF65-F5344CB8AC3E}">
        <p14:creationId xmlns:p14="http://schemas.microsoft.com/office/powerpoint/2010/main" val="301191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16</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2">
            <a:extLst>
              <a:ext uri="{FF2B5EF4-FFF2-40B4-BE49-F238E27FC236}">
                <a16:creationId xmlns:a16="http://schemas.microsoft.com/office/drawing/2014/main" id="{64B5D37C-43D9-45A2-BAE3-F77B8879F86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	Digital Twin </a:t>
            </a:r>
            <a:r>
              <a:rPr lang="de-DE" sz="2800" b="1" strike="noStrike" spc="-1" dirty="0" err="1">
                <a:solidFill>
                  <a:srgbClr val="000000"/>
                </a:solidFill>
                <a:latin typeface="Calibri"/>
              </a:rPr>
              <a:t>of</a:t>
            </a:r>
            <a:r>
              <a:rPr lang="de-DE" sz="2800" b="1" strike="noStrike" spc="-1" dirty="0">
                <a:solidFill>
                  <a:srgbClr val="000000"/>
                </a:solidFill>
                <a:latin typeface="Calibri"/>
              </a:rPr>
              <a:t> </a:t>
            </a:r>
            <a:r>
              <a:rPr lang="de-DE" sz="2800" b="1" strike="noStrike" spc="-1" dirty="0" err="1">
                <a:solidFill>
                  <a:srgbClr val="000000"/>
                </a:solidFill>
                <a:latin typeface="Calibri"/>
              </a:rPr>
              <a:t>Injection</a:t>
            </a:r>
            <a:r>
              <a:rPr lang="de-DE" sz="2800" b="1" strike="noStrike" spc="-1" dirty="0">
                <a:solidFill>
                  <a:srgbClr val="000000"/>
                </a:solidFill>
                <a:latin typeface="Calibri"/>
              </a:rPr>
              <a:t> </a:t>
            </a:r>
            <a:r>
              <a:rPr lang="de-DE" sz="2800" b="1" strike="noStrike" spc="-1" dirty="0" err="1">
                <a:solidFill>
                  <a:srgbClr val="000000"/>
                </a:solidFill>
                <a:latin typeface="Calibri"/>
              </a:rPr>
              <a:t>Molding</a:t>
            </a:r>
            <a:endParaRPr lang="de-DE" sz="2800" b="0" strike="noStrike" spc="-1" dirty="0">
              <a:solidFill>
                <a:srgbClr val="000000"/>
              </a:solidFill>
              <a:latin typeface="Arial"/>
            </a:endParaRPr>
          </a:p>
        </p:txBody>
      </p:sp>
      <p:sp>
        <p:nvSpPr>
          <p:cNvPr id="144" name="Inhaltsplatzhalter 2">
            <a:extLst>
              <a:ext uri="{FF2B5EF4-FFF2-40B4-BE49-F238E27FC236}">
                <a16:creationId xmlns:a16="http://schemas.microsoft.com/office/drawing/2014/main" id="{C4B6AA10-83F5-413C-9529-60CD0B081BE8}"/>
              </a:ext>
            </a:extLst>
          </p:cNvPr>
          <p:cNvSpPr txBox="1">
            <a:spLocks/>
          </p:cNvSpPr>
          <p:nvPr/>
        </p:nvSpPr>
        <p:spPr>
          <a:xfrm>
            <a:off x="838200" y="87817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b="1" dirty="0"/>
              <a:t>Forschungskonsortium</a:t>
            </a:r>
          </a:p>
          <a:p>
            <a:r>
              <a:rPr lang="de-DE" sz="1800" dirty="0"/>
              <a:t>Institut für Werkstofftechnik / FG Kunststofftechnik, Prof. Dr.-Ing. H.-P. Heim</a:t>
            </a:r>
          </a:p>
          <a:p>
            <a:r>
              <a:rPr lang="de-DE" sz="1800" dirty="0"/>
              <a:t>FG Mess- und Regelungstechnik, Prof. Dr.-Ing. A. Kroll</a:t>
            </a:r>
          </a:p>
          <a:p>
            <a:endParaRPr lang="de-DE" sz="1600" dirty="0"/>
          </a:p>
          <a:p>
            <a:endParaRPr lang="de-DE" sz="1600" dirty="0"/>
          </a:p>
          <a:p>
            <a:endParaRPr lang="de-DE" sz="1600" dirty="0"/>
          </a:p>
          <a:p>
            <a:endParaRPr lang="de-DE" sz="1600" dirty="0"/>
          </a:p>
          <a:p>
            <a:endParaRPr lang="de-DE" sz="1600" dirty="0"/>
          </a:p>
          <a:p>
            <a:endParaRPr lang="de-DE" sz="1600" dirty="0"/>
          </a:p>
          <a:p>
            <a:endParaRPr lang="de-DE" sz="1600" dirty="0"/>
          </a:p>
          <a:p>
            <a:endParaRPr lang="de-DE" sz="1600" dirty="0"/>
          </a:p>
          <a:p>
            <a:pPr marL="0" indent="0">
              <a:buNone/>
            </a:pPr>
            <a:endParaRPr lang="de-DE" sz="1800" b="1" dirty="0"/>
          </a:p>
          <a:p>
            <a:pPr marL="0" indent="0">
              <a:buNone/>
            </a:pPr>
            <a:r>
              <a:rPr lang="de-DE" sz="1800" b="1" dirty="0"/>
              <a:t>Kontakt: </a:t>
            </a:r>
          </a:p>
          <a:p>
            <a:r>
              <a:rPr lang="de-DE" sz="1800" dirty="0">
                <a:hlinkClick r:id="rId3"/>
              </a:rPr>
              <a:t>dim@uni-kassel.de</a:t>
            </a:r>
            <a:endParaRPr lang="de-DE" sz="1800" dirty="0"/>
          </a:p>
          <a:p>
            <a:r>
              <a:rPr lang="de-DE" sz="1800" dirty="0">
                <a:hlinkClick r:id="rId4"/>
              </a:rPr>
              <a:t>www.uni-kassel.de/go/DIM</a:t>
            </a:r>
            <a:r>
              <a:rPr lang="de-DE" sz="1800" dirty="0"/>
              <a:t> </a:t>
            </a:r>
          </a:p>
          <a:p>
            <a:endParaRPr lang="de-DE" sz="1000" dirty="0"/>
          </a:p>
          <a:p>
            <a:endParaRPr lang="de-DE" sz="1800" dirty="0"/>
          </a:p>
        </p:txBody>
      </p:sp>
      <p:grpSp>
        <p:nvGrpSpPr>
          <p:cNvPr id="4" name="Gruppieren 3">
            <a:extLst>
              <a:ext uri="{FF2B5EF4-FFF2-40B4-BE49-F238E27FC236}">
                <a16:creationId xmlns:a16="http://schemas.microsoft.com/office/drawing/2014/main" id="{1F4E7926-3C49-472B-B654-92E0ABA82853}"/>
              </a:ext>
            </a:extLst>
          </p:cNvPr>
          <p:cNvGrpSpPr/>
          <p:nvPr/>
        </p:nvGrpSpPr>
        <p:grpSpPr>
          <a:xfrm>
            <a:off x="2479921" y="2689040"/>
            <a:ext cx="7231558" cy="1768845"/>
            <a:chOff x="2504515" y="2713170"/>
            <a:chExt cx="7231558" cy="1768845"/>
          </a:xfrm>
        </p:grpSpPr>
        <p:grpSp>
          <p:nvGrpSpPr>
            <p:cNvPr id="8" name="Group 12">
              <a:extLst>
                <a:ext uri="{FF2B5EF4-FFF2-40B4-BE49-F238E27FC236}">
                  <a16:creationId xmlns:a16="http://schemas.microsoft.com/office/drawing/2014/main" id="{8A3D2EFE-BD78-44B5-B85B-AB73011B5EDA}"/>
                </a:ext>
              </a:extLst>
            </p:cNvPr>
            <p:cNvGrpSpPr/>
            <p:nvPr/>
          </p:nvGrpSpPr>
          <p:grpSpPr>
            <a:xfrm>
              <a:off x="4385310" y="2715135"/>
              <a:ext cx="1528200" cy="1766880"/>
              <a:chOff x="8170920" y="1467360"/>
              <a:chExt cx="1528200" cy="1766880"/>
            </a:xfrm>
          </p:grpSpPr>
          <p:pic>
            <p:nvPicPr>
              <p:cNvPr id="9" name="Grafik 22" descr="Ein Bild, das Person, Wand, Mann, drinnen enthält.&#10;&#10;Automatisch generierte Beschreibung">
                <a:extLst>
                  <a:ext uri="{FF2B5EF4-FFF2-40B4-BE49-F238E27FC236}">
                    <a16:creationId xmlns:a16="http://schemas.microsoft.com/office/drawing/2014/main" id="{40CF3DA6-D050-4E66-964D-BEBF2E1A0C64}"/>
                  </a:ext>
                </a:extLst>
              </p:cNvPr>
              <p:cNvPicPr/>
              <p:nvPr/>
            </p:nvPicPr>
            <p:blipFill>
              <a:blip r:embed="rId5"/>
              <a:stretch/>
            </p:blipFill>
            <p:spPr>
              <a:xfrm>
                <a:off x="8454960" y="1467360"/>
                <a:ext cx="960120" cy="1440360"/>
              </a:xfrm>
              <a:prstGeom prst="rect">
                <a:avLst/>
              </a:prstGeom>
              <a:ln>
                <a:noFill/>
              </a:ln>
            </p:spPr>
          </p:pic>
          <p:sp>
            <p:nvSpPr>
              <p:cNvPr id="10" name="CustomShape 13">
                <a:extLst>
                  <a:ext uri="{FF2B5EF4-FFF2-40B4-BE49-F238E27FC236}">
                    <a16:creationId xmlns:a16="http://schemas.microsoft.com/office/drawing/2014/main" id="{189E1352-0421-41E2-9EA0-3F6B345618BA}"/>
                  </a:ext>
                </a:extLst>
              </p:cNvPr>
              <p:cNvSpPr/>
              <p:nvPr/>
            </p:nvSpPr>
            <p:spPr>
              <a:xfrm>
                <a:off x="8170920" y="2990520"/>
                <a:ext cx="152820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solidFill>
                      <a:srgbClr val="000000"/>
                    </a:solidFill>
                    <a:latin typeface="Calibri"/>
                  </a:rPr>
                  <a:t>Alexander Rehmer</a:t>
                </a:r>
                <a:endParaRPr lang="de-DE" sz="1600" b="0" strike="noStrike" spc="-1" dirty="0">
                  <a:latin typeface="Arial"/>
                </a:endParaRPr>
              </a:p>
            </p:txBody>
          </p:sp>
        </p:grpSp>
        <p:grpSp>
          <p:nvGrpSpPr>
            <p:cNvPr id="11" name="Gruppieren 10">
              <a:extLst>
                <a:ext uri="{FF2B5EF4-FFF2-40B4-BE49-F238E27FC236}">
                  <a16:creationId xmlns:a16="http://schemas.microsoft.com/office/drawing/2014/main" id="{64DDC54B-747D-4619-AA94-C7BA68F09067}"/>
                </a:ext>
              </a:extLst>
            </p:cNvPr>
            <p:cNvGrpSpPr/>
            <p:nvPr/>
          </p:nvGrpSpPr>
          <p:grpSpPr>
            <a:xfrm>
              <a:off x="2504515" y="2713170"/>
              <a:ext cx="1105487" cy="1759320"/>
              <a:chOff x="6628840" y="1474920"/>
              <a:chExt cx="1105487" cy="1759320"/>
            </a:xfrm>
          </p:grpSpPr>
          <p:sp>
            <p:nvSpPr>
              <p:cNvPr id="12" name="CustomShape 11">
                <a:extLst>
                  <a:ext uri="{FF2B5EF4-FFF2-40B4-BE49-F238E27FC236}">
                    <a16:creationId xmlns:a16="http://schemas.microsoft.com/office/drawing/2014/main" id="{EFD6BA62-E649-4ACE-BBFA-7B84D37D3448}"/>
                  </a:ext>
                </a:extLst>
              </p:cNvPr>
              <p:cNvSpPr/>
              <p:nvPr/>
            </p:nvSpPr>
            <p:spPr>
              <a:xfrm>
                <a:off x="6689700" y="2990520"/>
                <a:ext cx="100836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solidFill>
                      <a:srgbClr val="000000"/>
                    </a:solidFill>
                    <a:latin typeface="Calibri"/>
                  </a:rPr>
                  <a:t>Marco </a:t>
                </a:r>
                <a:r>
                  <a:rPr lang="de-DE" sz="1600" b="0" strike="noStrike" spc="-1" dirty="0" err="1">
                    <a:solidFill>
                      <a:srgbClr val="000000"/>
                    </a:solidFill>
                    <a:latin typeface="Calibri"/>
                  </a:rPr>
                  <a:t>Klute</a:t>
                </a:r>
                <a:endParaRPr lang="de-DE" sz="1600" b="0" strike="noStrike" spc="-1" dirty="0">
                  <a:latin typeface="Arial"/>
                </a:endParaRPr>
              </a:p>
            </p:txBody>
          </p:sp>
          <p:pic>
            <p:nvPicPr>
              <p:cNvPr id="13" name="Grafik 12" descr="Ein Bild, das Mann, Person, Anzug, tragen enthält.&#10;&#10;Automatisch generierte Beschreibung">
                <a:extLst>
                  <a:ext uri="{FF2B5EF4-FFF2-40B4-BE49-F238E27FC236}">
                    <a16:creationId xmlns:a16="http://schemas.microsoft.com/office/drawing/2014/main" id="{6746622D-59DC-4C1F-A11A-BF1258F0F3D8}"/>
                  </a:ext>
                </a:extLst>
              </p:cNvPr>
              <p:cNvPicPr>
                <a:picLocks noChangeAspect="1"/>
              </p:cNvPicPr>
              <p:nvPr/>
            </p:nvPicPr>
            <p:blipFill rotWithShape="1">
              <a:blip r:embed="rId6">
                <a:extLst>
                  <a:ext uri="{28A0092B-C50C-407E-A947-70E740481C1C}">
                    <a14:useLocalDpi xmlns:a14="http://schemas.microsoft.com/office/drawing/2010/main" val="0"/>
                  </a:ext>
                </a:extLst>
              </a:blip>
              <a:srcRect l="29571" t="2600" r="34642" b="27815"/>
              <a:stretch/>
            </p:blipFill>
            <p:spPr>
              <a:xfrm>
                <a:off x="6628840" y="1474920"/>
                <a:ext cx="1105487" cy="1432800"/>
              </a:xfrm>
              <a:prstGeom prst="rect">
                <a:avLst/>
              </a:prstGeom>
            </p:spPr>
          </p:pic>
        </p:grpSp>
        <p:sp>
          <p:nvSpPr>
            <p:cNvPr id="14" name="CustomShape 13">
              <a:extLst>
                <a:ext uri="{FF2B5EF4-FFF2-40B4-BE49-F238E27FC236}">
                  <a16:creationId xmlns:a16="http://schemas.microsoft.com/office/drawing/2014/main" id="{F5044DDF-6ADA-4E90-9DC8-1B280B189DFF}"/>
                </a:ext>
              </a:extLst>
            </p:cNvPr>
            <p:cNvSpPr/>
            <p:nvPr/>
          </p:nvSpPr>
          <p:spPr>
            <a:xfrm>
              <a:off x="5991032" y="3378879"/>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sp>
          <p:nvSpPr>
            <p:cNvPr id="15" name="CustomShape 13">
              <a:extLst>
                <a:ext uri="{FF2B5EF4-FFF2-40B4-BE49-F238E27FC236}">
                  <a16:creationId xmlns:a16="http://schemas.microsoft.com/office/drawing/2014/main" id="{B348E454-8F4C-4BE7-B620-D63F539DEADA}"/>
                </a:ext>
              </a:extLst>
            </p:cNvPr>
            <p:cNvSpPr/>
            <p:nvPr/>
          </p:nvSpPr>
          <p:spPr>
            <a:xfrm>
              <a:off x="6493879" y="3255767"/>
              <a:ext cx="1528200" cy="492443"/>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t>Technischer Mitarbeiter</a:t>
              </a:r>
            </a:p>
          </p:txBody>
        </p:sp>
        <p:sp>
          <p:nvSpPr>
            <p:cNvPr id="16" name="CustomShape 13">
              <a:extLst>
                <a:ext uri="{FF2B5EF4-FFF2-40B4-BE49-F238E27FC236}">
                  <a16:creationId xmlns:a16="http://schemas.microsoft.com/office/drawing/2014/main" id="{04CCEEB8-D0F2-43EB-B21A-61F9C8DFAEB2}"/>
                </a:ext>
              </a:extLst>
            </p:cNvPr>
            <p:cNvSpPr/>
            <p:nvPr/>
          </p:nvSpPr>
          <p:spPr>
            <a:xfrm>
              <a:off x="8104567" y="3378879"/>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sp>
          <p:nvSpPr>
            <p:cNvPr id="17" name="CustomShape 13">
              <a:extLst>
                <a:ext uri="{FF2B5EF4-FFF2-40B4-BE49-F238E27FC236}">
                  <a16:creationId xmlns:a16="http://schemas.microsoft.com/office/drawing/2014/main" id="{E3D7A07D-43B5-45B8-9A4B-19C5F3E8CA90}"/>
                </a:ext>
              </a:extLst>
            </p:cNvPr>
            <p:cNvSpPr/>
            <p:nvPr/>
          </p:nvSpPr>
          <p:spPr>
            <a:xfrm>
              <a:off x="8620073" y="3255054"/>
              <a:ext cx="1116000" cy="984885"/>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Studentische Hilfskräfte</a:t>
              </a:r>
            </a:p>
          </p:txBody>
        </p:sp>
        <p:sp>
          <p:nvSpPr>
            <p:cNvPr id="18" name="CustomShape 13">
              <a:extLst>
                <a:ext uri="{FF2B5EF4-FFF2-40B4-BE49-F238E27FC236}">
                  <a16:creationId xmlns:a16="http://schemas.microsoft.com/office/drawing/2014/main" id="{020B97F7-780F-4094-8C5D-BAE826433B08}"/>
                </a:ext>
              </a:extLst>
            </p:cNvPr>
            <p:cNvSpPr/>
            <p:nvPr/>
          </p:nvSpPr>
          <p:spPr>
            <a:xfrm>
              <a:off x="3981257" y="3378549"/>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grpSp>
      <p:pic>
        <p:nvPicPr>
          <p:cNvPr id="21" name="Picture 7" descr="ifw-logo">
            <a:extLst>
              <a:ext uri="{FF2B5EF4-FFF2-40B4-BE49-F238E27FC236}">
                <a16:creationId xmlns:a16="http://schemas.microsoft.com/office/drawing/2014/main" id="{41647746-1FEB-46EF-9A97-31C1796BE508}"/>
              </a:ext>
            </a:extLst>
          </p:cNvPr>
          <p:cNvPicPr/>
          <p:nvPr/>
        </p:nvPicPr>
        <p:blipFill>
          <a:blip r:embed="rId7"/>
          <a:stretch/>
        </p:blipFill>
        <p:spPr>
          <a:xfrm>
            <a:off x="2779769" y="4654815"/>
            <a:ext cx="505790" cy="368241"/>
          </a:xfrm>
          <a:prstGeom prst="rect">
            <a:avLst/>
          </a:prstGeom>
          <a:ln>
            <a:noFill/>
          </a:ln>
        </p:spPr>
      </p:pic>
      <p:pic>
        <p:nvPicPr>
          <p:cNvPr id="22" name="Picture 7" descr="ifw-logo">
            <a:extLst>
              <a:ext uri="{FF2B5EF4-FFF2-40B4-BE49-F238E27FC236}">
                <a16:creationId xmlns:a16="http://schemas.microsoft.com/office/drawing/2014/main" id="{D5D79CD3-DD8B-40C7-B7A8-9837996FEBA8}"/>
              </a:ext>
            </a:extLst>
          </p:cNvPr>
          <p:cNvPicPr/>
          <p:nvPr/>
        </p:nvPicPr>
        <p:blipFill>
          <a:blip r:embed="rId7"/>
          <a:stretch/>
        </p:blipFill>
        <p:spPr>
          <a:xfrm>
            <a:off x="6980490" y="4654815"/>
            <a:ext cx="505790" cy="368241"/>
          </a:xfrm>
          <a:prstGeom prst="rect">
            <a:avLst/>
          </a:prstGeom>
          <a:ln>
            <a:noFill/>
          </a:ln>
        </p:spPr>
      </p:pic>
      <p:pic>
        <p:nvPicPr>
          <p:cNvPr id="23" name="Picture 7" descr="ifw-logo">
            <a:extLst>
              <a:ext uri="{FF2B5EF4-FFF2-40B4-BE49-F238E27FC236}">
                <a16:creationId xmlns:a16="http://schemas.microsoft.com/office/drawing/2014/main" id="{39CC72A8-BEDE-46C1-88E6-1A5039ADF298}"/>
              </a:ext>
            </a:extLst>
          </p:cNvPr>
          <p:cNvPicPr/>
          <p:nvPr/>
        </p:nvPicPr>
        <p:blipFill>
          <a:blip r:embed="rId7"/>
          <a:stretch/>
        </p:blipFill>
        <p:spPr>
          <a:xfrm>
            <a:off x="8467355" y="4654815"/>
            <a:ext cx="505790" cy="368241"/>
          </a:xfrm>
          <a:prstGeom prst="rect">
            <a:avLst/>
          </a:prstGeom>
          <a:ln>
            <a:noFill/>
          </a:ln>
        </p:spPr>
      </p:pic>
      <p:pic>
        <p:nvPicPr>
          <p:cNvPr id="24" name="Grafik 23">
            <a:extLst>
              <a:ext uri="{FF2B5EF4-FFF2-40B4-BE49-F238E27FC236}">
                <a16:creationId xmlns:a16="http://schemas.microsoft.com/office/drawing/2014/main" id="{8C05A9C2-39A8-456A-9FAD-8C924381DF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610368" y="4651245"/>
            <a:ext cx="994989" cy="371811"/>
          </a:xfrm>
          <a:prstGeom prst="rect">
            <a:avLst/>
          </a:prstGeom>
        </p:spPr>
      </p:pic>
      <p:pic>
        <p:nvPicPr>
          <p:cNvPr id="25" name="Grafik 24">
            <a:extLst>
              <a:ext uri="{FF2B5EF4-FFF2-40B4-BE49-F238E27FC236}">
                <a16:creationId xmlns:a16="http://schemas.microsoft.com/office/drawing/2014/main" id="{519B990F-82E7-4C31-AEE0-2E1FFC29CC5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981862" y="4651244"/>
            <a:ext cx="994989" cy="371811"/>
          </a:xfrm>
          <a:prstGeom prst="rect">
            <a:avLst/>
          </a:prstGeom>
        </p:spPr>
      </p:pic>
      <p:sp>
        <p:nvSpPr>
          <p:cNvPr id="26" name="TextShape 4">
            <a:extLst>
              <a:ext uri="{FF2B5EF4-FFF2-40B4-BE49-F238E27FC236}">
                <a16:creationId xmlns:a16="http://schemas.microsoft.com/office/drawing/2014/main" id="{078A6BB9-BE86-4F97-9972-B4353302F030}"/>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87730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17</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2">
            <a:extLst>
              <a:ext uri="{FF2B5EF4-FFF2-40B4-BE49-F238E27FC236}">
                <a16:creationId xmlns:a16="http://schemas.microsoft.com/office/drawing/2014/main" id="{64B5D37C-43D9-45A2-BAE3-F77B8879F86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	Digital Twin </a:t>
            </a:r>
            <a:r>
              <a:rPr lang="de-DE" sz="2800" b="1" strike="noStrike" spc="-1" dirty="0" err="1">
                <a:solidFill>
                  <a:srgbClr val="000000"/>
                </a:solidFill>
                <a:latin typeface="Calibri"/>
              </a:rPr>
              <a:t>of</a:t>
            </a:r>
            <a:r>
              <a:rPr lang="de-DE" sz="2800" b="1" strike="noStrike" spc="-1" dirty="0">
                <a:solidFill>
                  <a:srgbClr val="000000"/>
                </a:solidFill>
                <a:latin typeface="Calibri"/>
              </a:rPr>
              <a:t> </a:t>
            </a:r>
            <a:r>
              <a:rPr lang="de-DE" sz="2800" b="1" strike="noStrike" spc="-1" dirty="0" err="1">
                <a:solidFill>
                  <a:srgbClr val="000000"/>
                </a:solidFill>
                <a:latin typeface="Calibri"/>
              </a:rPr>
              <a:t>Injection</a:t>
            </a:r>
            <a:r>
              <a:rPr lang="de-DE" sz="2800" b="1" strike="noStrike" spc="-1" dirty="0">
                <a:solidFill>
                  <a:srgbClr val="000000"/>
                </a:solidFill>
                <a:latin typeface="Calibri"/>
              </a:rPr>
              <a:t> </a:t>
            </a:r>
            <a:r>
              <a:rPr lang="de-DE" sz="2800" b="1" strike="noStrike" spc="-1" dirty="0" err="1">
                <a:solidFill>
                  <a:srgbClr val="000000"/>
                </a:solidFill>
                <a:latin typeface="Calibri"/>
              </a:rPr>
              <a:t>Molding</a:t>
            </a:r>
            <a:endParaRPr lang="de-DE" sz="2800" b="0" strike="noStrike" spc="-1" dirty="0">
              <a:solidFill>
                <a:srgbClr val="000000"/>
              </a:solidFill>
              <a:latin typeface="Arial"/>
            </a:endParaRPr>
          </a:p>
        </p:txBody>
      </p:sp>
      <p:sp>
        <p:nvSpPr>
          <p:cNvPr id="144" name="Inhaltsplatzhalter 2">
            <a:extLst>
              <a:ext uri="{FF2B5EF4-FFF2-40B4-BE49-F238E27FC236}">
                <a16:creationId xmlns:a16="http://schemas.microsoft.com/office/drawing/2014/main" id="{C4B6AA10-83F5-413C-9529-60CD0B081BE8}"/>
              </a:ext>
            </a:extLst>
          </p:cNvPr>
          <p:cNvSpPr txBox="1">
            <a:spLocks/>
          </p:cNvSpPr>
          <p:nvPr/>
        </p:nvSpPr>
        <p:spPr>
          <a:xfrm>
            <a:off x="838200" y="87817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b="1" dirty="0"/>
              <a:t>Forschungskonsortium</a:t>
            </a:r>
          </a:p>
          <a:p>
            <a:r>
              <a:rPr lang="de-DE" sz="1800" dirty="0"/>
              <a:t>Institut für Werkstofftechnik / FG Kunststofftechnik, Prof. Dr.-Ing. H.-P. Heim</a:t>
            </a:r>
          </a:p>
          <a:p>
            <a:r>
              <a:rPr lang="de-DE" sz="1800" dirty="0"/>
              <a:t>FG Mess- und Regelungstechnik, Prof. Dr.-Ing. A. Kroll</a:t>
            </a:r>
          </a:p>
          <a:p>
            <a:endParaRPr lang="de-DE" sz="1000" dirty="0"/>
          </a:p>
          <a:p>
            <a:pPr marL="0" indent="0">
              <a:buNone/>
            </a:pPr>
            <a:r>
              <a:rPr lang="de-DE" sz="1800" b="1" dirty="0"/>
              <a:t>Projektbeirat</a:t>
            </a:r>
          </a:p>
          <a:p>
            <a:r>
              <a:rPr lang="de-DE" sz="1800" dirty="0"/>
              <a:t>Überwacht Entwicklungsarbeiten</a:t>
            </a:r>
          </a:p>
          <a:p>
            <a:r>
              <a:rPr lang="de-DE" sz="1800" dirty="0"/>
              <a:t>Besteht aus 7 Unternehmen</a:t>
            </a:r>
          </a:p>
          <a:p>
            <a:endParaRPr lang="de-DE" sz="1000" dirty="0"/>
          </a:p>
          <a:p>
            <a:endParaRPr lang="de-DE" sz="1800" dirty="0"/>
          </a:p>
        </p:txBody>
      </p:sp>
      <p:grpSp>
        <p:nvGrpSpPr>
          <p:cNvPr id="19" name="Gruppieren 18">
            <a:extLst>
              <a:ext uri="{FF2B5EF4-FFF2-40B4-BE49-F238E27FC236}">
                <a16:creationId xmlns:a16="http://schemas.microsoft.com/office/drawing/2014/main" id="{320EFE68-7018-46EA-9479-D980D96CF541}"/>
              </a:ext>
            </a:extLst>
          </p:cNvPr>
          <p:cNvGrpSpPr>
            <a:grpSpLocks noChangeAspect="1"/>
          </p:cNvGrpSpPr>
          <p:nvPr/>
        </p:nvGrpSpPr>
        <p:grpSpPr>
          <a:xfrm>
            <a:off x="1538746" y="4005516"/>
            <a:ext cx="9111065" cy="2047730"/>
            <a:chOff x="487605" y="3661650"/>
            <a:chExt cx="10828418" cy="2433709"/>
          </a:xfrm>
        </p:grpSpPr>
        <p:pic>
          <p:nvPicPr>
            <p:cNvPr id="3" name="Grafik 2">
              <a:extLst>
                <a:ext uri="{FF2B5EF4-FFF2-40B4-BE49-F238E27FC236}">
                  <a16:creationId xmlns:a16="http://schemas.microsoft.com/office/drawing/2014/main" id="{55CEFAFC-045A-4505-93EA-EC17C43D305F}"/>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7605" y="3763082"/>
              <a:ext cx="2160000" cy="630000"/>
            </a:xfrm>
            <a:prstGeom prst="rect">
              <a:avLst/>
            </a:prstGeom>
          </p:spPr>
        </p:pic>
        <p:pic>
          <p:nvPicPr>
            <p:cNvPr id="5" name="Grafik 4">
              <a:extLst>
                <a:ext uri="{FF2B5EF4-FFF2-40B4-BE49-F238E27FC236}">
                  <a16:creationId xmlns:a16="http://schemas.microsoft.com/office/drawing/2014/main" id="{FB3BF807-4FCF-472D-AA9A-B19A56F0D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115" y="4510456"/>
              <a:ext cx="2160000" cy="1348800"/>
            </a:xfrm>
            <a:prstGeom prst="rect">
              <a:avLst/>
            </a:prstGeom>
          </p:spPr>
        </p:pic>
        <p:pic>
          <p:nvPicPr>
            <p:cNvPr id="8" name="Grafik 7">
              <a:extLst>
                <a:ext uri="{FF2B5EF4-FFF2-40B4-BE49-F238E27FC236}">
                  <a16:creationId xmlns:a16="http://schemas.microsoft.com/office/drawing/2014/main" id="{DE652827-9E9A-41CE-B0F6-AFCC344EB7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9937" y="3816621"/>
              <a:ext cx="2160000" cy="449493"/>
            </a:xfrm>
            <a:prstGeom prst="rect">
              <a:avLst/>
            </a:prstGeom>
          </p:spPr>
        </p:pic>
        <p:pic>
          <p:nvPicPr>
            <p:cNvPr id="10" name="Grafik 9">
              <a:extLst>
                <a:ext uri="{FF2B5EF4-FFF2-40B4-BE49-F238E27FC236}">
                  <a16:creationId xmlns:a16="http://schemas.microsoft.com/office/drawing/2014/main" id="{CB6CA61A-50ED-42C4-B60D-2729A0720F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7710" y="4878953"/>
              <a:ext cx="2160000" cy="1216406"/>
            </a:xfrm>
            <a:prstGeom prst="rect">
              <a:avLst/>
            </a:prstGeom>
          </p:spPr>
        </p:pic>
        <p:pic>
          <p:nvPicPr>
            <p:cNvPr id="14" name="Grafik 13">
              <a:extLst>
                <a:ext uri="{FF2B5EF4-FFF2-40B4-BE49-F238E27FC236}">
                  <a16:creationId xmlns:a16="http://schemas.microsoft.com/office/drawing/2014/main" id="{E6CC4378-3423-41C2-B422-750C120020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698" y="3661650"/>
              <a:ext cx="2160000" cy="832864"/>
            </a:xfrm>
            <a:prstGeom prst="rect">
              <a:avLst/>
            </a:prstGeom>
          </p:spPr>
        </p:pic>
        <p:pic>
          <p:nvPicPr>
            <p:cNvPr id="16" name="Grafik 15" descr="Ein Bild, das Text, Geschirr, ClipArt enthält.&#10;&#10;Automatisch generierte Beschreibung">
              <a:extLst>
                <a:ext uri="{FF2B5EF4-FFF2-40B4-BE49-F238E27FC236}">
                  <a16:creationId xmlns:a16="http://schemas.microsoft.com/office/drawing/2014/main" id="{1324926E-FEBC-4C67-A1A4-F86DB4FBA1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6023" y="3796308"/>
              <a:ext cx="2160000" cy="557104"/>
            </a:xfrm>
            <a:prstGeom prst="rect">
              <a:avLst/>
            </a:prstGeom>
          </p:spPr>
        </p:pic>
        <p:pic>
          <p:nvPicPr>
            <p:cNvPr id="18" name="Grafik 17">
              <a:extLst>
                <a:ext uri="{FF2B5EF4-FFF2-40B4-BE49-F238E27FC236}">
                  <a16:creationId xmlns:a16="http://schemas.microsoft.com/office/drawing/2014/main" id="{322A725A-76BE-40A7-819A-F271919A7B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01064" y="5068881"/>
              <a:ext cx="2057146" cy="1008000"/>
            </a:xfrm>
            <a:prstGeom prst="rect">
              <a:avLst/>
            </a:prstGeom>
          </p:spPr>
        </p:pic>
      </p:grpSp>
      <p:sp>
        <p:nvSpPr>
          <p:cNvPr id="17" name="TextShape 4">
            <a:extLst>
              <a:ext uri="{FF2B5EF4-FFF2-40B4-BE49-F238E27FC236}">
                <a16:creationId xmlns:a16="http://schemas.microsoft.com/office/drawing/2014/main" id="{C2D0E581-0189-4076-9E4C-E4C8D9EB915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63824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Begrüßung</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000000"/>
              </a:buClr>
              <a:buFont typeface="Arial"/>
              <a:buChar char="•"/>
            </a:pPr>
            <a:r>
              <a:rPr lang="de-DE" b="1" spc="-1" dirty="0">
                <a:latin typeface="Calibri"/>
              </a:rPr>
              <a:t>Digitalisierung in der Kunststofftechnik</a:t>
            </a:r>
          </a:p>
          <a:p>
            <a:pPr marL="642960" lvl="1" indent="-285480">
              <a:lnSpc>
                <a:spcPts val="2401"/>
              </a:lnSpc>
              <a:spcBef>
                <a:spcPts val="201"/>
              </a:spcBef>
              <a:buClr>
                <a:srgbClr val="000000"/>
              </a:buClr>
              <a:buFont typeface="Symbol"/>
              <a:buChar char="-"/>
            </a:pPr>
            <a:r>
              <a:rPr lang="de-DE" spc="-1" dirty="0">
                <a:solidFill>
                  <a:srgbClr val="000000"/>
                </a:solidFill>
                <a:latin typeface="Calibri"/>
              </a:rPr>
              <a:t>Geschichtlicher Hintergrund von I4.0 und KI</a:t>
            </a:r>
          </a:p>
          <a:p>
            <a:pPr marL="642960" lvl="1" indent="-285480">
              <a:lnSpc>
                <a:spcPts val="2401"/>
              </a:lnSpc>
              <a:spcBef>
                <a:spcPts val="201"/>
              </a:spcBef>
              <a:buClr>
                <a:srgbClr val="000000"/>
              </a:buClr>
              <a:buFont typeface="Symbol"/>
              <a:buChar char="-"/>
            </a:pPr>
            <a:r>
              <a:rPr lang="de-DE" spc="-1" dirty="0">
                <a:solidFill>
                  <a:srgbClr val="000000"/>
                </a:solidFill>
                <a:latin typeface="Calibri"/>
              </a:rPr>
              <a:t>ML im Spritzgießprozess</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ct val="150000"/>
              </a:lnSpc>
              <a:buClr>
                <a:srgbClr val="919191"/>
              </a:buClr>
              <a:buFont typeface="Arial"/>
              <a:buChar char="•"/>
            </a:pPr>
            <a:r>
              <a:rPr lang="de-DE" sz="1800" b="1" strike="noStrike" spc="-1" dirty="0">
                <a:solidFill>
                  <a:srgbClr val="919191"/>
                </a:solidFill>
                <a:latin typeface="Calibri"/>
              </a:rPr>
              <a:t>Vorstellung des Projekts DIM </a:t>
            </a:r>
          </a:p>
          <a:p>
            <a:pPr marL="343080" indent="-159840">
              <a:lnSpc>
                <a:spcPct val="150000"/>
              </a:lnSpc>
              <a:buClr>
                <a:srgbClr val="000000"/>
              </a:buClr>
              <a:buFont typeface="Arial"/>
              <a:buChar char="•"/>
            </a:pPr>
            <a:endParaRPr lang="de-DE" b="1" spc="-1" dirty="0">
              <a:solidFill>
                <a:srgbClr val="919191"/>
              </a:solidFill>
              <a:latin typeface="Calibri"/>
            </a:endParaRPr>
          </a:p>
          <a:p>
            <a:pPr marL="343080" indent="-159840">
              <a:lnSpc>
                <a:spcPct val="150000"/>
              </a:lnSpc>
              <a:buClr>
                <a:srgbClr val="919191"/>
              </a:buClr>
              <a:buFont typeface="Arial"/>
              <a:buChar char="•"/>
            </a:pPr>
            <a:r>
              <a:rPr lang="de-DE" b="1" spc="-1" dirty="0">
                <a:solidFill>
                  <a:srgbClr val="919191"/>
                </a:solidFill>
                <a:latin typeface="Calibri"/>
              </a:rPr>
              <a:t>Entwicklungs- und Transfermaßnahmen</a:t>
            </a:r>
          </a:p>
          <a:p>
            <a:pPr marL="343080" indent="-159840">
              <a:lnSpc>
                <a:spcPct val="150000"/>
              </a:lnSpc>
              <a:buClr>
                <a:srgbClr val="000000"/>
              </a:buClr>
              <a:buFont typeface="Arial"/>
              <a:buChar char="•"/>
            </a:pPr>
            <a:endParaRPr lang="de-DE" b="1" spc="-1" dirty="0">
              <a:solidFill>
                <a:srgbClr val="919191"/>
              </a:solidFill>
              <a:latin typeface="Calibri"/>
            </a:endParaRPr>
          </a:p>
          <a:p>
            <a:pPr marL="343080" indent="-159840">
              <a:lnSpc>
                <a:spcPct val="150000"/>
              </a:lnSpc>
              <a:buClr>
                <a:srgbClr val="919191"/>
              </a:buClr>
              <a:buFont typeface="Arial"/>
              <a:buChar char="•"/>
            </a:pPr>
            <a:r>
              <a:rPr lang="de-DE" b="1" spc="-1" dirty="0">
                <a:solidFill>
                  <a:srgbClr val="919191"/>
                </a:solidFill>
                <a:latin typeface="Calibri"/>
              </a:rPr>
              <a:t>Überblick Workshopreihe</a:t>
            </a:r>
          </a:p>
          <a:p>
            <a:pPr marL="343080" indent="-159840">
              <a:lnSpc>
                <a:spcPct val="150000"/>
              </a:lnSpc>
              <a:buClr>
                <a:srgbClr val="919191"/>
              </a:buClr>
              <a:buFont typeface="Arial"/>
              <a:buChar char="•"/>
            </a:pPr>
            <a:endParaRPr lang="de-DE" b="1" spc="-1" dirty="0">
              <a:solidFill>
                <a:srgbClr val="919191"/>
              </a:solidFill>
              <a:latin typeface="Calibri"/>
            </a:endParaRPr>
          </a:p>
          <a:p>
            <a:pPr marL="183240">
              <a:lnSpc>
                <a:spcPct val="150000"/>
              </a:lnSpc>
              <a:buClr>
                <a:srgbClr val="000000"/>
              </a:buClr>
            </a:pPr>
            <a:endParaRPr lang="de-DE" b="1" spc="-1" dirty="0">
              <a:solidFill>
                <a:srgbClr val="919191"/>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18</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18</a:t>
            </a:fld>
            <a:endParaRPr lang="de-DE" sz="1200" b="0" strike="noStrike" spc="-1">
              <a:latin typeface="Times New Roman"/>
            </a:endParaRPr>
          </a:p>
        </p:txBody>
      </p:sp>
      <p:sp>
        <p:nvSpPr>
          <p:cNvPr id="9" name="TextShape 4">
            <a:extLst>
              <a:ext uri="{FF2B5EF4-FFF2-40B4-BE49-F238E27FC236}">
                <a16:creationId xmlns:a16="http://schemas.microsoft.com/office/drawing/2014/main" id="{00722D58-B1ED-4C3C-B1A9-AC53B3899CD7}"/>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875277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19</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Geschichtlicher Hintergrund von I4.0 und KI</a:t>
            </a:r>
            <a:endParaRPr lang="en-GB" sz="2400" b="1" dirty="0"/>
          </a:p>
        </p:txBody>
      </p:sp>
      <p:sp>
        <p:nvSpPr>
          <p:cNvPr id="6" name="Inhaltsplatzhalter 1">
            <a:extLst>
              <a:ext uri="{FF2B5EF4-FFF2-40B4-BE49-F238E27FC236}">
                <a16:creationId xmlns:a16="http://schemas.microsoft.com/office/drawing/2014/main" id="{212C2175-639C-49C6-8CB3-43BB073024E8}"/>
              </a:ext>
            </a:extLst>
          </p:cNvPr>
          <p:cNvSpPr txBox="1">
            <a:spLocks/>
          </p:cNvSpPr>
          <p:nvPr/>
        </p:nvSpPr>
        <p:spPr>
          <a:xfrm>
            <a:off x="192120" y="914401"/>
            <a:ext cx="11796680" cy="5574600"/>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2000" dirty="0"/>
          </a:p>
        </p:txBody>
      </p:sp>
      <p:cxnSp>
        <p:nvCxnSpPr>
          <p:cNvPr id="9" name="Gerader Verbinder 8">
            <a:extLst>
              <a:ext uri="{FF2B5EF4-FFF2-40B4-BE49-F238E27FC236}">
                <a16:creationId xmlns:a16="http://schemas.microsoft.com/office/drawing/2014/main" id="{9B6B73EE-180B-4699-B56F-9C3FD6AB467F}"/>
              </a:ext>
            </a:extLst>
          </p:cNvPr>
          <p:cNvCxnSpPr/>
          <p:nvPr/>
        </p:nvCxnSpPr>
        <p:spPr>
          <a:xfrm>
            <a:off x="308553" y="5954751"/>
            <a:ext cx="11563814" cy="0"/>
          </a:xfrm>
          <a:prstGeom prst="line">
            <a:avLst/>
          </a:prstGeom>
          <a:ln w="57150">
            <a:solidFill>
              <a:srgbClr val="333D99"/>
            </a:solidFill>
          </a:ln>
        </p:spPr>
        <p:style>
          <a:lnRef idx="1">
            <a:schemeClr val="accent1"/>
          </a:lnRef>
          <a:fillRef idx="0">
            <a:schemeClr val="accent1"/>
          </a:fillRef>
          <a:effectRef idx="0">
            <a:schemeClr val="accent1"/>
          </a:effectRef>
          <a:fontRef idx="minor">
            <a:schemeClr val="tx1"/>
          </a:fontRef>
        </p:style>
      </p:cxnSp>
      <p:grpSp>
        <p:nvGrpSpPr>
          <p:cNvPr id="66" name="Gruppieren 65">
            <a:extLst>
              <a:ext uri="{FF2B5EF4-FFF2-40B4-BE49-F238E27FC236}">
                <a16:creationId xmlns:a16="http://schemas.microsoft.com/office/drawing/2014/main" id="{9D865A63-5805-438C-88D5-93772364A45B}"/>
              </a:ext>
            </a:extLst>
          </p:cNvPr>
          <p:cNvGrpSpPr/>
          <p:nvPr/>
        </p:nvGrpSpPr>
        <p:grpSpPr>
          <a:xfrm>
            <a:off x="323878" y="1248721"/>
            <a:ext cx="2914706" cy="5165362"/>
            <a:chOff x="323878" y="1248721"/>
            <a:chExt cx="2914706" cy="5165362"/>
          </a:xfrm>
        </p:grpSpPr>
        <p:grpSp>
          <p:nvGrpSpPr>
            <p:cNvPr id="57" name="Gruppieren 56">
              <a:extLst>
                <a:ext uri="{FF2B5EF4-FFF2-40B4-BE49-F238E27FC236}">
                  <a16:creationId xmlns:a16="http://schemas.microsoft.com/office/drawing/2014/main" id="{F6976D84-3AEB-49E6-8854-A6C07DC2E7B4}"/>
                </a:ext>
              </a:extLst>
            </p:cNvPr>
            <p:cNvGrpSpPr/>
            <p:nvPr/>
          </p:nvGrpSpPr>
          <p:grpSpPr>
            <a:xfrm>
              <a:off x="323878" y="2719441"/>
              <a:ext cx="2914706" cy="3694642"/>
              <a:chOff x="323878" y="2719441"/>
              <a:chExt cx="2914706" cy="3694642"/>
            </a:xfrm>
          </p:grpSpPr>
          <p:sp>
            <p:nvSpPr>
              <p:cNvPr id="10" name="Ellipse 9">
                <a:extLst>
                  <a:ext uri="{FF2B5EF4-FFF2-40B4-BE49-F238E27FC236}">
                    <a16:creationId xmlns:a16="http://schemas.microsoft.com/office/drawing/2014/main" id="{E36D8693-FF24-4BEA-BFED-CAF4C5CF271D}"/>
                  </a:ext>
                </a:extLst>
              </p:cNvPr>
              <p:cNvSpPr/>
              <p:nvPr/>
            </p:nvSpPr>
            <p:spPr>
              <a:xfrm>
                <a:off x="1687337" y="5864751"/>
                <a:ext cx="180000" cy="180000"/>
              </a:xfrm>
              <a:prstGeom prst="ellipse">
                <a:avLst/>
              </a:prstGeom>
              <a:solidFill>
                <a:srgbClr val="333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2AA07C0A-6C2D-4197-A7BE-899E1BDFF6CD}"/>
                  </a:ext>
                </a:extLst>
              </p:cNvPr>
              <p:cNvCxnSpPr/>
              <p:nvPr/>
            </p:nvCxnSpPr>
            <p:spPr>
              <a:xfrm flipV="1">
                <a:off x="1777337" y="5590620"/>
                <a:ext cx="5113" cy="274131"/>
              </a:xfrm>
              <a:prstGeom prst="line">
                <a:avLst/>
              </a:prstGeom>
              <a:ln w="38100">
                <a:solidFill>
                  <a:srgbClr val="333D99"/>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129846B5-FBAB-4495-BEE8-7F987EB2BEC2}"/>
                  </a:ext>
                </a:extLst>
              </p:cNvPr>
              <p:cNvSpPr txBox="1"/>
              <p:nvPr/>
            </p:nvSpPr>
            <p:spPr>
              <a:xfrm>
                <a:off x="1040130" y="6044751"/>
                <a:ext cx="1451610" cy="369332"/>
              </a:xfrm>
              <a:prstGeom prst="rect">
                <a:avLst/>
              </a:prstGeom>
              <a:noFill/>
            </p:spPr>
            <p:txBody>
              <a:bodyPr wrap="square" rtlCol="0">
                <a:spAutoFit/>
              </a:bodyPr>
              <a:lstStyle/>
              <a:p>
                <a:pPr algn="ctr"/>
                <a:r>
                  <a:rPr lang="de-DE" b="1" dirty="0">
                    <a:solidFill>
                      <a:srgbClr val="333D99"/>
                    </a:solidFill>
                  </a:rPr>
                  <a:t>~1800</a:t>
                </a:r>
              </a:p>
            </p:txBody>
          </p:sp>
          <p:grpSp>
            <p:nvGrpSpPr>
              <p:cNvPr id="47" name="Gruppieren 46">
                <a:extLst>
                  <a:ext uri="{FF2B5EF4-FFF2-40B4-BE49-F238E27FC236}">
                    <a16:creationId xmlns:a16="http://schemas.microsoft.com/office/drawing/2014/main" id="{8B226996-6162-4274-9BE4-E1BE6A2AB048}"/>
                  </a:ext>
                </a:extLst>
              </p:cNvPr>
              <p:cNvGrpSpPr/>
              <p:nvPr/>
            </p:nvGrpSpPr>
            <p:grpSpPr>
              <a:xfrm>
                <a:off x="323878" y="2719441"/>
                <a:ext cx="2914706" cy="2992213"/>
                <a:chOff x="323878" y="2719441"/>
                <a:chExt cx="2914706" cy="2992213"/>
              </a:xfrm>
            </p:grpSpPr>
            <p:grpSp>
              <p:nvGrpSpPr>
                <p:cNvPr id="31" name="Gruppieren 30">
                  <a:extLst>
                    <a:ext uri="{FF2B5EF4-FFF2-40B4-BE49-F238E27FC236}">
                      <a16:creationId xmlns:a16="http://schemas.microsoft.com/office/drawing/2014/main" id="{C46C4052-787B-45A4-BE99-490AA36EDBD5}"/>
                    </a:ext>
                  </a:extLst>
                </p:cNvPr>
                <p:cNvGrpSpPr/>
                <p:nvPr/>
              </p:nvGrpSpPr>
              <p:grpSpPr>
                <a:xfrm>
                  <a:off x="323878" y="2719441"/>
                  <a:ext cx="2914706" cy="2992213"/>
                  <a:chOff x="8999248" y="2719441"/>
                  <a:chExt cx="2914706" cy="2992213"/>
                </a:xfrm>
              </p:grpSpPr>
              <p:sp>
                <p:nvSpPr>
                  <p:cNvPr id="19" name="Rechteck 18">
                    <a:extLst>
                      <a:ext uri="{FF2B5EF4-FFF2-40B4-BE49-F238E27FC236}">
                        <a16:creationId xmlns:a16="http://schemas.microsoft.com/office/drawing/2014/main" id="{AFFD1C57-656D-4E23-A4DB-558A3B370D8F}"/>
                      </a:ext>
                    </a:extLst>
                  </p:cNvPr>
                  <p:cNvSpPr/>
                  <p:nvPr/>
                </p:nvSpPr>
                <p:spPr>
                  <a:xfrm>
                    <a:off x="8999248" y="2719441"/>
                    <a:ext cx="2914706" cy="2520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A842AC5D-168E-4507-9C85-31D78E6CF4E8}"/>
                      </a:ext>
                    </a:extLst>
                  </p:cNvPr>
                  <p:cNvSpPr/>
                  <p:nvPr/>
                </p:nvSpPr>
                <p:spPr>
                  <a:xfrm>
                    <a:off x="9822001" y="4451654"/>
                    <a:ext cx="1260000" cy="1260000"/>
                  </a:xfrm>
                  <a:prstGeom prst="ellipse">
                    <a:avLst/>
                  </a:prstGeom>
                  <a:solidFill>
                    <a:schemeClr val="bg1"/>
                  </a:solidFill>
                  <a:ln w="571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 name="Textfeld 35">
                  <a:extLst>
                    <a:ext uri="{FF2B5EF4-FFF2-40B4-BE49-F238E27FC236}">
                      <a16:creationId xmlns:a16="http://schemas.microsoft.com/office/drawing/2014/main" id="{7EE81483-EE06-4C1E-84EA-B5A13572C34F}"/>
                    </a:ext>
                  </a:extLst>
                </p:cNvPr>
                <p:cNvSpPr txBox="1"/>
                <p:nvPr/>
              </p:nvSpPr>
              <p:spPr>
                <a:xfrm>
                  <a:off x="346972" y="3120877"/>
                  <a:ext cx="2869336" cy="1661993"/>
                </a:xfrm>
                <a:prstGeom prst="rect">
                  <a:avLst/>
                </a:prstGeom>
                <a:noFill/>
              </p:spPr>
              <p:txBody>
                <a:bodyPr wrap="square" rtlCol="0">
                  <a:spAutoFit/>
                </a:bodyPr>
                <a:lstStyle/>
                <a:p>
                  <a:pPr marL="103188" indent="-103188">
                    <a:buFont typeface="Arial" panose="020B0604020202020204" pitchFamily="34" charset="0"/>
                    <a:buChar char="•"/>
                  </a:pPr>
                  <a:r>
                    <a:rPr lang="de-DE" sz="1200" dirty="0">
                      <a:solidFill>
                        <a:schemeClr val="bg1"/>
                      </a:solidFill>
                    </a:rPr>
                    <a:t>Mechanisierung durch Wasser- und Dampfkraft</a:t>
                  </a:r>
                </a:p>
                <a:p>
                  <a:pPr marL="103188" indent="-103188">
                    <a:buFont typeface="Arial" panose="020B0604020202020204" pitchFamily="34" charset="0"/>
                    <a:buChar char="•"/>
                  </a:pPr>
                  <a:r>
                    <a:rPr lang="de-DE" sz="1200" dirty="0">
                      <a:solidFill>
                        <a:schemeClr val="bg1"/>
                      </a:solidFill>
                    </a:rPr>
                    <a:t>Beginn des Industriezeitalters</a:t>
                  </a:r>
                </a:p>
                <a:p>
                  <a:pPr marL="103188" indent="-103188">
                    <a:buFont typeface="Arial" panose="020B0604020202020204" pitchFamily="34" charset="0"/>
                    <a:buChar char="•"/>
                  </a:pPr>
                  <a:r>
                    <a:rPr lang="de-DE" sz="1200" dirty="0">
                      <a:solidFill>
                        <a:schemeClr val="bg1"/>
                      </a:solidFill>
                    </a:rPr>
                    <a:t>Erstmalig maschinelle Produktion von Gütern und Dienstleistungen</a:t>
                  </a:r>
                </a:p>
                <a:p>
                  <a:pPr marL="103188" indent="-103188">
                    <a:buFont typeface="Arial" panose="020B0604020202020204" pitchFamily="34" charset="0"/>
                    <a:buChar char="•"/>
                  </a:pPr>
                  <a:r>
                    <a:rPr lang="de-DE" sz="1200" dirty="0">
                      <a:solidFill>
                        <a:schemeClr val="bg1"/>
                      </a:solidFill>
                    </a:rPr>
                    <a:t>Eisenbahnen, Kohleabbau, Schwerindustrie, Dampfschifffahrt</a:t>
                  </a:r>
                </a:p>
                <a:p>
                  <a:endParaRPr lang="de-DE" dirty="0"/>
                </a:p>
              </p:txBody>
            </p:sp>
            <p:pic>
              <p:nvPicPr>
                <p:cNvPr id="11" name="Grafik 10">
                  <a:extLst>
                    <a:ext uri="{FF2B5EF4-FFF2-40B4-BE49-F238E27FC236}">
                      <a16:creationId xmlns:a16="http://schemas.microsoft.com/office/drawing/2014/main" id="{F5EDFA07-256D-4F88-9142-3D8888BA5606}"/>
                    </a:ext>
                  </a:extLst>
                </p:cNvPr>
                <p:cNvPicPr>
                  <a:picLocks noChangeAspect="1"/>
                </p:cNvPicPr>
                <p:nvPr/>
              </p:nvPicPr>
              <p:blipFill rotWithShape="1">
                <a:blip r:embed="rId2">
                  <a:extLst>
                    <a:ext uri="{28A0092B-C50C-407E-A947-70E740481C1C}">
                      <a14:useLocalDpi xmlns:a14="http://schemas.microsoft.com/office/drawing/2010/main" val="0"/>
                    </a:ext>
                  </a:extLst>
                </a:blip>
                <a:srcRect l="12625" t="65366" r="79975" b="24228"/>
                <a:stretch/>
              </p:blipFill>
              <p:spPr>
                <a:xfrm>
                  <a:off x="1363114" y="4678596"/>
                  <a:ext cx="769856" cy="713678"/>
                </a:xfrm>
                <a:prstGeom prst="rect">
                  <a:avLst/>
                </a:prstGeom>
              </p:spPr>
            </p:pic>
          </p:grpSp>
          <p:sp>
            <p:nvSpPr>
              <p:cNvPr id="51" name="Textfeld 50">
                <a:extLst>
                  <a:ext uri="{FF2B5EF4-FFF2-40B4-BE49-F238E27FC236}">
                    <a16:creationId xmlns:a16="http://schemas.microsoft.com/office/drawing/2014/main" id="{99E2971C-6BD2-41C7-B634-0DDCCD1E8A00}"/>
                  </a:ext>
                </a:extLst>
              </p:cNvPr>
              <p:cNvSpPr txBox="1"/>
              <p:nvPr/>
            </p:nvSpPr>
            <p:spPr>
              <a:xfrm>
                <a:off x="323878" y="2719441"/>
                <a:ext cx="2892359" cy="369332"/>
              </a:xfrm>
              <a:prstGeom prst="rect">
                <a:avLst/>
              </a:prstGeom>
              <a:noFill/>
            </p:spPr>
            <p:txBody>
              <a:bodyPr wrap="square" rtlCol="0">
                <a:spAutoFit/>
              </a:bodyPr>
              <a:lstStyle/>
              <a:p>
                <a:pPr algn="ctr"/>
                <a:r>
                  <a:rPr lang="de-DE" b="1" dirty="0">
                    <a:solidFill>
                      <a:schemeClr val="bg1"/>
                    </a:solidFill>
                  </a:rPr>
                  <a:t>Industrie 1.0</a:t>
                </a:r>
              </a:p>
            </p:txBody>
          </p:sp>
        </p:grpSp>
        <p:pic>
          <p:nvPicPr>
            <p:cNvPr id="62" name="Grafik 61">
              <a:extLst>
                <a:ext uri="{FF2B5EF4-FFF2-40B4-BE49-F238E27FC236}">
                  <a16:creationId xmlns:a16="http://schemas.microsoft.com/office/drawing/2014/main" id="{807BFCF3-3DC4-489F-BFD2-77F6824EA351}"/>
                </a:ext>
              </a:extLst>
            </p:cNvPr>
            <p:cNvPicPr>
              <a:picLocks noChangeAspect="1"/>
            </p:cNvPicPr>
            <p:nvPr/>
          </p:nvPicPr>
          <p:blipFill rotWithShape="1">
            <a:blip r:embed="rId2">
              <a:extLst>
                <a:ext uri="{28A0092B-C50C-407E-A947-70E740481C1C}">
                  <a14:useLocalDpi xmlns:a14="http://schemas.microsoft.com/office/drawing/2010/main" val="0"/>
                </a:ext>
              </a:extLst>
            </a:blip>
            <a:srcRect l="9355" t="14483" r="76653" b="64850"/>
            <a:stretch/>
          </p:blipFill>
          <p:spPr>
            <a:xfrm>
              <a:off x="1036014" y="1248721"/>
              <a:ext cx="1455726" cy="1417338"/>
            </a:xfrm>
            <a:prstGeom prst="rect">
              <a:avLst/>
            </a:prstGeom>
          </p:spPr>
        </p:pic>
      </p:grpSp>
      <p:grpSp>
        <p:nvGrpSpPr>
          <p:cNvPr id="67" name="Gruppieren 66">
            <a:extLst>
              <a:ext uri="{FF2B5EF4-FFF2-40B4-BE49-F238E27FC236}">
                <a16:creationId xmlns:a16="http://schemas.microsoft.com/office/drawing/2014/main" id="{A4EB7901-B3DA-4DDB-8BF3-4265172DDCF5}"/>
              </a:ext>
            </a:extLst>
          </p:cNvPr>
          <p:cNvGrpSpPr/>
          <p:nvPr/>
        </p:nvGrpSpPr>
        <p:grpSpPr>
          <a:xfrm>
            <a:off x="3198648" y="1110534"/>
            <a:ext cx="2932295" cy="5303548"/>
            <a:chOff x="3198648" y="1110534"/>
            <a:chExt cx="2932295" cy="5303548"/>
          </a:xfrm>
        </p:grpSpPr>
        <p:grpSp>
          <p:nvGrpSpPr>
            <p:cNvPr id="58" name="Gruppieren 57">
              <a:extLst>
                <a:ext uri="{FF2B5EF4-FFF2-40B4-BE49-F238E27FC236}">
                  <a16:creationId xmlns:a16="http://schemas.microsoft.com/office/drawing/2014/main" id="{90CE1890-7ABE-4947-B3B2-A0B2BAC3ACCD}"/>
                </a:ext>
              </a:extLst>
            </p:cNvPr>
            <p:cNvGrpSpPr/>
            <p:nvPr/>
          </p:nvGrpSpPr>
          <p:grpSpPr>
            <a:xfrm>
              <a:off x="3198648" y="2542902"/>
              <a:ext cx="2932295" cy="3871180"/>
              <a:chOff x="3198648" y="2542902"/>
              <a:chExt cx="2932295" cy="3871180"/>
            </a:xfrm>
          </p:grpSpPr>
          <p:sp>
            <p:nvSpPr>
              <p:cNvPr id="23" name="Ellipse 22">
                <a:extLst>
                  <a:ext uri="{FF2B5EF4-FFF2-40B4-BE49-F238E27FC236}">
                    <a16:creationId xmlns:a16="http://schemas.microsoft.com/office/drawing/2014/main" id="{4BBCAEDE-3753-4A16-95BA-113A5329C477}"/>
                  </a:ext>
                </a:extLst>
              </p:cNvPr>
              <p:cNvSpPr/>
              <p:nvPr/>
            </p:nvSpPr>
            <p:spPr>
              <a:xfrm>
                <a:off x="4562010" y="5866823"/>
                <a:ext cx="180000" cy="180000"/>
              </a:xfrm>
              <a:prstGeom prst="ellipse">
                <a:avLst/>
              </a:prstGeom>
              <a:solidFill>
                <a:srgbClr val="333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C0954D09-FA88-4ACB-B9F3-65583A169A7A}"/>
                  </a:ext>
                </a:extLst>
              </p:cNvPr>
              <p:cNvCxnSpPr/>
              <p:nvPr/>
            </p:nvCxnSpPr>
            <p:spPr>
              <a:xfrm flipV="1">
                <a:off x="4649654" y="5611675"/>
                <a:ext cx="5113" cy="274131"/>
              </a:xfrm>
              <a:prstGeom prst="line">
                <a:avLst/>
              </a:prstGeom>
              <a:ln w="38100">
                <a:solidFill>
                  <a:srgbClr val="333D99"/>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8EE0E8A9-8E6A-4BA9-BC96-B097825AFA38}"/>
                  </a:ext>
                </a:extLst>
              </p:cNvPr>
              <p:cNvSpPr txBox="1"/>
              <p:nvPr/>
            </p:nvSpPr>
            <p:spPr>
              <a:xfrm>
                <a:off x="3930159" y="6044750"/>
                <a:ext cx="1451610" cy="369332"/>
              </a:xfrm>
              <a:prstGeom prst="rect">
                <a:avLst/>
              </a:prstGeom>
              <a:noFill/>
            </p:spPr>
            <p:txBody>
              <a:bodyPr wrap="square" rtlCol="0">
                <a:spAutoFit/>
              </a:bodyPr>
              <a:lstStyle/>
              <a:p>
                <a:pPr algn="ctr"/>
                <a:r>
                  <a:rPr lang="de-DE" b="1" dirty="0">
                    <a:solidFill>
                      <a:srgbClr val="333D99"/>
                    </a:solidFill>
                  </a:rPr>
                  <a:t>~1870</a:t>
                </a:r>
              </a:p>
            </p:txBody>
          </p:sp>
          <p:grpSp>
            <p:nvGrpSpPr>
              <p:cNvPr id="48" name="Gruppieren 47">
                <a:extLst>
                  <a:ext uri="{FF2B5EF4-FFF2-40B4-BE49-F238E27FC236}">
                    <a16:creationId xmlns:a16="http://schemas.microsoft.com/office/drawing/2014/main" id="{F176C568-5977-4392-9352-466630EF68DC}"/>
                  </a:ext>
                </a:extLst>
              </p:cNvPr>
              <p:cNvGrpSpPr/>
              <p:nvPr/>
            </p:nvGrpSpPr>
            <p:grpSpPr>
              <a:xfrm>
                <a:off x="3216237" y="2542902"/>
                <a:ext cx="2914706" cy="3150759"/>
                <a:chOff x="3216237" y="2542902"/>
                <a:chExt cx="2914706" cy="3150759"/>
              </a:xfrm>
            </p:grpSpPr>
            <p:grpSp>
              <p:nvGrpSpPr>
                <p:cNvPr id="32" name="Gruppieren 31">
                  <a:extLst>
                    <a:ext uri="{FF2B5EF4-FFF2-40B4-BE49-F238E27FC236}">
                      <a16:creationId xmlns:a16="http://schemas.microsoft.com/office/drawing/2014/main" id="{8A07EBFA-E47B-49ED-A937-135ABFBAEE08}"/>
                    </a:ext>
                  </a:extLst>
                </p:cNvPr>
                <p:cNvGrpSpPr/>
                <p:nvPr/>
              </p:nvGrpSpPr>
              <p:grpSpPr>
                <a:xfrm>
                  <a:off x="3216237" y="2542902"/>
                  <a:ext cx="2914706" cy="3150759"/>
                  <a:chOff x="6096597" y="2542902"/>
                  <a:chExt cx="2914706" cy="3150759"/>
                </a:xfrm>
              </p:grpSpPr>
              <p:sp>
                <p:nvSpPr>
                  <p:cNvPr id="18" name="Rechteck 17">
                    <a:extLst>
                      <a:ext uri="{FF2B5EF4-FFF2-40B4-BE49-F238E27FC236}">
                        <a16:creationId xmlns:a16="http://schemas.microsoft.com/office/drawing/2014/main" id="{33F6F9A5-C82A-4219-AA50-E96BBC620D7F}"/>
                      </a:ext>
                    </a:extLst>
                  </p:cNvPr>
                  <p:cNvSpPr/>
                  <p:nvPr/>
                </p:nvSpPr>
                <p:spPr>
                  <a:xfrm>
                    <a:off x="6096597" y="2542902"/>
                    <a:ext cx="2914706" cy="2700000"/>
                  </a:xfrm>
                  <a:prstGeom prst="rect">
                    <a:avLst/>
                  </a:prstGeom>
                  <a:solidFill>
                    <a:srgbClr val="2B6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FA786D95-3EAD-45EB-AA3D-52D86AF572C7}"/>
                      </a:ext>
                    </a:extLst>
                  </p:cNvPr>
                  <p:cNvSpPr/>
                  <p:nvPr/>
                </p:nvSpPr>
                <p:spPr>
                  <a:xfrm>
                    <a:off x="6906208" y="4433661"/>
                    <a:ext cx="1260000" cy="1260000"/>
                  </a:xfrm>
                  <a:prstGeom prst="ellipse">
                    <a:avLst/>
                  </a:prstGeom>
                  <a:solidFill>
                    <a:schemeClr val="bg1"/>
                  </a:solidFill>
                  <a:ln w="57150">
                    <a:solidFill>
                      <a:srgbClr val="2B6A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7" name="Textfeld 36">
                  <a:extLst>
                    <a:ext uri="{FF2B5EF4-FFF2-40B4-BE49-F238E27FC236}">
                      <a16:creationId xmlns:a16="http://schemas.microsoft.com/office/drawing/2014/main" id="{5963D23D-D10C-4080-82F8-7B2166AB73A2}"/>
                    </a:ext>
                  </a:extLst>
                </p:cNvPr>
                <p:cNvSpPr txBox="1"/>
                <p:nvPr/>
              </p:nvSpPr>
              <p:spPr>
                <a:xfrm>
                  <a:off x="3218799" y="3126646"/>
                  <a:ext cx="2869336" cy="1661993"/>
                </a:xfrm>
                <a:prstGeom prst="rect">
                  <a:avLst/>
                </a:prstGeom>
                <a:noFill/>
              </p:spPr>
              <p:txBody>
                <a:bodyPr wrap="square" rtlCol="0">
                  <a:spAutoFit/>
                </a:bodyPr>
                <a:lstStyle/>
                <a:p>
                  <a:pPr marL="103188" indent="-103188">
                    <a:buFont typeface="Arial" panose="020B0604020202020204" pitchFamily="34" charset="0"/>
                    <a:buChar char="•"/>
                  </a:pPr>
                  <a:r>
                    <a:rPr lang="de-DE" sz="1200" dirty="0">
                      <a:solidFill>
                        <a:schemeClr val="bg1"/>
                      </a:solidFill>
                    </a:rPr>
                    <a:t>Beginn der Elektrizität</a:t>
                  </a:r>
                </a:p>
                <a:p>
                  <a:pPr marL="103188" indent="-103188">
                    <a:buFont typeface="Arial" panose="020B0604020202020204" pitchFamily="34" charset="0"/>
                    <a:buChar char="•"/>
                  </a:pPr>
                  <a:r>
                    <a:rPr lang="de-DE" sz="1200" dirty="0">
                      <a:solidFill>
                        <a:schemeClr val="bg1"/>
                      </a:solidFill>
                    </a:rPr>
                    <a:t>Akkordarbeit am Fließband (Ford 1913)</a:t>
                  </a:r>
                </a:p>
                <a:p>
                  <a:pPr marL="103188" indent="-103188">
                    <a:buFont typeface="Arial" panose="020B0604020202020204" pitchFamily="34" charset="0"/>
                    <a:buChar char="•"/>
                  </a:pPr>
                  <a:r>
                    <a:rPr lang="de-DE" sz="1200" dirty="0">
                      <a:solidFill>
                        <a:schemeClr val="bg1"/>
                      </a:solidFill>
                    </a:rPr>
                    <a:t>Unterteilung der Produktion in einzelne, in sich abgeschlossene Arbeitsschritte</a:t>
                  </a:r>
                </a:p>
                <a:p>
                  <a:pPr marL="103188" indent="-103188">
                    <a:buFont typeface="Arial" panose="020B0604020202020204" pitchFamily="34" charset="0"/>
                    <a:buChar char="•"/>
                  </a:pPr>
                  <a:r>
                    <a:rPr lang="de-DE" sz="1200" dirty="0">
                      <a:solidFill>
                        <a:schemeClr val="bg1"/>
                      </a:solidFill>
                    </a:rPr>
                    <a:t>Arbeitskräfte werden ausschließlich auf eine Tätigkeit spezialisiert</a:t>
                  </a:r>
                </a:p>
                <a:p>
                  <a:pPr marL="103188" indent="-103188">
                    <a:buFont typeface="Arial" panose="020B0604020202020204" pitchFamily="34" charset="0"/>
                    <a:buChar char="•"/>
                  </a:pPr>
                  <a:r>
                    <a:rPr lang="de-DE" sz="1200" dirty="0">
                      <a:solidFill>
                        <a:schemeClr val="bg1"/>
                      </a:solidFill>
                    </a:rPr>
                    <a:t>Beginn der Globalisierung</a:t>
                  </a:r>
                </a:p>
                <a:p>
                  <a:endParaRPr lang="de-DE" dirty="0"/>
                </a:p>
              </p:txBody>
            </p:sp>
            <p:pic>
              <p:nvPicPr>
                <p:cNvPr id="44" name="Grafik 43">
                  <a:extLst>
                    <a:ext uri="{FF2B5EF4-FFF2-40B4-BE49-F238E27FC236}">
                      <a16:creationId xmlns:a16="http://schemas.microsoft.com/office/drawing/2014/main" id="{8814085B-20D3-47CC-8494-CE61C2767DB9}"/>
                    </a:ext>
                  </a:extLst>
                </p:cNvPr>
                <p:cNvPicPr>
                  <a:picLocks noChangeAspect="1"/>
                </p:cNvPicPr>
                <p:nvPr/>
              </p:nvPicPr>
              <p:blipFill rotWithShape="1">
                <a:blip r:embed="rId2">
                  <a:extLst>
                    <a:ext uri="{28A0092B-C50C-407E-A947-70E740481C1C}">
                      <a14:useLocalDpi xmlns:a14="http://schemas.microsoft.com/office/drawing/2010/main" val="0"/>
                    </a:ext>
                  </a:extLst>
                </a:blip>
                <a:srcRect l="33524" t="65032" r="57374" b="24592"/>
                <a:stretch/>
              </p:blipFill>
              <p:spPr>
                <a:xfrm>
                  <a:off x="4181664" y="4716885"/>
                  <a:ext cx="946819" cy="711612"/>
                </a:xfrm>
                <a:prstGeom prst="rect">
                  <a:avLst/>
                </a:prstGeom>
              </p:spPr>
            </p:pic>
          </p:grpSp>
          <p:sp>
            <p:nvSpPr>
              <p:cNvPr id="54" name="Textfeld 53">
                <a:extLst>
                  <a:ext uri="{FF2B5EF4-FFF2-40B4-BE49-F238E27FC236}">
                    <a16:creationId xmlns:a16="http://schemas.microsoft.com/office/drawing/2014/main" id="{B9AE556B-3361-4EE3-888A-50E316194B8D}"/>
                  </a:ext>
                </a:extLst>
              </p:cNvPr>
              <p:cNvSpPr txBox="1"/>
              <p:nvPr/>
            </p:nvSpPr>
            <p:spPr>
              <a:xfrm>
                <a:off x="3198648" y="2558069"/>
                <a:ext cx="2892359" cy="369332"/>
              </a:xfrm>
              <a:prstGeom prst="rect">
                <a:avLst/>
              </a:prstGeom>
              <a:noFill/>
            </p:spPr>
            <p:txBody>
              <a:bodyPr wrap="square" rtlCol="0">
                <a:spAutoFit/>
              </a:bodyPr>
              <a:lstStyle/>
              <a:p>
                <a:pPr algn="ctr"/>
                <a:r>
                  <a:rPr lang="de-DE" b="1" dirty="0">
                    <a:solidFill>
                      <a:schemeClr val="bg1"/>
                    </a:solidFill>
                  </a:rPr>
                  <a:t>Industrie 2.0</a:t>
                </a:r>
              </a:p>
            </p:txBody>
          </p:sp>
        </p:grpSp>
        <p:pic>
          <p:nvPicPr>
            <p:cNvPr id="63" name="Grafik 62">
              <a:extLst>
                <a:ext uri="{FF2B5EF4-FFF2-40B4-BE49-F238E27FC236}">
                  <a16:creationId xmlns:a16="http://schemas.microsoft.com/office/drawing/2014/main" id="{B009B58F-8F2C-4BD8-AB7C-05C18525848B}"/>
                </a:ext>
              </a:extLst>
            </p:cNvPr>
            <p:cNvPicPr>
              <a:picLocks noChangeAspect="1"/>
            </p:cNvPicPr>
            <p:nvPr/>
          </p:nvPicPr>
          <p:blipFill rotWithShape="1">
            <a:blip r:embed="rId2">
              <a:extLst>
                <a:ext uri="{28A0092B-C50C-407E-A947-70E740481C1C}">
                  <a14:useLocalDpi xmlns:a14="http://schemas.microsoft.com/office/drawing/2010/main" val="0"/>
                </a:ext>
              </a:extLst>
            </a:blip>
            <a:srcRect l="29158" t="10582" r="52943" b="68751"/>
            <a:stretch/>
          </p:blipFill>
          <p:spPr>
            <a:xfrm>
              <a:off x="3769112" y="1110534"/>
              <a:ext cx="1862254" cy="1417338"/>
            </a:xfrm>
            <a:prstGeom prst="rect">
              <a:avLst/>
            </a:prstGeom>
          </p:spPr>
        </p:pic>
      </p:grpSp>
      <p:grpSp>
        <p:nvGrpSpPr>
          <p:cNvPr id="68" name="Gruppieren 67">
            <a:extLst>
              <a:ext uri="{FF2B5EF4-FFF2-40B4-BE49-F238E27FC236}">
                <a16:creationId xmlns:a16="http://schemas.microsoft.com/office/drawing/2014/main" id="{D736A3E6-8667-47E2-81A7-807EFC5D8BFF}"/>
              </a:ext>
            </a:extLst>
          </p:cNvPr>
          <p:cNvGrpSpPr/>
          <p:nvPr/>
        </p:nvGrpSpPr>
        <p:grpSpPr>
          <a:xfrm>
            <a:off x="6084542" y="932839"/>
            <a:ext cx="2914706" cy="5485054"/>
            <a:chOff x="6084542" y="932839"/>
            <a:chExt cx="2914706" cy="5485054"/>
          </a:xfrm>
        </p:grpSpPr>
        <p:grpSp>
          <p:nvGrpSpPr>
            <p:cNvPr id="59" name="Gruppieren 58">
              <a:extLst>
                <a:ext uri="{FF2B5EF4-FFF2-40B4-BE49-F238E27FC236}">
                  <a16:creationId xmlns:a16="http://schemas.microsoft.com/office/drawing/2014/main" id="{F2221314-2CB7-4587-AFFD-AE8C40D63DB9}"/>
                </a:ext>
              </a:extLst>
            </p:cNvPr>
            <p:cNvGrpSpPr/>
            <p:nvPr/>
          </p:nvGrpSpPr>
          <p:grpSpPr>
            <a:xfrm>
              <a:off x="6084542" y="2359703"/>
              <a:ext cx="2914706" cy="4058190"/>
              <a:chOff x="6084542" y="2359703"/>
              <a:chExt cx="2914706" cy="4058190"/>
            </a:xfrm>
          </p:grpSpPr>
          <p:sp>
            <p:nvSpPr>
              <p:cNvPr id="24" name="Ellipse 23">
                <a:extLst>
                  <a:ext uri="{FF2B5EF4-FFF2-40B4-BE49-F238E27FC236}">
                    <a16:creationId xmlns:a16="http://schemas.microsoft.com/office/drawing/2014/main" id="{FBD9B36B-A016-4EE7-8B79-5EDBD7AE4A13}"/>
                  </a:ext>
                </a:extLst>
              </p:cNvPr>
              <p:cNvSpPr/>
              <p:nvPr/>
            </p:nvSpPr>
            <p:spPr>
              <a:xfrm>
                <a:off x="7449992" y="5864751"/>
                <a:ext cx="180000" cy="180000"/>
              </a:xfrm>
              <a:prstGeom prst="ellipse">
                <a:avLst/>
              </a:prstGeom>
              <a:solidFill>
                <a:srgbClr val="333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9" name="Gerader Verbinder 28">
                <a:extLst>
                  <a:ext uri="{FF2B5EF4-FFF2-40B4-BE49-F238E27FC236}">
                    <a16:creationId xmlns:a16="http://schemas.microsoft.com/office/drawing/2014/main" id="{D59158B4-A078-4E2D-9A97-CA6E963F4916}"/>
                  </a:ext>
                </a:extLst>
              </p:cNvPr>
              <p:cNvCxnSpPr/>
              <p:nvPr/>
            </p:nvCxnSpPr>
            <p:spPr>
              <a:xfrm flipV="1">
                <a:off x="7530806" y="5611675"/>
                <a:ext cx="5113" cy="274131"/>
              </a:xfrm>
              <a:prstGeom prst="line">
                <a:avLst/>
              </a:prstGeom>
              <a:ln w="38100">
                <a:solidFill>
                  <a:srgbClr val="333D99"/>
                </a:solidFill>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10575549-5627-4D4A-8736-623B7888247D}"/>
                  </a:ext>
                </a:extLst>
              </p:cNvPr>
              <p:cNvSpPr txBox="1"/>
              <p:nvPr/>
            </p:nvSpPr>
            <p:spPr>
              <a:xfrm>
                <a:off x="6816090" y="6048561"/>
                <a:ext cx="1451610" cy="369332"/>
              </a:xfrm>
              <a:prstGeom prst="rect">
                <a:avLst/>
              </a:prstGeom>
              <a:noFill/>
            </p:spPr>
            <p:txBody>
              <a:bodyPr wrap="square" rtlCol="0">
                <a:spAutoFit/>
              </a:bodyPr>
              <a:lstStyle/>
              <a:p>
                <a:pPr algn="ctr"/>
                <a:r>
                  <a:rPr lang="de-DE" b="1" dirty="0">
                    <a:solidFill>
                      <a:srgbClr val="333D99"/>
                    </a:solidFill>
                  </a:rPr>
                  <a:t>~1970</a:t>
                </a:r>
              </a:p>
            </p:txBody>
          </p:sp>
          <p:grpSp>
            <p:nvGrpSpPr>
              <p:cNvPr id="49" name="Gruppieren 48">
                <a:extLst>
                  <a:ext uri="{FF2B5EF4-FFF2-40B4-BE49-F238E27FC236}">
                    <a16:creationId xmlns:a16="http://schemas.microsoft.com/office/drawing/2014/main" id="{62C14188-78DC-4016-9367-89C3F18A0DCF}"/>
                  </a:ext>
                </a:extLst>
              </p:cNvPr>
              <p:cNvGrpSpPr/>
              <p:nvPr/>
            </p:nvGrpSpPr>
            <p:grpSpPr>
              <a:xfrm>
                <a:off x="6084542" y="2359703"/>
                <a:ext cx="2914706" cy="3342427"/>
                <a:chOff x="6084542" y="2359703"/>
                <a:chExt cx="2914706" cy="3342427"/>
              </a:xfrm>
            </p:grpSpPr>
            <p:grpSp>
              <p:nvGrpSpPr>
                <p:cNvPr id="33" name="Gruppieren 32">
                  <a:extLst>
                    <a:ext uri="{FF2B5EF4-FFF2-40B4-BE49-F238E27FC236}">
                      <a16:creationId xmlns:a16="http://schemas.microsoft.com/office/drawing/2014/main" id="{8C3852AB-773F-47F4-A69A-828740CF6791}"/>
                    </a:ext>
                  </a:extLst>
                </p:cNvPr>
                <p:cNvGrpSpPr/>
                <p:nvPr/>
              </p:nvGrpSpPr>
              <p:grpSpPr>
                <a:xfrm>
                  <a:off x="6084542" y="2359703"/>
                  <a:ext cx="2914706" cy="3342427"/>
                  <a:chOff x="3204182" y="2359703"/>
                  <a:chExt cx="2914706" cy="3342427"/>
                </a:xfrm>
              </p:grpSpPr>
              <p:sp>
                <p:nvSpPr>
                  <p:cNvPr id="17" name="Rechteck 16">
                    <a:extLst>
                      <a:ext uri="{FF2B5EF4-FFF2-40B4-BE49-F238E27FC236}">
                        <a16:creationId xmlns:a16="http://schemas.microsoft.com/office/drawing/2014/main" id="{4922A4A3-6C61-4E93-B403-D6B38CB0AF83}"/>
                      </a:ext>
                    </a:extLst>
                  </p:cNvPr>
                  <p:cNvSpPr/>
                  <p:nvPr/>
                </p:nvSpPr>
                <p:spPr>
                  <a:xfrm>
                    <a:off x="3204182" y="2359703"/>
                    <a:ext cx="2914706" cy="2880000"/>
                  </a:xfrm>
                  <a:prstGeom prst="rect">
                    <a:avLst/>
                  </a:prstGeom>
                  <a:solidFill>
                    <a:srgbClr val="F29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F2BBB10A-92C2-46E3-99BA-2C6FFFE4AA21}"/>
                      </a:ext>
                    </a:extLst>
                  </p:cNvPr>
                  <p:cNvSpPr/>
                  <p:nvPr/>
                </p:nvSpPr>
                <p:spPr>
                  <a:xfrm>
                    <a:off x="4022010" y="4442130"/>
                    <a:ext cx="1260000" cy="1260000"/>
                  </a:xfrm>
                  <a:prstGeom prst="ellipse">
                    <a:avLst/>
                  </a:prstGeom>
                  <a:solidFill>
                    <a:schemeClr val="bg1"/>
                  </a:solidFill>
                  <a:ln w="57150">
                    <a:solidFill>
                      <a:srgbClr val="F29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8" name="Textfeld 37">
                  <a:extLst>
                    <a:ext uri="{FF2B5EF4-FFF2-40B4-BE49-F238E27FC236}">
                      <a16:creationId xmlns:a16="http://schemas.microsoft.com/office/drawing/2014/main" id="{CC55E9AC-19F8-4FB4-99B2-F29037EE208F}"/>
                    </a:ext>
                  </a:extLst>
                </p:cNvPr>
                <p:cNvSpPr txBox="1"/>
                <p:nvPr/>
              </p:nvSpPr>
              <p:spPr>
                <a:xfrm>
                  <a:off x="6096138" y="3127525"/>
                  <a:ext cx="2869336" cy="1292662"/>
                </a:xfrm>
                <a:prstGeom prst="rect">
                  <a:avLst/>
                </a:prstGeom>
                <a:noFill/>
              </p:spPr>
              <p:txBody>
                <a:bodyPr wrap="square" rtlCol="0">
                  <a:spAutoFit/>
                </a:bodyPr>
                <a:lstStyle/>
                <a:p>
                  <a:pPr marL="103188" indent="-103188">
                    <a:buFont typeface="Arial" panose="020B0604020202020204" pitchFamily="34" charset="0"/>
                    <a:buChar char="•"/>
                  </a:pPr>
                  <a:r>
                    <a:rPr lang="de-DE" sz="1200" dirty="0">
                      <a:solidFill>
                        <a:schemeClr val="bg1"/>
                      </a:solidFill>
                    </a:rPr>
                    <a:t>Automatisierung durch Computer</a:t>
                  </a:r>
                </a:p>
                <a:p>
                  <a:pPr marL="103188" indent="-103188">
                    <a:buFont typeface="Arial" panose="020B0604020202020204" pitchFamily="34" charset="0"/>
                    <a:buChar char="•"/>
                  </a:pPr>
                  <a:r>
                    <a:rPr lang="de-DE" sz="1200" dirty="0">
                      <a:solidFill>
                        <a:schemeClr val="bg1"/>
                      </a:solidFill>
                    </a:rPr>
                    <a:t>PCs in Büros und privaten Haushalten</a:t>
                  </a:r>
                </a:p>
                <a:p>
                  <a:pPr marL="103188" indent="-103188">
                    <a:buFont typeface="Arial" panose="020B0604020202020204" pitchFamily="34" charset="0"/>
                    <a:buChar char="•"/>
                  </a:pPr>
                  <a:r>
                    <a:rPr lang="de-DE" sz="1200" dirty="0">
                      <a:solidFill>
                        <a:schemeClr val="bg1"/>
                      </a:solidFill>
                    </a:rPr>
                    <a:t>Automatisierung von Arbeitsschritten</a:t>
                  </a:r>
                </a:p>
                <a:p>
                  <a:pPr marL="103188" indent="-103188">
                    <a:buFont typeface="Arial" panose="020B0604020202020204" pitchFamily="34" charset="0"/>
                    <a:buChar char="•"/>
                  </a:pPr>
                  <a:r>
                    <a:rPr lang="de-DE" sz="1200" dirty="0">
                      <a:solidFill>
                        <a:schemeClr val="bg1"/>
                      </a:solidFill>
                    </a:rPr>
                    <a:t>Reihenfertigung durch Maschinen</a:t>
                  </a:r>
                </a:p>
                <a:p>
                  <a:pPr marL="103188" indent="-103188">
                    <a:buFont typeface="Arial" panose="020B0604020202020204" pitchFamily="34" charset="0"/>
                    <a:buChar char="•"/>
                  </a:pPr>
                  <a:r>
                    <a:rPr lang="de-DE" sz="1200" dirty="0">
                      <a:solidFill>
                        <a:schemeClr val="bg1"/>
                      </a:solidFill>
                    </a:rPr>
                    <a:t>Digital vernetzter Lebensstil entsteht</a:t>
                  </a:r>
                </a:p>
                <a:p>
                  <a:endParaRPr lang="de-DE" dirty="0"/>
                </a:p>
              </p:txBody>
            </p:sp>
            <p:pic>
              <p:nvPicPr>
                <p:cNvPr id="45" name="Grafik 44">
                  <a:extLst>
                    <a:ext uri="{FF2B5EF4-FFF2-40B4-BE49-F238E27FC236}">
                      <a16:creationId xmlns:a16="http://schemas.microsoft.com/office/drawing/2014/main" id="{C0DF25DE-276D-4E16-AEC9-C7016C7EAAD1}"/>
                    </a:ext>
                  </a:extLst>
                </p:cNvPr>
                <p:cNvPicPr>
                  <a:picLocks noChangeAspect="1"/>
                </p:cNvPicPr>
                <p:nvPr/>
              </p:nvPicPr>
              <p:blipFill rotWithShape="1">
                <a:blip r:embed="rId2">
                  <a:extLst>
                    <a:ext uri="{28A0092B-C50C-407E-A947-70E740481C1C}">
                      <a14:useLocalDpi xmlns:a14="http://schemas.microsoft.com/office/drawing/2010/main" val="0"/>
                    </a:ext>
                  </a:extLst>
                </a:blip>
                <a:srcRect l="56133" t="65091" r="36467" b="24503"/>
                <a:stretch/>
              </p:blipFill>
              <p:spPr>
                <a:xfrm>
                  <a:off x="7160476" y="4707870"/>
                  <a:ext cx="769856" cy="713678"/>
                </a:xfrm>
                <a:prstGeom prst="rect">
                  <a:avLst/>
                </a:prstGeom>
              </p:spPr>
            </p:pic>
          </p:grpSp>
          <p:sp>
            <p:nvSpPr>
              <p:cNvPr id="55" name="Textfeld 54">
                <a:extLst>
                  <a:ext uri="{FF2B5EF4-FFF2-40B4-BE49-F238E27FC236}">
                    <a16:creationId xmlns:a16="http://schemas.microsoft.com/office/drawing/2014/main" id="{D61965C1-9DE3-439E-99E2-41757B1F69F2}"/>
                  </a:ext>
                </a:extLst>
              </p:cNvPr>
              <p:cNvSpPr txBox="1"/>
              <p:nvPr/>
            </p:nvSpPr>
            <p:spPr>
              <a:xfrm>
                <a:off x="6096480" y="2370041"/>
                <a:ext cx="2892359" cy="369332"/>
              </a:xfrm>
              <a:prstGeom prst="rect">
                <a:avLst/>
              </a:prstGeom>
              <a:noFill/>
            </p:spPr>
            <p:txBody>
              <a:bodyPr wrap="square" rtlCol="0">
                <a:spAutoFit/>
              </a:bodyPr>
              <a:lstStyle/>
              <a:p>
                <a:pPr algn="ctr"/>
                <a:r>
                  <a:rPr lang="de-DE" b="1" dirty="0">
                    <a:solidFill>
                      <a:schemeClr val="bg1"/>
                    </a:solidFill>
                  </a:rPr>
                  <a:t>Industrie 3.0</a:t>
                </a:r>
              </a:p>
            </p:txBody>
          </p:sp>
        </p:grpSp>
        <p:pic>
          <p:nvPicPr>
            <p:cNvPr id="64" name="Grafik 63">
              <a:extLst>
                <a:ext uri="{FF2B5EF4-FFF2-40B4-BE49-F238E27FC236}">
                  <a16:creationId xmlns:a16="http://schemas.microsoft.com/office/drawing/2014/main" id="{B48E0AB3-885D-4D07-8DCE-4C927283E665}"/>
                </a:ext>
              </a:extLst>
            </p:cNvPr>
            <p:cNvPicPr>
              <a:picLocks noChangeAspect="1"/>
            </p:cNvPicPr>
            <p:nvPr/>
          </p:nvPicPr>
          <p:blipFill rotWithShape="1">
            <a:blip r:embed="rId2">
              <a:extLst>
                <a:ext uri="{28A0092B-C50C-407E-A947-70E740481C1C}">
                  <a14:useLocalDpi xmlns:a14="http://schemas.microsoft.com/office/drawing/2010/main" val="0"/>
                </a:ext>
              </a:extLst>
            </a:blip>
            <a:srcRect l="52409" t="4592" r="32300" b="74741"/>
            <a:stretch/>
          </p:blipFill>
          <p:spPr>
            <a:xfrm>
              <a:off x="6750565" y="932839"/>
              <a:ext cx="1590877" cy="1417338"/>
            </a:xfrm>
            <a:prstGeom prst="rect">
              <a:avLst/>
            </a:prstGeom>
          </p:spPr>
        </p:pic>
      </p:grpSp>
      <p:grpSp>
        <p:nvGrpSpPr>
          <p:cNvPr id="69" name="Gruppieren 68">
            <a:extLst>
              <a:ext uri="{FF2B5EF4-FFF2-40B4-BE49-F238E27FC236}">
                <a16:creationId xmlns:a16="http://schemas.microsoft.com/office/drawing/2014/main" id="{D60CF898-27B0-484F-86CE-5391B394C2CE}"/>
              </a:ext>
            </a:extLst>
          </p:cNvPr>
          <p:cNvGrpSpPr/>
          <p:nvPr/>
        </p:nvGrpSpPr>
        <p:grpSpPr>
          <a:xfrm>
            <a:off x="8961064" y="826222"/>
            <a:ext cx="2914706" cy="5591671"/>
            <a:chOff x="8961064" y="826222"/>
            <a:chExt cx="2914706" cy="5591671"/>
          </a:xfrm>
        </p:grpSpPr>
        <p:grpSp>
          <p:nvGrpSpPr>
            <p:cNvPr id="60" name="Gruppieren 59">
              <a:extLst>
                <a:ext uri="{FF2B5EF4-FFF2-40B4-BE49-F238E27FC236}">
                  <a16:creationId xmlns:a16="http://schemas.microsoft.com/office/drawing/2014/main" id="{6C69DDB7-0C79-44B5-898C-E20920592A32}"/>
                </a:ext>
              </a:extLst>
            </p:cNvPr>
            <p:cNvGrpSpPr/>
            <p:nvPr/>
          </p:nvGrpSpPr>
          <p:grpSpPr>
            <a:xfrm>
              <a:off x="8961064" y="2176438"/>
              <a:ext cx="2914706" cy="4241455"/>
              <a:chOff x="8961064" y="2176438"/>
              <a:chExt cx="2914706" cy="4241455"/>
            </a:xfrm>
          </p:grpSpPr>
          <p:sp>
            <p:nvSpPr>
              <p:cNvPr id="25" name="Ellipse 24">
                <a:extLst>
                  <a:ext uri="{FF2B5EF4-FFF2-40B4-BE49-F238E27FC236}">
                    <a16:creationId xmlns:a16="http://schemas.microsoft.com/office/drawing/2014/main" id="{0D608E04-7FB6-4BE0-8E11-E217747371D8}"/>
                  </a:ext>
                </a:extLst>
              </p:cNvPr>
              <p:cNvSpPr/>
              <p:nvPr/>
            </p:nvSpPr>
            <p:spPr>
              <a:xfrm>
                <a:off x="10327711" y="5864751"/>
                <a:ext cx="180000" cy="180000"/>
              </a:xfrm>
              <a:prstGeom prst="ellipse">
                <a:avLst/>
              </a:prstGeom>
              <a:solidFill>
                <a:srgbClr val="333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0" name="Gerader Verbinder 29">
                <a:extLst>
                  <a:ext uri="{FF2B5EF4-FFF2-40B4-BE49-F238E27FC236}">
                    <a16:creationId xmlns:a16="http://schemas.microsoft.com/office/drawing/2014/main" id="{BFC500D0-E7EC-462E-BCDE-6A8BA2175F64}"/>
                  </a:ext>
                </a:extLst>
              </p:cNvPr>
              <p:cNvCxnSpPr/>
              <p:nvPr/>
            </p:nvCxnSpPr>
            <p:spPr>
              <a:xfrm flipV="1">
                <a:off x="10414663" y="5611289"/>
                <a:ext cx="5113" cy="274131"/>
              </a:xfrm>
              <a:prstGeom prst="line">
                <a:avLst/>
              </a:prstGeom>
              <a:ln w="38100">
                <a:solidFill>
                  <a:srgbClr val="333D99"/>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052C612E-B57F-4993-A19B-E4DEAAB22FF4}"/>
                  </a:ext>
                </a:extLst>
              </p:cNvPr>
              <p:cNvSpPr txBox="1"/>
              <p:nvPr/>
            </p:nvSpPr>
            <p:spPr>
              <a:xfrm>
                <a:off x="9696450" y="6048561"/>
                <a:ext cx="1451610" cy="369332"/>
              </a:xfrm>
              <a:prstGeom prst="rect">
                <a:avLst/>
              </a:prstGeom>
              <a:noFill/>
            </p:spPr>
            <p:txBody>
              <a:bodyPr wrap="square" rtlCol="0">
                <a:spAutoFit/>
              </a:bodyPr>
              <a:lstStyle/>
              <a:p>
                <a:pPr algn="ctr"/>
                <a:r>
                  <a:rPr lang="de-DE" b="1" dirty="0">
                    <a:solidFill>
                      <a:srgbClr val="333D99"/>
                    </a:solidFill>
                  </a:rPr>
                  <a:t>~2000</a:t>
                </a:r>
              </a:p>
            </p:txBody>
          </p:sp>
          <p:grpSp>
            <p:nvGrpSpPr>
              <p:cNvPr id="50" name="Gruppieren 49">
                <a:extLst>
                  <a:ext uri="{FF2B5EF4-FFF2-40B4-BE49-F238E27FC236}">
                    <a16:creationId xmlns:a16="http://schemas.microsoft.com/office/drawing/2014/main" id="{5E656DBD-1EBC-45E2-88D9-AD8247136D64}"/>
                  </a:ext>
                </a:extLst>
              </p:cNvPr>
              <p:cNvGrpSpPr/>
              <p:nvPr/>
            </p:nvGrpSpPr>
            <p:grpSpPr>
              <a:xfrm>
                <a:off x="8961064" y="2176438"/>
                <a:ext cx="2914706" cy="3525692"/>
                <a:chOff x="8961064" y="2176438"/>
                <a:chExt cx="2914706" cy="3525692"/>
              </a:xfrm>
            </p:grpSpPr>
            <p:grpSp>
              <p:nvGrpSpPr>
                <p:cNvPr id="34" name="Gruppieren 33">
                  <a:extLst>
                    <a:ext uri="{FF2B5EF4-FFF2-40B4-BE49-F238E27FC236}">
                      <a16:creationId xmlns:a16="http://schemas.microsoft.com/office/drawing/2014/main" id="{E0F06157-5A19-4941-BD7D-7DADB02EBE67}"/>
                    </a:ext>
                  </a:extLst>
                </p:cNvPr>
                <p:cNvGrpSpPr/>
                <p:nvPr/>
              </p:nvGrpSpPr>
              <p:grpSpPr>
                <a:xfrm>
                  <a:off x="8961064" y="2176438"/>
                  <a:ext cx="2914706" cy="3525692"/>
                  <a:chOff x="308554" y="2176438"/>
                  <a:chExt cx="2914706" cy="3525692"/>
                </a:xfrm>
              </p:grpSpPr>
              <p:sp>
                <p:nvSpPr>
                  <p:cNvPr id="7" name="Rechteck 6">
                    <a:extLst>
                      <a:ext uri="{FF2B5EF4-FFF2-40B4-BE49-F238E27FC236}">
                        <a16:creationId xmlns:a16="http://schemas.microsoft.com/office/drawing/2014/main" id="{46124953-B787-4DCA-8FEA-CD62099CBE7C}"/>
                      </a:ext>
                    </a:extLst>
                  </p:cNvPr>
                  <p:cNvSpPr/>
                  <p:nvPr/>
                </p:nvSpPr>
                <p:spPr>
                  <a:xfrm>
                    <a:off x="308554" y="2176438"/>
                    <a:ext cx="2914706" cy="3060000"/>
                  </a:xfrm>
                  <a:prstGeom prst="rect">
                    <a:avLst/>
                  </a:prstGeom>
                  <a:solidFill>
                    <a:srgbClr val="B80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388B5698-765A-4319-8302-B7A6A82A5340}"/>
                      </a:ext>
                    </a:extLst>
                  </p:cNvPr>
                  <p:cNvSpPr/>
                  <p:nvPr/>
                </p:nvSpPr>
                <p:spPr>
                  <a:xfrm>
                    <a:off x="1152450" y="4442130"/>
                    <a:ext cx="1260000" cy="1260000"/>
                  </a:xfrm>
                  <a:prstGeom prst="ellipse">
                    <a:avLst/>
                  </a:prstGeom>
                  <a:solidFill>
                    <a:schemeClr val="bg1"/>
                  </a:solidFill>
                  <a:ln w="57150">
                    <a:solidFill>
                      <a:srgbClr val="B80D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39" name="Textfeld 38">
                  <a:extLst>
                    <a:ext uri="{FF2B5EF4-FFF2-40B4-BE49-F238E27FC236}">
                      <a16:creationId xmlns:a16="http://schemas.microsoft.com/office/drawing/2014/main" id="{FBA2706A-3201-4BC9-9D75-40138887A54C}"/>
                    </a:ext>
                  </a:extLst>
                </p:cNvPr>
                <p:cNvSpPr txBox="1"/>
                <p:nvPr/>
              </p:nvSpPr>
              <p:spPr>
                <a:xfrm>
                  <a:off x="8975870" y="3137800"/>
                  <a:ext cx="2869336" cy="1661993"/>
                </a:xfrm>
                <a:prstGeom prst="rect">
                  <a:avLst/>
                </a:prstGeom>
                <a:noFill/>
              </p:spPr>
              <p:txBody>
                <a:bodyPr wrap="square" rtlCol="0">
                  <a:spAutoFit/>
                </a:bodyPr>
                <a:lstStyle/>
                <a:p>
                  <a:pPr marL="103188" indent="-103188">
                    <a:buFont typeface="Arial" panose="020B0604020202020204" pitchFamily="34" charset="0"/>
                    <a:buChar char="•"/>
                  </a:pPr>
                  <a:r>
                    <a:rPr lang="de-DE" sz="1200" dirty="0">
                      <a:solidFill>
                        <a:schemeClr val="bg1"/>
                      </a:solidFill>
                    </a:rPr>
                    <a:t>Digitalisierung und Vernetzung</a:t>
                  </a:r>
                </a:p>
                <a:p>
                  <a:pPr marL="103188" indent="-103188">
                    <a:buFont typeface="Arial" panose="020B0604020202020204" pitchFamily="34" charset="0"/>
                    <a:buChar char="•"/>
                  </a:pPr>
                  <a:r>
                    <a:rPr lang="de-DE" sz="1200" dirty="0">
                      <a:solidFill>
                        <a:schemeClr val="bg1"/>
                      </a:solidFill>
                    </a:rPr>
                    <a:t>Intelligente und digital vernetzte Systeme</a:t>
                  </a:r>
                </a:p>
                <a:p>
                  <a:pPr marL="103188" indent="-103188">
                    <a:buFont typeface="Arial" panose="020B0604020202020204" pitchFamily="34" charset="0"/>
                    <a:buChar char="•"/>
                  </a:pPr>
                  <a:r>
                    <a:rPr lang="de-DE" sz="1200" dirty="0">
                      <a:solidFill>
                        <a:schemeClr val="bg1"/>
                      </a:solidFill>
                    </a:rPr>
                    <a:t>Verschmelzen von IT und Fertigungstechnik</a:t>
                  </a:r>
                </a:p>
                <a:p>
                  <a:pPr marL="103188" indent="-103188">
                    <a:buFont typeface="Arial" panose="020B0604020202020204" pitchFamily="34" charset="0"/>
                    <a:buChar char="•"/>
                  </a:pPr>
                  <a:r>
                    <a:rPr lang="de-DE" sz="1200" dirty="0">
                      <a:solidFill>
                        <a:schemeClr val="bg1"/>
                      </a:solidFill>
                    </a:rPr>
                    <a:t>Internet </a:t>
                  </a:r>
                  <a:r>
                    <a:rPr lang="de-DE" sz="1200" dirty="0" err="1">
                      <a:solidFill>
                        <a:schemeClr val="bg1"/>
                      </a:solidFill>
                    </a:rPr>
                    <a:t>of</a:t>
                  </a:r>
                  <a:r>
                    <a:rPr lang="de-DE" sz="1200" dirty="0">
                      <a:solidFill>
                        <a:schemeClr val="bg1"/>
                      </a:solidFill>
                    </a:rPr>
                    <a:t> Things</a:t>
                  </a:r>
                </a:p>
                <a:p>
                  <a:pPr marL="103188" indent="-103188">
                    <a:buFont typeface="Arial" panose="020B0604020202020204" pitchFamily="34" charset="0"/>
                    <a:buChar char="•"/>
                  </a:pPr>
                  <a:r>
                    <a:rPr lang="de-DE" sz="1200" dirty="0">
                      <a:solidFill>
                        <a:schemeClr val="bg1"/>
                      </a:solidFill>
                    </a:rPr>
                    <a:t>Maschinelles Lernen / Künstliche Intelligenz</a:t>
                  </a:r>
                </a:p>
                <a:p>
                  <a:endParaRPr lang="de-DE" dirty="0"/>
                </a:p>
              </p:txBody>
            </p:sp>
            <p:pic>
              <p:nvPicPr>
                <p:cNvPr id="46" name="Grafik 45">
                  <a:extLst>
                    <a:ext uri="{FF2B5EF4-FFF2-40B4-BE49-F238E27FC236}">
                      <a16:creationId xmlns:a16="http://schemas.microsoft.com/office/drawing/2014/main" id="{3A2EFD22-2931-4461-B845-ED47531972DD}"/>
                    </a:ext>
                  </a:extLst>
                </p:cNvPr>
                <p:cNvPicPr>
                  <a:picLocks noChangeAspect="1"/>
                </p:cNvPicPr>
                <p:nvPr/>
              </p:nvPicPr>
              <p:blipFill rotWithShape="1">
                <a:blip r:embed="rId2">
                  <a:extLst>
                    <a:ext uri="{28A0092B-C50C-407E-A947-70E740481C1C}">
                      <a14:useLocalDpi xmlns:a14="http://schemas.microsoft.com/office/drawing/2010/main" val="0"/>
                    </a:ext>
                  </a:extLst>
                </a:blip>
                <a:srcRect l="77342" t="65144" r="14154" b="24450"/>
                <a:stretch/>
              </p:blipFill>
              <p:spPr>
                <a:xfrm>
                  <a:off x="9976101" y="4728036"/>
                  <a:ext cx="884786" cy="713678"/>
                </a:xfrm>
                <a:prstGeom prst="rect">
                  <a:avLst/>
                </a:prstGeom>
              </p:spPr>
            </p:pic>
          </p:grpSp>
          <p:sp>
            <p:nvSpPr>
              <p:cNvPr id="56" name="Textfeld 55">
                <a:extLst>
                  <a:ext uri="{FF2B5EF4-FFF2-40B4-BE49-F238E27FC236}">
                    <a16:creationId xmlns:a16="http://schemas.microsoft.com/office/drawing/2014/main" id="{677B7A67-82B5-4461-8813-DA420310A5BB}"/>
                  </a:ext>
                </a:extLst>
              </p:cNvPr>
              <p:cNvSpPr txBox="1"/>
              <p:nvPr/>
            </p:nvSpPr>
            <p:spPr>
              <a:xfrm>
                <a:off x="8973492" y="2180468"/>
                <a:ext cx="2892359" cy="369332"/>
              </a:xfrm>
              <a:prstGeom prst="rect">
                <a:avLst/>
              </a:prstGeom>
              <a:noFill/>
            </p:spPr>
            <p:txBody>
              <a:bodyPr wrap="square" rtlCol="0">
                <a:spAutoFit/>
              </a:bodyPr>
              <a:lstStyle/>
              <a:p>
                <a:pPr algn="ctr"/>
                <a:r>
                  <a:rPr lang="de-DE" b="1" dirty="0">
                    <a:solidFill>
                      <a:schemeClr val="bg1"/>
                    </a:solidFill>
                  </a:rPr>
                  <a:t>Industrie 4.0</a:t>
                </a:r>
              </a:p>
            </p:txBody>
          </p:sp>
        </p:grpSp>
        <p:pic>
          <p:nvPicPr>
            <p:cNvPr id="65" name="Grafik 64">
              <a:extLst>
                <a:ext uri="{FF2B5EF4-FFF2-40B4-BE49-F238E27FC236}">
                  <a16:creationId xmlns:a16="http://schemas.microsoft.com/office/drawing/2014/main" id="{9C70917D-51D2-4B12-B4CC-8825E1FB7E63}"/>
                </a:ext>
              </a:extLst>
            </p:cNvPr>
            <p:cNvPicPr>
              <a:picLocks noChangeAspect="1"/>
            </p:cNvPicPr>
            <p:nvPr/>
          </p:nvPicPr>
          <p:blipFill rotWithShape="1">
            <a:blip r:embed="rId2">
              <a:extLst>
                <a:ext uri="{28A0092B-C50C-407E-A947-70E740481C1C}">
                  <a14:useLocalDpi xmlns:a14="http://schemas.microsoft.com/office/drawing/2010/main" val="0"/>
                </a:ext>
              </a:extLst>
            </a:blip>
            <a:srcRect l="72672" t="30" r="9000" b="80357"/>
            <a:stretch/>
          </p:blipFill>
          <p:spPr>
            <a:xfrm>
              <a:off x="9481523" y="826222"/>
              <a:ext cx="1906873" cy="1345052"/>
            </a:xfrm>
            <a:prstGeom prst="rect">
              <a:avLst/>
            </a:prstGeom>
          </p:spPr>
        </p:pic>
      </p:grpSp>
      <p:sp>
        <p:nvSpPr>
          <p:cNvPr id="70" name="Textfeld 69">
            <a:extLst>
              <a:ext uri="{FF2B5EF4-FFF2-40B4-BE49-F238E27FC236}">
                <a16:creationId xmlns:a16="http://schemas.microsoft.com/office/drawing/2014/main" id="{3C6CC3AC-0707-4D60-BD59-4A51354C666B}"/>
              </a:ext>
            </a:extLst>
          </p:cNvPr>
          <p:cNvSpPr txBox="1"/>
          <p:nvPr/>
        </p:nvSpPr>
        <p:spPr>
          <a:xfrm>
            <a:off x="11647277" y="6084262"/>
            <a:ext cx="341523" cy="246221"/>
          </a:xfrm>
          <a:prstGeom prst="rect">
            <a:avLst/>
          </a:prstGeom>
          <a:noFill/>
        </p:spPr>
        <p:txBody>
          <a:bodyPr wrap="square" rtlCol="0">
            <a:spAutoFit/>
          </a:bodyPr>
          <a:lstStyle/>
          <a:p>
            <a:r>
              <a:rPr lang="de-DE" sz="1000" dirty="0"/>
              <a:t>[2]</a:t>
            </a:r>
          </a:p>
        </p:txBody>
      </p:sp>
      <p:sp>
        <p:nvSpPr>
          <p:cNvPr id="71" name="TextShape 4">
            <a:extLst>
              <a:ext uri="{FF2B5EF4-FFF2-40B4-BE49-F238E27FC236}">
                <a16:creationId xmlns:a16="http://schemas.microsoft.com/office/drawing/2014/main" id="{92233615-F816-45D0-8299-758FABF0B5F9}"/>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37379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B360326-EE61-4FAB-8E17-93007711BB8B}"/>
              </a:ext>
            </a:extLst>
          </p:cNvPr>
          <p:cNvPicPr>
            <a:picLocks noChangeAspect="1"/>
          </p:cNvPicPr>
          <p:nvPr/>
        </p:nvPicPr>
        <p:blipFill rotWithShape="1">
          <a:blip r:embed="rId3"/>
          <a:srcRect l="4693" b="3734"/>
          <a:stretch/>
        </p:blipFill>
        <p:spPr>
          <a:xfrm>
            <a:off x="2860006" y="3103426"/>
            <a:ext cx="4848599" cy="3371972"/>
          </a:xfrm>
          <a:prstGeom prst="rect">
            <a:avLst/>
          </a:prstGeom>
        </p:spPr>
      </p:pic>
      <p:sp>
        <p:nvSpPr>
          <p:cNvPr id="137" name="TextShape 1"/>
          <p:cNvSpPr txBox="1"/>
          <p:nvPr/>
        </p:nvSpPr>
        <p:spPr>
          <a:xfrm>
            <a:off x="623520" y="1278127"/>
            <a:ext cx="8217360" cy="1710400"/>
          </a:xfrm>
          <a:prstGeom prst="rect">
            <a:avLst/>
          </a:prstGeom>
          <a:noFill/>
          <a:ln>
            <a:noFill/>
          </a:ln>
        </p:spPr>
        <p:txBody>
          <a:bodyPr anchor="b">
            <a:noAutofit/>
          </a:bodyPr>
          <a:lstStyle/>
          <a:p>
            <a:pPr algn="ctr">
              <a:lnSpc>
                <a:spcPct val="100000"/>
              </a:lnSpc>
            </a:pPr>
            <a:r>
              <a:rPr lang="de-DE" sz="2900" b="1" strike="noStrike" spc="-1" dirty="0">
                <a:solidFill>
                  <a:srgbClr val="000000"/>
                </a:solidFill>
                <a:latin typeface="Calibri"/>
              </a:rPr>
              <a:t>Digitale Zwillinge </a:t>
            </a:r>
            <a:br>
              <a:rPr lang="de-DE" sz="2900" b="1" strike="noStrike" spc="-1" dirty="0">
                <a:solidFill>
                  <a:srgbClr val="000000"/>
                </a:solidFill>
                <a:latin typeface="Calibri"/>
              </a:rPr>
            </a:br>
            <a:r>
              <a:rPr lang="de-DE" sz="2900" b="1" strike="noStrike" spc="-1" dirty="0">
                <a:solidFill>
                  <a:srgbClr val="000000"/>
                </a:solidFill>
                <a:latin typeface="Calibri"/>
              </a:rPr>
              <a:t>in der Kunststoffverarbeitung</a:t>
            </a:r>
          </a:p>
          <a:p>
            <a:pPr algn="ctr">
              <a:lnSpc>
                <a:spcPct val="100000"/>
              </a:lnSpc>
            </a:pPr>
            <a:endParaRPr lang="en-US" sz="2900" b="1" spc="-1" dirty="0">
              <a:solidFill>
                <a:srgbClr val="000000"/>
              </a:solidFill>
              <a:latin typeface="Calibri"/>
            </a:endParaRPr>
          </a:p>
          <a:p>
            <a:pPr algn="ctr">
              <a:lnSpc>
                <a:spcPct val="100000"/>
              </a:lnSpc>
            </a:pPr>
            <a:r>
              <a:rPr lang="en-US" b="1" strike="noStrike" spc="-1" dirty="0">
                <a:solidFill>
                  <a:srgbClr val="000000"/>
                </a:solidFill>
                <a:latin typeface="Calibri"/>
              </a:rPr>
              <a:t>23.11.2021</a:t>
            </a:r>
            <a:endParaRPr lang="en-US" sz="2900" b="0" strike="noStrike" spc="-1" dirty="0">
              <a:solidFill>
                <a:srgbClr val="000000"/>
              </a:solidFill>
              <a:latin typeface="Arial"/>
            </a:endParaRPr>
          </a:p>
        </p:txBody>
      </p:sp>
      <p:sp>
        <p:nvSpPr>
          <p:cNvPr id="2" name="Textfeld 1">
            <a:extLst>
              <a:ext uri="{FF2B5EF4-FFF2-40B4-BE49-F238E27FC236}">
                <a16:creationId xmlns:a16="http://schemas.microsoft.com/office/drawing/2014/main" id="{6B602FD7-DF60-432C-AF72-40332DABAFAE}"/>
              </a:ext>
            </a:extLst>
          </p:cNvPr>
          <p:cNvSpPr txBox="1"/>
          <p:nvPr/>
        </p:nvSpPr>
        <p:spPr>
          <a:xfrm>
            <a:off x="2985570" y="6229177"/>
            <a:ext cx="341523" cy="246221"/>
          </a:xfrm>
          <a:prstGeom prst="rect">
            <a:avLst/>
          </a:prstGeom>
          <a:noFill/>
        </p:spPr>
        <p:txBody>
          <a:bodyPr wrap="square" rtlCol="0">
            <a:spAutoFit/>
          </a:bodyPr>
          <a:lstStyle/>
          <a:p>
            <a:r>
              <a:rPr lang="de-DE" sz="1000" dirty="0"/>
              <a:t>[1]</a:t>
            </a:r>
          </a:p>
        </p:txBody>
      </p:sp>
    </p:spTree>
    <p:extLst>
      <p:ext uri="{BB962C8B-B14F-4D97-AF65-F5344CB8AC3E}">
        <p14:creationId xmlns:p14="http://schemas.microsoft.com/office/powerpoint/2010/main" val="2760695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20</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Geschichtlicher Hintergrund von I4.0 und KI</a:t>
            </a:r>
            <a:endParaRPr lang="en-GB" sz="2400" b="1" dirty="0"/>
          </a:p>
        </p:txBody>
      </p:sp>
      <p:sp>
        <p:nvSpPr>
          <p:cNvPr id="7" name="Pfeil: nach rechts 6">
            <a:extLst>
              <a:ext uri="{FF2B5EF4-FFF2-40B4-BE49-F238E27FC236}">
                <a16:creationId xmlns:a16="http://schemas.microsoft.com/office/drawing/2014/main" id="{DE68EFC5-B373-4CD3-AB42-7508B787BAD8}"/>
              </a:ext>
            </a:extLst>
          </p:cNvPr>
          <p:cNvSpPr/>
          <p:nvPr/>
        </p:nvSpPr>
        <p:spPr>
          <a:xfrm>
            <a:off x="381000" y="3294043"/>
            <a:ext cx="11138219" cy="594911"/>
          </a:xfrm>
          <a:prstGeom prst="rightArrow">
            <a:avLst/>
          </a:prstGeom>
          <a:gradFill flip="none" rotWithShape="1">
            <a:gsLst>
              <a:gs pos="0">
                <a:srgbClr val="333D99">
                  <a:shade val="30000"/>
                  <a:satMod val="115000"/>
                </a:srgbClr>
              </a:gs>
              <a:gs pos="50000">
                <a:srgbClr val="333D99">
                  <a:shade val="67500"/>
                  <a:satMod val="115000"/>
                </a:srgbClr>
              </a:gs>
              <a:gs pos="100000">
                <a:srgbClr val="333D99">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2" name="Gruppieren 11">
            <a:extLst>
              <a:ext uri="{FF2B5EF4-FFF2-40B4-BE49-F238E27FC236}">
                <a16:creationId xmlns:a16="http://schemas.microsoft.com/office/drawing/2014/main" id="{D0F76430-EA17-45F1-BC72-5942C73E4C76}"/>
              </a:ext>
            </a:extLst>
          </p:cNvPr>
          <p:cNvGrpSpPr/>
          <p:nvPr/>
        </p:nvGrpSpPr>
        <p:grpSpPr>
          <a:xfrm>
            <a:off x="672780" y="1570899"/>
            <a:ext cx="2015999" cy="1930101"/>
            <a:chOff x="1091880" y="1570899"/>
            <a:chExt cx="2015999" cy="1930101"/>
          </a:xfrm>
        </p:grpSpPr>
        <p:sp>
          <p:nvSpPr>
            <p:cNvPr id="8" name="Ellipse 7">
              <a:extLst>
                <a:ext uri="{FF2B5EF4-FFF2-40B4-BE49-F238E27FC236}">
                  <a16:creationId xmlns:a16="http://schemas.microsoft.com/office/drawing/2014/main" id="{4F7229C3-617B-4E18-B4D2-552F9BDE194D}"/>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r Verbinder 9">
              <a:extLst>
                <a:ext uri="{FF2B5EF4-FFF2-40B4-BE49-F238E27FC236}">
                  <a16:creationId xmlns:a16="http://schemas.microsoft.com/office/drawing/2014/main" id="{75D8D474-D919-4ACB-B824-21137522F590}"/>
                </a:ext>
              </a:extLst>
            </p:cNvPr>
            <p:cNvCxnSpPr>
              <a:stCxn id="8"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6C64614-23B6-47D3-875C-E89D688FD50F}"/>
                </a:ext>
              </a:extLst>
            </p:cNvPr>
            <p:cNvSpPr txBox="1"/>
            <p:nvPr/>
          </p:nvSpPr>
          <p:spPr>
            <a:xfrm>
              <a:off x="1163879" y="1570899"/>
              <a:ext cx="1944000" cy="923330"/>
            </a:xfrm>
            <a:prstGeom prst="rect">
              <a:avLst/>
            </a:prstGeom>
            <a:noFill/>
          </p:spPr>
          <p:txBody>
            <a:bodyPr wrap="square" rtlCol="0">
              <a:spAutoFit/>
            </a:bodyPr>
            <a:lstStyle/>
            <a:p>
              <a:r>
                <a:rPr lang="de-DE" dirty="0">
                  <a:solidFill>
                    <a:srgbClr val="333D99"/>
                  </a:solidFill>
                </a:rPr>
                <a:t>1940er</a:t>
              </a:r>
            </a:p>
            <a:p>
              <a:r>
                <a:rPr lang="de-DE" sz="1200" dirty="0"/>
                <a:t>Theorie der Künstlichen Neuronalen Netze (KNN)</a:t>
              </a:r>
            </a:p>
          </p:txBody>
        </p:sp>
      </p:grpSp>
      <p:grpSp>
        <p:nvGrpSpPr>
          <p:cNvPr id="13" name="Gruppieren 12">
            <a:extLst>
              <a:ext uri="{FF2B5EF4-FFF2-40B4-BE49-F238E27FC236}">
                <a16:creationId xmlns:a16="http://schemas.microsoft.com/office/drawing/2014/main" id="{818B7849-F208-4E15-8591-7B5684F84455}"/>
              </a:ext>
            </a:extLst>
          </p:cNvPr>
          <p:cNvGrpSpPr/>
          <p:nvPr/>
        </p:nvGrpSpPr>
        <p:grpSpPr>
          <a:xfrm flipV="1">
            <a:off x="1895475" y="3631474"/>
            <a:ext cx="2015275" cy="1937486"/>
            <a:chOff x="1091880" y="1576214"/>
            <a:chExt cx="2015275" cy="1937486"/>
          </a:xfrm>
        </p:grpSpPr>
        <p:sp>
          <p:nvSpPr>
            <p:cNvPr id="14" name="Ellipse 13">
              <a:extLst>
                <a:ext uri="{FF2B5EF4-FFF2-40B4-BE49-F238E27FC236}">
                  <a16:creationId xmlns:a16="http://schemas.microsoft.com/office/drawing/2014/main" id="{D1A9A316-9D3D-4819-A95F-80606650B0EC}"/>
                </a:ext>
              </a:extLst>
            </p:cNvPr>
            <p:cNvSpPr/>
            <p:nvPr/>
          </p:nvSpPr>
          <p:spPr>
            <a:xfrm>
              <a:off x="1091880" y="33697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r Verbinder 14">
              <a:extLst>
                <a:ext uri="{FF2B5EF4-FFF2-40B4-BE49-F238E27FC236}">
                  <a16:creationId xmlns:a16="http://schemas.microsoft.com/office/drawing/2014/main" id="{AC2FFA34-7744-42C7-8692-E50E39ECCE14}"/>
                </a:ext>
              </a:extLst>
            </p:cNvPr>
            <p:cNvCxnSpPr>
              <a:stCxn id="14" idx="0"/>
            </p:cNvCxnSpPr>
            <p:nvPr/>
          </p:nvCxnSpPr>
          <p:spPr>
            <a:xfrm flipV="1">
              <a:off x="1163880" y="16891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4AEC320B-E75A-4119-8D77-4F1DDB813DF7}"/>
                </a:ext>
              </a:extLst>
            </p:cNvPr>
            <p:cNvSpPr txBox="1"/>
            <p:nvPr/>
          </p:nvSpPr>
          <p:spPr>
            <a:xfrm rot="10800000">
              <a:off x="1163878" y="1576214"/>
              <a:ext cx="1943277" cy="1107996"/>
            </a:xfrm>
            <a:prstGeom prst="rect">
              <a:avLst/>
            </a:prstGeom>
            <a:noFill/>
          </p:spPr>
          <p:txBody>
            <a:bodyPr wrap="square" rtlCol="0" anchor="b">
              <a:spAutoFit/>
            </a:bodyPr>
            <a:lstStyle/>
            <a:p>
              <a:r>
                <a:rPr lang="de-DE" sz="1200" dirty="0"/>
                <a:t>Pionierarbeiten im Maschinellen Lernen (ML)</a:t>
              </a:r>
            </a:p>
            <a:p>
              <a:r>
                <a:rPr lang="de-DE" sz="1200" dirty="0"/>
                <a:t>Begriffsprägung der künstlichen Intelligenz (KI)</a:t>
              </a:r>
            </a:p>
            <a:p>
              <a:r>
                <a:rPr lang="de-DE" dirty="0">
                  <a:solidFill>
                    <a:srgbClr val="333D99"/>
                  </a:solidFill>
                </a:rPr>
                <a:t>1950er</a:t>
              </a:r>
            </a:p>
          </p:txBody>
        </p:sp>
      </p:grpSp>
      <p:grpSp>
        <p:nvGrpSpPr>
          <p:cNvPr id="21" name="Gruppieren 20">
            <a:extLst>
              <a:ext uri="{FF2B5EF4-FFF2-40B4-BE49-F238E27FC236}">
                <a16:creationId xmlns:a16="http://schemas.microsoft.com/office/drawing/2014/main" id="{4F9EB5DA-7C5E-4F78-B95E-21616F96E1BF}"/>
              </a:ext>
            </a:extLst>
          </p:cNvPr>
          <p:cNvGrpSpPr/>
          <p:nvPr/>
        </p:nvGrpSpPr>
        <p:grpSpPr>
          <a:xfrm>
            <a:off x="3111125" y="1569679"/>
            <a:ext cx="2015999" cy="1930101"/>
            <a:chOff x="1091880" y="1570899"/>
            <a:chExt cx="2015999" cy="1930101"/>
          </a:xfrm>
        </p:grpSpPr>
        <p:sp>
          <p:nvSpPr>
            <p:cNvPr id="22" name="Ellipse 21">
              <a:extLst>
                <a:ext uri="{FF2B5EF4-FFF2-40B4-BE49-F238E27FC236}">
                  <a16:creationId xmlns:a16="http://schemas.microsoft.com/office/drawing/2014/main" id="{4B6E058A-271E-4AB3-84D4-166EBB932750}"/>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3" name="Gerader Verbinder 22">
              <a:extLst>
                <a:ext uri="{FF2B5EF4-FFF2-40B4-BE49-F238E27FC236}">
                  <a16:creationId xmlns:a16="http://schemas.microsoft.com/office/drawing/2014/main" id="{B9688C5A-1BE2-453C-B82B-45829F72BA88}"/>
                </a:ext>
              </a:extLst>
            </p:cNvPr>
            <p:cNvCxnSpPr>
              <a:stCxn id="22"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64DC5F8A-F1DE-4C8D-A22A-0DC3E681C1B7}"/>
                </a:ext>
              </a:extLst>
            </p:cNvPr>
            <p:cNvSpPr txBox="1"/>
            <p:nvPr/>
          </p:nvSpPr>
          <p:spPr>
            <a:xfrm>
              <a:off x="1163879" y="1570899"/>
              <a:ext cx="1944000" cy="923330"/>
            </a:xfrm>
            <a:prstGeom prst="rect">
              <a:avLst/>
            </a:prstGeom>
            <a:noFill/>
          </p:spPr>
          <p:txBody>
            <a:bodyPr wrap="square" rtlCol="0">
              <a:spAutoFit/>
            </a:bodyPr>
            <a:lstStyle/>
            <a:p>
              <a:r>
                <a:rPr lang="de-DE" dirty="0">
                  <a:solidFill>
                    <a:srgbClr val="333D99"/>
                  </a:solidFill>
                </a:rPr>
                <a:t>1960er</a:t>
              </a:r>
            </a:p>
            <a:p>
              <a:r>
                <a:rPr lang="de-DE" sz="1200" dirty="0" err="1"/>
                <a:t>Bayessche</a:t>
              </a:r>
              <a:r>
                <a:rPr lang="de-DE" sz="1200" dirty="0"/>
                <a:t> Netze, probabilistisches ML und semantische Netze</a:t>
              </a:r>
            </a:p>
          </p:txBody>
        </p:sp>
      </p:grpSp>
      <p:grpSp>
        <p:nvGrpSpPr>
          <p:cNvPr id="25" name="Gruppieren 24">
            <a:extLst>
              <a:ext uri="{FF2B5EF4-FFF2-40B4-BE49-F238E27FC236}">
                <a16:creationId xmlns:a16="http://schemas.microsoft.com/office/drawing/2014/main" id="{CD534455-F20E-4365-9ED1-C43A192185EE}"/>
              </a:ext>
            </a:extLst>
          </p:cNvPr>
          <p:cNvGrpSpPr/>
          <p:nvPr/>
        </p:nvGrpSpPr>
        <p:grpSpPr>
          <a:xfrm>
            <a:off x="5564582" y="1567829"/>
            <a:ext cx="2015999" cy="1930101"/>
            <a:chOff x="1091880" y="1570899"/>
            <a:chExt cx="2015999" cy="1930101"/>
          </a:xfrm>
        </p:grpSpPr>
        <p:sp>
          <p:nvSpPr>
            <p:cNvPr id="26" name="Ellipse 25">
              <a:extLst>
                <a:ext uri="{FF2B5EF4-FFF2-40B4-BE49-F238E27FC236}">
                  <a16:creationId xmlns:a16="http://schemas.microsoft.com/office/drawing/2014/main" id="{3D337CB2-CD37-49DE-96B0-643406CF9112}"/>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7" name="Gerader Verbinder 26">
              <a:extLst>
                <a:ext uri="{FF2B5EF4-FFF2-40B4-BE49-F238E27FC236}">
                  <a16:creationId xmlns:a16="http://schemas.microsoft.com/office/drawing/2014/main" id="{DA5FECFE-3B7C-425C-BC89-80AA0E46D745}"/>
                </a:ext>
              </a:extLst>
            </p:cNvPr>
            <p:cNvCxnSpPr>
              <a:stCxn id="26"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90EF2B52-A295-426F-B613-98EA36971B45}"/>
                </a:ext>
              </a:extLst>
            </p:cNvPr>
            <p:cNvSpPr txBox="1"/>
            <p:nvPr/>
          </p:nvSpPr>
          <p:spPr>
            <a:xfrm>
              <a:off x="1163879" y="1570899"/>
              <a:ext cx="1944000" cy="1846659"/>
            </a:xfrm>
            <a:prstGeom prst="rect">
              <a:avLst/>
            </a:prstGeom>
            <a:noFill/>
          </p:spPr>
          <p:txBody>
            <a:bodyPr wrap="square" rtlCol="0">
              <a:spAutoFit/>
            </a:bodyPr>
            <a:lstStyle/>
            <a:p>
              <a:r>
                <a:rPr lang="de-DE" dirty="0">
                  <a:solidFill>
                    <a:srgbClr val="333D99"/>
                  </a:solidFill>
                </a:rPr>
                <a:t>1980er</a:t>
              </a:r>
            </a:p>
            <a:p>
              <a:r>
                <a:rPr lang="de-DE" sz="1200" dirty="0"/>
                <a:t>Boom der humanoiden Robotik (Japan)</a:t>
              </a:r>
            </a:p>
            <a:p>
              <a:r>
                <a:rPr lang="de-DE" sz="1200" dirty="0"/>
                <a:t>Praktische Anwendung der Back Propagation Methode für ML und KNN</a:t>
              </a:r>
            </a:p>
            <a:p>
              <a:r>
                <a:rPr lang="de-DE" sz="1200" dirty="0"/>
                <a:t>Forschung an Expertensystemen</a:t>
              </a:r>
            </a:p>
          </p:txBody>
        </p:sp>
      </p:grpSp>
      <p:grpSp>
        <p:nvGrpSpPr>
          <p:cNvPr id="29" name="Gruppieren 28">
            <a:extLst>
              <a:ext uri="{FF2B5EF4-FFF2-40B4-BE49-F238E27FC236}">
                <a16:creationId xmlns:a16="http://schemas.microsoft.com/office/drawing/2014/main" id="{262228D7-BF77-44BE-B4BB-C492C69D9047}"/>
              </a:ext>
            </a:extLst>
          </p:cNvPr>
          <p:cNvGrpSpPr/>
          <p:nvPr/>
        </p:nvGrpSpPr>
        <p:grpSpPr>
          <a:xfrm>
            <a:off x="8026894" y="1567819"/>
            <a:ext cx="2015999" cy="1930101"/>
            <a:chOff x="1091880" y="1570899"/>
            <a:chExt cx="2015999" cy="1930101"/>
          </a:xfrm>
        </p:grpSpPr>
        <p:sp>
          <p:nvSpPr>
            <p:cNvPr id="30" name="Ellipse 29">
              <a:extLst>
                <a:ext uri="{FF2B5EF4-FFF2-40B4-BE49-F238E27FC236}">
                  <a16:creationId xmlns:a16="http://schemas.microsoft.com/office/drawing/2014/main" id="{A8755869-A516-4657-BF37-98233B52B99E}"/>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 name="Gerader Verbinder 30">
              <a:extLst>
                <a:ext uri="{FF2B5EF4-FFF2-40B4-BE49-F238E27FC236}">
                  <a16:creationId xmlns:a16="http://schemas.microsoft.com/office/drawing/2014/main" id="{0E46147D-76D5-43C9-80A0-88E4E9F43B69}"/>
                </a:ext>
              </a:extLst>
            </p:cNvPr>
            <p:cNvCxnSpPr>
              <a:stCxn id="30"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ADB6374-0A31-49AF-A320-B105ED313F1D}"/>
                </a:ext>
              </a:extLst>
            </p:cNvPr>
            <p:cNvSpPr txBox="1"/>
            <p:nvPr/>
          </p:nvSpPr>
          <p:spPr>
            <a:xfrm>
              <a:off x="1163879" y="1570899"/>
              <a:ext cx="1944000" cy="1292662"/>
            </a:xfrm>
            <a:prstGeom prst="rect">
              <a:avLst/>
            </a:prstGeom>
            <a:noFill/>
          </p:spPr>
          <p:txBody>
            <a:bodyPr wrap="square" rtlCol="0">
              <a:spAutoFit/>
            </a:bodyPr>
            <a:lstStyle/>
            <a:p>
              <a:r>
                <a:rPr lang="de-DE" dirty="0">
                  <a:solidFill>
                    <a:srgbClr val="333D99"/>
                  </a:solidFill>
                </a:rPr>
                <a:t>2000er</a:t>
              </a:r>
            </a:p>
            <a:p>
              <a:r>
                <a:rPr lang="de-DE" sz="1200" dirty="0"/>
                <a:t>Revival der Neuronalen Netze (Big Data und schnelle Computer)</a:t>
              </a:r>
            </a:p>
            <a:p>
              <a:r>
                <a:rPr lang="de-DE" sz="1200" dirty="0"/>
                <a:t>Verbreitung der Kernel-Methoden des ML</a:t>
              </a:r>
            </a:p>
          </p:txBody>
        </p:sp>
      </p:grpSp>
      <p:grpSp>
        <p:nvGrpSpPr>
          <p:cNvPr id="33" name="Gruppieren 32">
            <a:extLst>
              <a:ext uri="{FF2B5EF4-FFF2-40B4-BE49-F238E27FC236}">
                <a16:creationId xmlns:a16="http://schemas.microsoft.com/office/drawing/2014/main" id="{6B8C37AB-7492-4DC1-9ED0-C1B472AE67DE}"/>
              </a:ext>
            </a:extLst>
          </p:cNvPr>
          <p:cNvGrpSpPr/>
          <p:nvPr/>
        </p:nvGrpSpPr>
        <p:grpSpPr>
          <a:xfrm>
            <a:off x="10475386" y="1567829"/>
            <a:ext cx="1760295" cy="1930101"/>
            <a:chOff x="1091880" y="1570899"/>
            <a:chExt cx="1760295" cy="1930101"/>
          </a:xfrm>
        </p:grpSpPr>
        <p:sp>
          <p:nvSpPr>
            <p:cNvPr id="34" name="Ellipse 33">
              <a:extLst>
                <a:ext uri="{FF2B5EF4-FFF2-40B4-BE49-F238E27FC236}">
                  <a16:creationId xmlns:a16="http://schemas.microsoft.com/office/drawing/2014/main" id="{C2E562A3-E142-47B5-AE43-0232F912CDCA}"/>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87AB955A-7558-453E-B01A-16041F1447CE}"/>
                </a:ext>
              </a:extLst>
            </p:cNvPr>
            <p:cNvCxnSpPr>
              <a:stCxn id="34" idx="0"/>
            </p:cNvCxnSpPr>
            <p:nvPr/>
          </p:nvCxnSpPr>
          <p:spPr>
            <a:xfrm flipV="1">
              <a:off x="1163880" y="16764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5F71E35C-23C8-4A94-876F-605E53513A0A}"/>
                </a:ext>
              </a:extLst>
            </p:cNvPr>
            <p:cNvSpPr txBox="1"/>
            <p:nvPr/>
          </p:nvSpPr>
          <p:spPr>
            <a:xfrm>
              <a:off x="1163880" y="1570899"/>
              <a:ext cx="1688295" cy="369332"/>
            </a:xfrm>
            <a:prstGeom prst="rect">
              <a:avLst/>
            </a:prstGeom>
            <a:noFill/>
          </p:spPr>
          <p:txBody>
            <a:bodyPr wrap="square" rtlCol="0">
              <a:spAutoFit/>
            </a:bodyPr>
            <a:lstStyle/>
            <a:p>
              <a:r>
                <a:rPr lang="de-DE" dirty="0">
                  <a:solidFill>
                    <a:srgbClr val="333D99"/>
                  </a:solidFill>
                </a:rPr>
                <a:t>Heute</a:t>
              </a:r>
            </a:p>
          </p:txBody>
        </p:sp>
      </p:grpSp>
      <p:grpSp>
        <p:nvGrpSpPr>
          <p:cNvPr id="45" name="Gruppieren 44">
            <a:extLst>
              <a:ext uri="{FF2B5EF4-FFF2-40B4-BE49-F238E27FC236}">
                <a16:creationId xmlns:a16="http://schemas.microsoft.com/office/drawing/2014/main" id="{4AB002CA-0B93-4322-AD0F-0826D93EAA2B}"/>
              </a:ext>
            </a:extLst>
          </p:cNvPr>
          <p:cNvGrpSpPr/>
          <p:nvPr/>
        </p:nvGrpSpPr>
        <p:grpSpPr>
          <a:xfrm flipV="1">
            <a:off x="9242701" y="3632927"/>
            <a:ext cx="2348514" cy="1954395"/>
            <a:chOff x="1091880" y="1559305"/>
            <a:chExt cx="2348514" cy="1954395"/>
          </a:xfrm>
        </p:grpSpPr>
        <p:sp>
          <p:nvSpPr>
            <p:cNvPr id="46" name="Ellipse 45">
              <a:extLst>
                <a:ext uri="{FF2B5EF4-FFF2-40B4-BE49-F238E27FC236}">
                  <a16:creationId xmlns:a16="http://schemas.microsoft.com/office/drawing/2014/main" id="{F0316B20-A9BA-4CC1-9204-D238BC4C6A6C}"/>
                </a:ext>
              </a:extLst>
            </p:cNvPr>
            <p:cNvSpPr/>
            <p:nvPr/>
          </p:nvSpPr>
          <p:spPr>
            <a:xfrm>
              <a:off x="1091880" y="33697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7" name="Gerader Verbinder 46">
              <a:extLst>
                <a:ext uri="{FF2B5EF4-FFF2-40B4-BE49-F238E27FC236}">
                  <a16:creationId xmlns:a16="http://schemas.microsoft.com/office/drawing/2014/main" id="{91E1BC9E-710C-4EBF-B257-CFF956049044}"/>
                </a:ext>
              </a:extLst>
            </p:cNvPr>
            <p:cNvCxnSpPr>
              <a:stCxn id="46" idx="0"/>
            </p:cNvCxnSpPr>
            <p:nvPr/>
          </p:nvCxnSpPr>
          <p:spPr>
            <a:xfrm flipV="1">
              <a:off x="1163880" y="16891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48" name="Textfeld 47">
              <a:extLst>
                <a:ext uri="{FF2B5EF4-FFF2-40B4-BE49-F238E27FC236}">
                  <a16:creationId xmlns:a16="http://schemas.microsoft.com/office/drawing/2014/main" id="{52CB5438-DD42-4521-91B6-1F5A6ADA4D4B}"/>
                </a:ext>
              </a:extLst>
            </p:cNvPr>
            <p:cNvSpPr txBox="1"/>
            <p:nvPr/>
          </p:nvSpPr>
          <p:spPr>
            <a:xfrm rot="10800000">
              <a:off x="1163877" y="1559305"/>
              <a:ext cx="2276517" cy="1846659"/>
            </a:xfrm>
            <a:prstGeom prst="rect">
              <a:avLst/>
            </a:prstGeom>
            <a:noFill/>
          </p:spPr>
          <p:txBody>
            <a:bodyPr wrap="square" rtlCol="0">
              <a:spAutoFit/>
            </a:bodyPr>
            <a:lstStyle/>
            <a:p>
              <a:r>
                <a:rPr lang="de-DE" sz="1200" dirty="0"/>
                <a:t>Bedeutende Erfolge im Deep Learning (v.a. in der Spracherkennung, Objekterkennung, Mustererkennung, Bioinformatik)</a:t>
              </a:r>
            </a:p>
            <a:p>
              <a:r>
                <a:rPr lang="de-DE" sz="1200" dirty="0"/>
                <a:t>KI gewinnt im Go-Spiel gegen den weltrangersten Spieler Ke Jie (Alpha Go, 2017)</a:t>
              </a:r>
            </a:p>
            <a:p>
              <a:r>
                <a:rPr lang="de-DE" dirty="0">
                  <a:solidFill>
                    <a:srgbClr val="333D99"/>
                  </a:solidFill>
                </a:rPr>
                <a:t>2010er</a:t>
              </a:r>
            </a:p>
          </p:txBody>
        </p:sp>
      </p:grpSp>
      <p:grpSp>
        <p:nvGrpSpPr>
          <p:cNvPr id="49" name="Gruppieren 48">
            <a:extLst>
              <a:ext uri="{FF2B5EF4-FFF2-40B4-BE49-F238E27FC236}">
                <a16:creationId xmlns:a16="http://schemas.microsoft.com/office/drawing/2014/main" id="{AB3F054C-F8EE-4FFF-9CF8-EA5D94FCEC94}"/>
              </a:ext>
            </a:extLst>
          </p:cNvPr>
          <p:cNvGrpSpPr/>
          <p:nvPr/>
        </p:nvGrpSpPr>
        <p:grpSpPr>
          <a:xfrm flipV="1">
            <a:off x="7395566" y="3630655"/>
            <a:ext cx="1672248" cy="1950703"/>
            <a:chOff x="1091880" y="1562997"/>
            <a:chExt cx="1672248" cy="1950703"/>
          </a:xfrm>
        </p:grpSpPr>
        <p:sp>
          <p:nvSpPr>
            <p:cNvPr id="50" name="Ellipse 49">
              <a:extLst>
                <a:ext uri="{FF2B5EF4-FFF2-40B4-BE49-F238E27FC236}">
                  <a16:creationId xmlns:a16="http://schemas.microsoft.com/office/drawing/2014/main" id="{8C6D044D-7F54-43F6-8303-D7FE3EF653E4}"/>
                </a:ext>
              </a:extLst>
            </p:cNvPr>
            <p:cNvSpPr/>
            <p:nvPr/>
          </p:nvSpPr>
          <p:spPr>
            <a:xfrm>
              <a:off x="1091880" y="33697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1" name="Gerader Verbinder 50">
              <a:extLst>
                <a:ext uri="{FF2B5EF4-FFF2-40B4-BE49-F238E27FC236}">
                  <a16:creationId xmlns:a16="http://schemas.microsoft.com/office/drawing/2014/main" id="{E8B67229-DDE8-4704-9312-1D219802019D}"/>
                </a:ext>
              </a:extLst>
            </p:cNvPr>
            <p:cNvCxnSpPr>
              <a:stCxn id="50" idx="0"/>
            </p:cNvCxnSpPr>
            <p:nvPr/>
          </p:nvCxnSpPr>
          <p:spPr>
            <a:xfrm flipV="1">
              <a:off x="1163880" y="1689100"/>
              <a:ext cx="0" cy="16806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66DCB279-D4EC-4F55-82C2-E47E5C4ECC58}"/>
                </a:ext>
              </a:extLst>
            </p:cNvPr>
            <p:cNvSpPr txBox="1"/>
            <p:nvPr/>
          </p:nvSpPr>
          <p:spPr>
            <a:xfrm rot="10800000">
              <a:off x="1163877" y="1562997"/>
              <a:ext cx="1600251" cy="1477328"/>
            </a:xfrm>
            <a:prstGeom prst="rect">
              <a:avLst/>
            </a:prstGeom>
            <a:noFill/>
          </p:spPr>
          <p:txBody>
            <a:bodyPr wrap="square" rtlCol="0">
              <a:spAutoFit/>
            </a:bodyPr>
            <a:lstStyle/>
            <a:p>
              <a:r>
                <a:rPr lang="de-DE" sz="1200" dirty="0"/>
                <a:t>Stützvektormaschinen (SVM)</a:t>
              </a:r>
            </a:p>
            <a:p>
              <a:r>
                <a:rPr lang="de-DE" sz="1200" dirty="0"/>
                <a:t>KI gewinnt im Schach gegen Weltmeister Kasparow (IBM Deep Blue, 1996)</a:t>
              </a:r>
            </a:p>
            <a:p>
              <a:r>
                <a:rPr lang="de-DE" dirty="0">
                  <a:solidFill>
                    <a:srgbClr val="333D99"/>
                  </a:solidFill>
                </a:rPr>
                <a:t>1990er</a:t>
              </a:r>
            </a:p>
          </p:txBody>
        </p:sp>
      </p:grpSp>
      <p:grpSp>
        <p:nvGrpSpPr>
          <p:cNvPr id="71" name="Gruppieren 70">
            <a:extLst>
              <a:ext uri="{FF2B5EF4-FFF2-40B4-BE49-F238E27FC236}">
                <a16:creationId xmlns:a16="http://schemas.microsoft.com/office/drawing/2014/main" id="{D0CBCD11-383B-4C77-82E1-28516F61E9B5}"/>
              </a:ext>
            </a:extLst>
          </p:cNvPr>
          <p:cNvGrpSpPr/>
          <p:nvPr/>
        </p:nvGrpSpPr>
        <p:grpSpPr>
          <a:xfrm>
            <a:off x="5177453" y="3723036"/>
            <a:ext cx="2291514" cy="1351927"/>
            <a:chOff x="5177453" y="3723036"/>
            <a:chExt cx="2291514" cy="1351927"/>
          </a:xfrm>
        </p:grpSpPr>
        <p:sp>
          <p:nvSpPr>
            <p:cNvPr id="63" name="Geschweifte Klammer rechts 62">
              <a:extLst>
                <a:ext uri="{FF2B5EF4-FFF2-40B4-BE49-F238E27FC236}">
                  <a16:creationId xmlns:a16="http://schemas.microsoft.com/office/drawing/2014/main" id="{D3A7C0EE-B191-4670-A603-80AE269E4CDF}"/>
                </a:ext>
              </a:extLst>
            </p:cNvPr>
            <p:cNvSpPr/>
            <p:nvPr/>
          </p:nvSpPr>
          <p:spPr>
            <a:xfrm rot="5400000">
              <a:off x="6721110" y="3246895"/>
              <a:ext cx="271715" cy="1223998"/>
            </a:xfrm>
            <a:prstGeom prst="rightBrace">
              <a:avLst>
                <a:gd name="adj1" fmla="val 18307"/>
                <a:gd name="adj2" fmla="val 50000"/>
              </a:avLst>
            </a:prstGeom>
            <a:ln w="19050">
              <a:solidFill>
                <a:srgbClr val="80808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5" name="Textfeld 64">
              <a:extLst>
                <a:ext uri="{FF2B5EF4-FFF2-40B4-BE49-F238E27FC236}">
                  <a16:creationId xmlns:a16="http://schemas.microsoft.com/office/drawing/2014/main" id="{8324984B-87BC-4865-BAEE-10CED8C50A79}"/>
                </a:ext>
              </a:extLst>
            </p:cNvPr>
            <p:cNvSpPr txBox="1"/>
            <p:nvPr/>
          </p:nvSpPr>
          <p:spPr>
            <a:xfrm rot="10800000" flipV="1">
              <a:off x="5177453" y="3874634"/>
              <a:ext cx="1725898" cy="1200329"/>
            </a:xfrm>
            <a:prstGeom prst="rect">
              <a:avLst/>
            </a:prstGeom>
            <a:noFill/>
          </p:spPr>
          <p:txBody>
            <a:bodyPr wrap="square" rtlCol="0" anchor="b">
              <a:spAutoFit/>
            </a:bodyPr>
            <a:lstStyle/>
            <a:p>
              <a:pPr algn="r"/>
              <a:r>
                <a:rPr lang="de-DE" dirty="0">
                  <a:solidFill>
                    <a:srgbClr val="333D99"/>
                  </a:solidFill>
                </a:rPr>
                <a:t>1985-1995</a:t>
              </a:r>
            </a:p>
            <a:p>
              <a:pPr algn="r"/>
              <a:r>
                <a:rPr lang="de-DE" sz="1200" dirty="0"/>
                <a:t>Stagnation der </a:t>
              </a:r>
              <a:r>
                <a:rPr lang="de-DE" sz="1200" dirty="0" err="1"/>
                <a:t>FuE</a:t>
              </a:r>
              <a:r>
                <a:rPr lang="de-DE" sz="1200" dirty="0"/>
                <a:t>: Aufgabe der Expertensysteme</a:t>
              </a:r>
            </a:p>
            <a:p>
              <a:pPr algn="r"/>
              <a:endParaRPr lang="de-DE" dirty="0">
                <a:solidFill>
                  <a:srgbClr val="333D99"/>
                </a:solidFill>
              </a:endParaRPr>
            </a:p>
          </p:txBody>
        </p:sp>
        <p:cxnSp>
          <p:nvCxnSpPr>
            <p:cNvPr id="67" name="Gerader Verbinder 66">
              <a:extLst>
                <a:ext uri="{FF2B5EF4-FFF2-40B4-BE49-F238E27FC236}">
                  <a16:creationId xmlns:a16="http://schemas.microsoft.com/office/drawing/2014/main" id="{8C21D026-EC4C-4F1E-8730-DF2847E0CA40}"/>
                </a:ext>
              </a:extLst>
            </p:cNvPr>
            <p:cNvCxnSpPr/>
            <p:nvPr/>
          </p:nvCxnSpPr>
          <p:spPr>
            <a:xfrm>
              <a:off x="6856933" y="4002394"/>
              <a:ext cx="0" cy="7200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Gruppieren 69">
            <a:extLst>
              <a:ext uri="{FF2B5EF4-FFF2-40B4-BE49-F238E27FC236}">
                <a16:creationId xmlns:a16="http://schemas.microsoft.com/office/drawing/2014/main" id="{2F92FC07-E3D3-47BE-A628-E7C945BC73D6}"/>
              </a:ext>
            </a:extLst>
          </p:cNvPr>
          <p:cNvGrpSpPr/>
          <p:nvPr/>
        </p:nvGrpSpPr>
        <p:grpSpPr>
          <a:xfrm>
            <a:off x="4909359" y="3721639"/>
            <a:ext cx="2063599" cy="2463672"/>
            <a:chOff x="4909359" y="3721639"/>
            <a:chExt cx="2063599" cy="2463672"/>
          </a:xfrm>
        </p:grpSpPr>
        <p:sp>
          <p:nvSpPr>
            <p:cNvPr id="61" name="Geschweifte Klammer rechts 60">
              <a:extLst>
                <a:ext uri="{FF2B5EF4-FFF2-40B4-BE49-F238E27FC236}">
                  <a16:creationId xmlns:a16="http://schemas.microsoft.com/office/drawing/2014/main" id="{57D21688-94A4-4BDD-9F74-5D23B0A3FD86}"/>
                </a:ext>
              </a:extLst>
            </p:cNvPr>
            <p:cNvSpPr/>
            <p:nvPr/>
          </p:nvSpPr>
          <p:spPr>
            <a:xfrm rot="5400000">
              <a:off x="5137112" y="3493886"/>
              <a:ext cx="271715" cy="727221"/>
            </a:xfrm>
            <a:prstGeom prst="rightBrace">
              <a:avLst>
                <a:gd name="adj1" fmla="val 18307"/>
                <a:gd name="adj2" fmla="val 50000"/>
              </a:avLst>
            </a:prstGeom>
            <a:ln w="19050">
              <a:solidFill>
                <a:srgbClr val="80808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6" name="Textfeld 65">
              <a:extLst>
                <a:ext uri="{FF2B5EF4-FFF2-40B4-BE49-F238E27FC236}">
                  <a16:creationId xmlns:a16="http://schemas.microsoft.com/office/drawing/2014/main" id="{9BDEDAB2-320F-4495-AA8B-5FF4040695DF}"/>
                </a:ext>
              </a:extLst>
            </p:cNvPr>
            <p:cNvSpPr txBox="1"/>
            <p:nvPr/>
          </p:nvSpPr>
          <p:spPr>
            <a:xfrm rot="10800000" flipV="1">
              <a:off x="5247060" y="4984982"/>
              <a:ext cx="1725898" cy="1200329"/>
            </a:xfrm>
            <a:prstGeom prst="rect">
              <a:avLst/>
            </a:prstGeom>
            <a:noFill/>
          </p:spPr>
          <p:txBody>
            <a:bodyPr wrap="square" rtlCol="0" anchor="b">
              <a:spAutoFit/>
            </a:bodyPr>
            <a:lstStyle/>
            <a:p>
              <a:r>
                <a:rPr lang="de-DE" dirty="0">
                  <a:solidFill>
                    <a:srgbClr val="333D99"/>
                  </a:solidFill>
                </a:rPr>
                <a:t>1974-1980</a:t>
              </a:r>
            </a:p>
            <a:p>
              <a:r>
                <a:rPr lang="de-DE" sz="1200" dirty="0"/>
                <a:t>Stagnation der </a:t>
              </a:r>
              <a:r>
                <a:rPr lang="de-DE" sz="1200" dirty="0" err="1"/>
                <a:t>FuE</a:t>
              </a:r>
              <a:r>
                <a:rPr lang="de-DE" sz="1200" dirty="0"/>
                <a:t>: Scheitern NN</a:t>
              </a:r>
              <a:br>
                <a:rPr lang="de-DE" sz="1200" dirty="0"/>
              </a:br>
              <a:r>
                <a:rPr lang="de-DE" sz="1200" dirty="0"/>
                <a:t>(zu langsame Computer)</a:t>
              </a:r>
            </a:p>
            <a:p>
              <a:endParaRPr lang="de-DE" dirty="0">
                <a:solidFill>
                  <a:srgbClr val="333D99"/>
                </a:solidFill>
              </a:endParaRPr>
            </a:p>
          </p:txBody>
        </p:sp>
        <p:cxnSp>
          <p:nvCxnSpPr>
            <p:cNvPr id="69" name="Gerader Verbinder 68">
              <a:extLst>
                <a:ext uri="{FF2B5EF4-FFF2-40B4-BE49-F238E27FC236}">
                  <a16:creationId xmlns:a16="http://schemas.microsoft.com/office/drawing/2014/main" id="{ED858AF6-B86B-4E32-9BA7-7FD2D9E8BB7E}"/>
                </a:ext>
              </a:extLst>
            </p:cNvPr>
            <p:cNvCxnSpPr/>
            <p:nvPr/>
          </p:nvCxnSpPr>
          <p:spPr>
            <a:xfrm>
              <a:off x="5272969" y="4014050"/>
              <a:ext cx="0" cy="18360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grpSp>
      <p:sp>
        <p:nvSpPr>
          <p:cNvPr id="53" name="Textfeld 52">
            <a:extLst>
              <a:ext uri="{FF2B5EF4-FFF2-40B4-BE49-F238E27FC236}">
                <a16:creationId xmlns:a16="http://schemas.microsoft.com/office/drawing/2014/main" id="{0FD99958-B951-4387-A4D7-A2DF47AE1032}"/>
              </a:ext>
            </a:extLst>
          </p:cNvPr>
          <p:cNvSpPr txBox="1"/>
          <p:nvPr/>
        </p:nvSpPr>
        <p:spPr>
          <a:xfrm>
            <a:off x="331257" y="3705690"/>
            <a:ext cx="341523" cy="246221"/>
          </a:xfrm>
          <a:prstGeom prst="rect">
            <a:avLst/>
          </a:prstGeom>
          <a:noFill/>
        </p:spPr>
        <p:txBody>
          <a:bodyPr wrap="square" rtlCol="0">
            <a:spAutoFit/>
          </a:bodyPr>
          <a:lstStyle/>
          <a:p>
            <a:r>
              <a:rPr lang="de-DE" sz="1000" dirty="0"/>
              <a:t>[3]</a:t>
            </a:r>
          </a:p>
        </p:txBody>
      </p:sp>
      <p:sp>
        <p:nvSpPr>
          <p:cNvPr id="54" name="TextShape 4">
            <a:extLst>
              <a:ext uri="{FF2B5EF4-FFF2-40B4-BE49-F238E27FC236}">
                <a16:creationId xmlns:a16="http://schemas.microsoft.com/office/drawing/2014/main" id="{A922514C-C0DF-4F79-9C98-D29AA13ABC5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0438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21</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Geschichtlicher Hintergrund von I4.0 und KI</a:t>
            </a:r>
            <a:endParaRPr lang="en-GB" sz="2400" b="1" dirty="0"/>
          </a:p>
        </p:txBody>
      </p:sp>
      <p:grpSp>
        <p:nvGrpSpPr>
          <p:cNvPr id="17" name="Gruppieren 16">
            <a:extLst>
              <a:ext uri="{FF2B5EF4-FFF2-40B4-BE49-F238E27FC236}">
                <a16:creationId xmlns:a16="http://schemas.microsoft.com/office/drawing/2014/main" id="{015AB6A2-249D-4731-9F96-7B001831F312}"/>
              </a:ext>
            </a:extLst>
          </p:cNvPr>
          <p:cNvGrpSpPr/>
          <p:nvPr/>
        </p:nvGrpSpPr>
        <p:grpSpPr>
          <a:xfrm>
            <a:off x="0" y="1230372"/>
            <a:ext cx="5181600" cy="2658582"/>
            <a:chOff x="0" y="1230372"/>
            <a:chExt cx="5181600" cy="2658582"/>
          </a:xfrm>
        </p:grpSpPr>
        <p:sp>
          <p:nvSpPr>
            <p:cNvPr id="7" name="Pfeil: nach rechts 6">
              <a:extLst>
                <a:ext uri="{FF2B5EF4-FFF2-40B4-BE49-F238E27FC236}">
                  <a16:creationId xmlns:a16="http://schemas.microsoft.com/office/drawing/2014/main" id="{DE68EFC5-B373-4CD3-AB42-7508B787BAD8}"/>
                </a:ext>
              </a:extLst>
            </p:cNvPr>
            <p:cNvSpPr/>
            <p:nvPr/>
          </p:nvSpPr>
          <p:spPr>
            <a:xfrm>
              <a:off x="0" y="3294043"/>
              <a:ext cx="1542340" cy="594911"/>
            </a:xfrm>
            <a:prstGeom prst="rightArrow">
              <a:avLst/>
            </a:prstGeom>
            <a:gradFill flip="none" rotWithShape="1">
              <a:gsLst>
                <a:gs pos="0">
                  <a:srgbClr val="333D99">
                    <a:shade val="30000"/>
                    <a:satMod val="115000"/>
                  </a:srgbClr>
                </a:gs>
                <a:gs pos="50000">
                  <a:srgbClr val="333D99">
                    <a:shade val="67500"/>
                    <a:satMod val="115000"/>
                  </a:srgbClr>
                </a:gs>
                <a:gs pos="100000">
                  <a:srgbClr val="333D99">
                    <a:shade val="100000"/>
                    <a:satMod val="115000"/>
                  </a:srgbClr>
                </a:gs>
              </a:gsLst>
              <a:lin ang="108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3" name="Gruppieren 32">
              <a:extLst>
                <a:ext uri="{FF2B5EF4-FFF2-40B4-BE49-F238E27FC236}">
                  <a16:creationId xmlns:a16="http://schemas.microsoft.com/office/drawing/2014/main" id="{6B8C37AB-7492-4DC1-9ED0-C1B472AE67DE}"/>
                </a:ext>
              </a:extLst>
            </p:cNvPr>
            <p:cNvGrpSpPr/>
            <p:nvPr/>
          </p:nvGrpSpPr>
          <p:grpSpPr>
            <a:xfrm>
              <a:off x="498507" y="1230372"/>
              <a:ext cx="4683093" cy="2308324"/>
              <a:chOff x="1091880" y="1233442"/>
              <a:chExt cx="4683093" cy="2308324"/>
            </a:xfrm>
          </p:grpSpPr>
          <p:sp>
            <p:nvSpPr>
              <p:cNvPr id="34" name="Ellipse 33">
                <a:extLst>
                  <a:ext uri="{FF2B5EF4-FFF2-40B4-BE49-F238E27FC236}">
                    <a16:creationId xmlns:a16="http://schemas.microsoft.com/office/drawing/2014/main" id="{C2E562A3-E142-47B5-AE43-0232F912CDCA}"/>
                  </a:ext>
                </a:extLst>
              </p:cNvPr>
              <p:cNvSpPr/>
              <p:nvPr/>
            </p:nvSpPr>
            <p:spPr>
              <a:xfrm>
                <a:off x="1091880" y="3357000"/>
                <a:ext cx="144000" cy="144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87AB955A-7558-453E-B01A-16041F1447CE}"/>
                  </a:ext>
                </a:extLst>
              </p:cNvPr>
              <p:cNvCxnSpPr>
                <a:cxnSpLocks/>
              </p:cNvCxnSpPr>
              <p:nvPr/>
            </p:nvCxnSpPr>
            <p:spPr>
              <a:xfrm flipV="1">
                <a:off x="1163880" y="1312857"/>
                <a:ext cx="0" cy="2088000"/>
              </a:xfrm>
              <a:prstGeom prst="line">
                <a:avLst/>
              </a:prstGeom>
              <a:ln w="19050">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5F71E35C-23C8-4A94-876F-605E53513A0A}"/>
                  </a:ext>
                </a:extLst>
              </p:cNvPr>
              <p:cNvSpPr txBox="1"/>
              <p:nvPr/>
            </p:nvSpPr>
            <p:spPr>
              <a:xfrm>
                <a:off x="1163880" y="1233442"/>
                <a:ext cx="4611093" cy="2308324"/>
              </a:xfrm>
              <a:prstGeom prst="rect">
                <a:avLst/>
              </a:prstGeom>
              <a:noFill/>
            </p:spPr>
            <p:txBody>
              <a:bodyPr wrap="square" rtlCol="0">
                <a:spAutoFit/>
              </a:bodyPr>
              <a:lstStyle/>
              <a:p>
                <a:r>
                  <a:rPr lang="de-DE" dirty="0">
                    <a:solidFill>
                      <a:srgbClr val="333D99"/>
                    </a:solidFill>
                  </a:rPr>
                  <a:t>Heute</a:t>
                </a:r>
              </a:p>
              <a:p>
                <a:pPr marL="0" indent="0">
                  <a:buNone/>
                </a:pPr>
                <a:r>
                  <a:rPr lang="de-DE" sz="1200" dirty="0"/>
                  <a:t>ML-basierte Systeme sind inzwischen in der Lage,</a:t>
                </a:r>
              </a:p>
              <a:p>
                <a:pPr marL="171450" indent="-171450">
                  <a:buFont typeface="Arial" panose="020B0604020202020204" pitchFamily="34" charset="0"/>
                  <a:buChar char="•"/>
                </a:pPr>
                <a:r>
                  <a:rPr lang="de-DE" sz="1200" dirty="0"/>
                  <a:t>radiologische Bilder so gut wie Mediziner zu analysieren</a:t>
                </a:r>
              </a:p>
              <a:p>
                <a:pPr marL="171450" indent="-171450">
                  <a:buFont typeface="Arial" panose="020B0604020202020204" pitchFamily="34" charset="0"/>
                  <a:buChar char="•"/>
                </a:pPr>
                <a:r>
                  <a:rPr lang="de-DE" sz="1200" dirty="0"/>
                  <a:t>automatisch unklare Bilder zu vervollständigen</a:t>
                </a:r>
              </a:p>
              <a:p>
                <a:pPr marL="171450" indent="-171450">
                  <a:buFont typeface="Arial" panose="020B0604020202020204" pitchFamily="34" charset="0"/>
                  <a:buChar char="•"/>
                </a:pPr>
                <a:r>
                  <a:rPr lang="de-DE" sz="1200" dirty="0"/>
                  <a:t>selbst KI-Software zu schreiben und zu trainieren</a:t>
                </a:r>
              </a:p>
              <a:p>
                <a:pPr marL="171450" indent="-171450">
                  <a:buFont typeface="Arial" panose="020B0604020202020204" pitchFamily="34" charset="0"/>
                  <a:buChar char="•"/>
                </a:pPr>
                <a:r>
                  <a:rPr lang="de-DE" sz="1200" dirty="0"/>
                  <a:t>Börsengeschäfte anhand eigener Prognosen selbständig durchzuführen</a:t>
                </a:r>
              </a:p>
              <a:p>
                <a:pPr marL="171450" indent="-171450">
                  <a:buFont typeface="Arial" panose="020B0604020202020204" pitchFamily="34" charset="0"/>
                  <a:buChar char="•"/>
                </a:pPr>
                <a:r>
                  <a:rPr lang="de-DE" sz="1200" dirty="0"/>
                  <a:t>in komplexen Spielen wie Go und Poker gegen Menschen zu gewinnen</a:t>
                </a:r>
              </a:p>
              <a:p>
                <a:pPr marL="171450" indent="-171450">
                  <a:buFont typeface="Arial" panose="020B0604020202020204" pitchFamily="34" charset="0"/>
                  <a:buChar char="•"/>
                </a:pPr>
                <a:r>
                  <a:rPr lang="de-DE" sz="1200" dirty="0"/>
                  <a:t>sich selbst Wissen, Spiele und Strategien beizubringen</a:t>
                </a:r>
              </a:p>
              <a:p>
                <a:endParaRPr lang="de-DE" dirty="0">
                  <a:solidFill>
                    <a:srgbClr val="333D99"/>
                  </a:solidFill>
                </a:endParaRPr>
              </a:p>
            </p:txBody>
          </p:sp>
        </p:grpSp>
      </p:grpSp>
      <p:grpSp>
        <p:nvGrpSpPr>
          <p:cNvPr id="9" name="Gruppieren 8">
            <a:extLst>
              <a:ext uri="{FF2B5EF4-FFF2-40B4-BE49-F238E27FC236}">
                <a16:creationId xmlns:a16="http://schemas.microsoft.com/office/drawing/2014/main" id="{198D4FD9-7BE5-41D7-9072-46409B4D85AF}"/>
              </a:ext>
            </a:extLst>
          </p:cNvPr>
          <p:cNvGrpSpPr/>
          <p:nvPr/>
        </p:nvGrpSpPr>
        <p:grpSpPr>
          <a:xfrm>
            <a:off x="3637727" y="1171287"/>
            <a:ext cx="9230729" cy="2314430"/>
            <a:chOff x="3637727" y="1171287"/>
            <a:chExt cx="9230729" cy="2314430"/>
          </a:xfrm>
        </p:grpSpPr>
        <p:sp>
          <p:nvSpPr>
            <p:cNvPr id="55" name="Textfeld 54">
              <a:extLst>
                <a:ext uri="{FF2B5EF4-FFF2-40B4-BE49-F238E27FC236}">
                  <a16:creationId xmlns:a16="http://schemas.microsoft.com/office/drawing/2014/main" id="{DDCEFB18-67EE-4503-A356-7867B0E11CAC}"/>
                </a:ext>
              </a:extLst>
            </p:cNvPr>
            <p:cNvSpPr txBox="1"/>
            <p:nvPr/>
          </p:nvSpPr>
          <p:spPr>
            <a:xfrm>
              <a:off x="10135530" y="2168211"/>
              <a:ext cx="2732926" cy="276999"/>
            </a:xfrm>
            <a:prstGeom prst="rect">
              <a:avLst/>
            </a:prstGeom>
            <a:noFill/>
          </p:spPr>
          <p:txBody>
            <a:bodyPr wrap="square" rtlCol="0">
              <a:spAutoFit/>
            </a:bodyPr>
            <a:lstStyle/>
            <a:p>
              <a:r>
                <a:rPr lang="de-DE" sz="1200" dirty="0"/>
                <a:t>Kostengünstige Sensorik</a:t>
              </a:r>
            </a:p>
          </p:txBody>
        </p:sp>
        <p:sp>
          <p:nvSpPr>
            <p:cNvPr id="56" name="Textfeld 55">
              <a:extLst>
                <a:ext uri="{FF2B5EF4-FFF2-40B4-BE49-F238E27FC236}">
                  <a16:creationId xmlns:a16="http://schemas.microsoft.com/office/drawing/2014/main" id="{DEEB1C28-0055-4C49-B1AD-4BA68F0812B6}"/>
                </a:ext>
              </a:extLst>
            </p:cNvPr>
            <p:cNvSpPr txBox="1"/>
            <p:nvPr/>
          </p:nvSpPr>
          <p:spPr>
            <a:xfrm>
              <a:off x="8909964" y="1171287"/>
              <a:ext cx="3002622" cy="276999"/>
            </a:xfrm>
            <a:prstGeom prst="rect">
              <a:avLst/>
            </a:prstGeom>
            <a:noFill/>
          </p:spPr>
          <p:txBody>
            <a:bodyPr wrap="square" rtlCol="0">
              <a:spAutoFit/>
            </a:bodyPr>
            <a:lstStyle/>
            <a:p>
              <a:r>
                <a:rPr lang="de-DE" sz="1200" dirty="0"/>
                <a:t>Große Speichermöglichkeiten</a:t>
              </a:r>
            </a:p>
          </p:txBody>
        </p:sp>
        <p:sp>
          <p:nvSpPr>
            <p:cNvPr id="57" name="Textfeld 56">
              <a:extLst>
                <a:ext uri="{FF2B5EF4-FFF2-40B4-BE49-F238E27FC236}">
                  <a16:creationId xmlns:a16="http://schemas.microsoft.com/office/drawing/2014/main" id="{4417FC2F-7D9A-4903-98B4-8371A507986C}"/>
                </a:ext>
              </a:extLst>
            </p:cNvPr>
            <p:cNvSpPr txBox="1"/>
            <p:nvPr/>
          </p:nvSpPr>
          <p:spPr>
            <a:xfrm>
              <a:off x="5164666" y="1188838"/>
              <a:ext cx="2732926" cy="276999"/>
            </a:xfrm>
            <a:prstGeom prst="rect">
              <a:avLst/>
            </a:prstGeom>
            <a:noFill/>
          </p:spPr>
          <p:txBody>
            <a:bodyPr wrap="square" rtlCol="0">
              <a:spAutoFit/>
            </a:bodyPr>
            <a:lstStyle/>
            <a:p>
              <a:pPr algn="r"/>
              <a:r>
                <a:rPr lang="de-DE" sz="1200" dirty="0"/>
                <a:t>Eingebettete Systeme</a:t>
              </a:r>
            </a:p>
          </p:txBody>
        </p:sp>
        <p:sp>
          <p:nvSpPr>
            <p:cNvPr id="58" name="Textfeld 57">
              <a:extLst>
                <a:ext uri="{FF2B5EF4-FFF2-40B4-BE49-F238E27FC236}">
                  <a16:creationId xmlns:a16="http://schemas.microsoft.com/office/drawing/2014/main" id="{A1F8450D-DB92-4158-9530-2B79222D39E1}"/>
                </a:ext>
              </a:extLst>
            </p:cNvPr>
            <p:cNvSpPr txBox="1"/>
            <p:nvPr/>
          </p:nvSpPr>
          <p:spPr>
            <a:xfrm>
              <a:off x="3992460" y="1837350"/>
              <a:ext cx="2732926" cy="276999"/>
            </a:xfrm>
            <a:prstGeom prst="rect">
              <a:avLst/>
            </a:prstGeom>
            <a:noFill/>
          </p:spPr>
          <p:txBody>
            <a:bodyPr wrap="square" rtlCol="0">
              <a:spAutoFit/>
            </a:bodyPr>
            <a:lstStyle/>
            <a:p>
              <a:pPr algn="r"/>
              <a:r>
                <a:rPr lang="de-DE" sz="1200" dirty="0"/>
                <a:t>Internet </a:t>
              </a:r>
              <a:r>
                <a:rPr lang="de-DE" sz="1200" dirty="0" err="1"/>
                <a:t>of</a:t>
              </a:r>
              <a:r>
                <a:rPr lang="de-DE" sz="1200" dirty="0"/>
                <a:t> Things</a:t>
              </a:r>
            </a:p>
          </p:txBody>
        </p:sp>
        <p:sp>
          <p:nvSpPr>
            <p:cNvPr id="59" name="Textfeld 58">
              <a:extLst>
                <a:ext uri="{FF2B5EF4-FFF2-40B4-BE49-F238E27FC236}">
                  <a16:creationId xmlns:a16="http://schemas.microsoft.com/office/drawing/2014/main" id="{7831A250-8A71-41D4-9E83-0E4070126201}"/>
                </a:ext>
              </a:extLst>
            </p:cNvPr>
            <p:cNvSpPr txBox="1"/>
            <p:nvPr/>
          </p:nvSpPr>
          <p:spPr>
            <a:xfrm>
              <a:off x="8909964" y="3208718"/>
              <a:ext cx="3729519" cy="276999"/>
            </a:xfrm>
            <a:prstGeom prst="rect">
              <a:avLst/>
            </a:prstGeom>
            <a:noFill/>
          </p:spPr>
          <p:txBody>
            <a:bodyPr wrap="square" rtlCol="0">
              <a:spAutoFit/>
            </a:bodyPr>
            <a:lstStyle/>
            <a:p>
              <a:r>
                <a:rPr lang="de-DE" sz="1200" dirty="0"/>
                <a:t>Big Data Analytics und Technologien</a:t>
              </a:r>
            </a:p>
          </p:txBody>
        </p:sp>
        <p:sp>
          <p:nvSpPr>
            <p:cNvPr id="60" name="Textfeld 59">
              <a:extLst>
                <a:ext uri="{FF2B5EF4-FFF2-40B4-BE49-F238E27FC236}">
                  <a16:creationId xmlns:a16="http://schemas.microsoft.com/office/drawing/2014/main" id="{556E8274-4132-4875-BBD8-75D94538A4CF}"/>
                </a:ext>
              </a:extLst>
            </p:cNvPr>
            <p:cNvSpPr txBox="1"/>
            <p:nvPr/>
          </p:nvSpPr>
          <p:spPr>
            <a:xfrm>
              <a:off x="4809845" y="3208717"/>
              <a:ext cx="3087747" cy="276999"/>
            </a:xfrm>
            <a:prstGeom prst="rect">
              <a:avLst/>
            </a:prstGeom>
            <a:noFill/>
          </p:spPr>
          <p:txBody>
            <a:bodyPr wrap="square" rtlCol="0">
              <a:spAutoFit/>
            </a:bodyPr>
            <a:lstStyle/>
            <a:p>
              <a:pPr algn="r"/>
              <a:r>
                <a:rPr lang="de-DE" sz="1200" dirty="0"/>
                <a:t>Cyber-Physische Systeme (CPS)</a:t>
              </a:r>
            </a:p>
          </p:txBody>
        </p:sp>
        <p:sp>
          <p:nvSpPr>
            <p:cNvPr id="62" name="Textfeld 61">
              <a:extLst>
                <a:ext uri="{FF2B5EF4-FFF2-40B4-BE49-F238E27FC236}">
                  <a16:creationId xmlns:a16="http://schemas.microsoft.com/office/drawing/2014/main" id="{C4B829C0-324A-452B-9617-2E4AAA59D52F}"/>
                </a:ext>
              </a:extLst>
            </p:cNvPr>
            <p:cNvSpPr txBox="1"/>
            <p:nvPr/>
          </p:nvSpPr>
          <p:spPr>
            <a:xfrm>
              <a:off x="3637727" y="2444328"/>
              <a:ext cx="3087747" cy="276999"/>
            </a:xfrm>
            <a:prstGeom prst="rect">
              <a:avLst/>
            </a:prstGeom>
            <a:noFill/>
          </p:spPr>
          <p:txBody>
            <a:bodyPr wrap="square" rtlCol="0">
              <a:spAutoFit/>
            </a:bodyPr>
            <a:lstStyle/>
            <a:p>
              <a:pPr algn="r"/>
              <a:r>
                <a:rPr lang="de-DE" sz="1200" dirty="0"/>
                <a:t>Digitale Zwillinge</a:t>
              </a:r>
            </a:p>
          </p:txBody>
        </p:sp>
        <p:sp>
          <p:nvSpPr>
            <p:cNvPr id="64" name="Rechteck: abgerundete Ecken 63">
              <a:extLst>
                <a:ext uri="{FF2B5EF4-FFF2-40B4-BE49-F238E27FC236}">
                  <a16:creationId xmlns:a16="http://schemas.microsoft.com/office/drawing/2014/main" id="{B9EEA103-2069-4DD5-AB1F-977A3813C6AF}"/>
                </a:ext>
              </a:extLst>
            </p:cNvPr>
            <p:cNvSpPr/>
            <p:nvPr/>
          </p:nvSpPr>
          <p:spPr>
            <a:xfrm>
              <a:off x="6877124" y="1684166"/>
              <a:ext cx="3106756" cy="1311007"/>
            </a:xfrm>
            <a:prstGeom prst="roundRect">
              <a:avLst/>
            </a:prstGeom>
            <a:solidFill>
              <a:srgbClr val="F6D9E6"/>
            </a:solidFill>
            <a:ln>
              <a:solidFill>
                <a:srgbClr val="C502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Industrie 4.0</a:t>
              </a:r>
            </a:p>
          </p:txBody>
        </p:sp>
      </p:grpSp>
      <p:sp>
        <p:nvSpPr>
          <p:cNvPr id="68" name="Textfeld 67">
            <a:extLst>
              <a:ext uri="{FF2B5EF4-FFF2-40B4-BE49-F238E27FC236}">
                <a16:creationId xmlns:a16="http://schemas.microsoft.com/office/drawing/2014/main" id="{CAAD4C12-3EA9-4362-B754-F219F24C8E08}"/>
              </a:ext>
            </a:extLst>
          </p:cNvPr>
          <p:cNvSpPr txBox="1"/>
          <p:nvPr/>
        </p:nvSpPr>
        <p:spPr>
          <a:xfrm>
            <a:off x="1972638" y="4261095"/>
            <a:ext cx="7922170" cy="923330"/>
          </a:xfrm>
          <a:prstGeom prst="rect">
            <a:avLst/>
          </a:prstGeom>
          <a:noFill/>
        </p:spPr>
        <p:txBody>
          <a:bodyPr wrap="square" rtlCol="0">
            <a:spAutoFit/>
          </a:bodyPr>
          <a:lstStyle/>
          <a:p>
            <a:r>
              <a:rPr lang="de-DE" dirty="0">
                <a:sym typeface="Wingdings" panose="05000000000000000000" pitchFamily="2" charset="2"/>
              </a:rPr>
              <a:t>Zunehmende Digitalisierung und Vernetzung im Rahmen von Industrie 4.0 eröffnen innovative Möglichkeiten für die qualitätsorientierte und datengetriebene Weiterentwicklung und Optimierung von Produkten und Prozessen.</a:t>
            </a:r>
          </a:p>
        </p:txBody>
      </p:sp>
      <p:sp>
        <p:nvSpPr>
          <p:cNvPr id="72" name="Textfeld 71">
            <a:extLst>
              <a:ext uri="{FF2B5EF4-FFF2-40B4-BE49-F238E27FC236}">
                <a16:creationId xmlns:a16="http://schemas.microsoft.com/office/drawing/2014/main" id="{B8CD1546-E74E-4404-AA1E-B70F12AD5EE5}"/>
              </a:ext>
            </a:extLst>
          </p:cNvPr>
          <p:cNvSpPr txBox="1"/>
          <p:nvPr/>
        </p:nvSpPr>
        <p:spPr>
          <a:xfrm>
            <a:off x="1495136" y="5262394"/>
            <a:ext cx="9201128" cy="923330"/>
          </a:xfrm>
          <a:prstGeom prst="rect">
            <a:avLst/>
          </a:prstGeom>
          <a:noFill/>
        </p:spPr>
        <p:txBody>
          <a:bodyPr wrap="square" rtlCol="0">
            <a:spAutoFit/>
          </a:bodyPr>
          <a:lstStyle/>
          <a:p>
            <a:pPr lvl="1"/>
            <a:r>
              <a:rPr lang="de-DE" dirty="0">
                <a:sym typeface="Wingdings" panose="05000000000000000000" pitchFamily="2" charset="2"/>
              </a:rPr>
              <a:t>Digitale Zwillinge</a:t>
            </a:r>
          </a:p>
          <a:p>
            <a:pPr marL="742950" lvl="1" indent="-285750">
              <a:buFont typeface="Arial" panose="020B0604020202020204" pitchFamily="34" charset="0"/>
              <a:buChar char="•"/>
            </a:pPr>
            <a:r>
              <a:rPr lang="de-DE" dirty="0">
                <a:sym typeface="Wingdings" panose="05000000000000000000" pitchFamily="2" charset="2"/>
              </a:rPr>
              <a:t>virtuelle, dynamische Repräsentation der realen Prozesskette</a:t>
            </a:r>
          </a:p>
          <a:p>
            <a:pPr marL="742950" lvl="1" indent="-285750">
              <a:buFont typeface="Arial" panose="020B0604020202020204" pitchFamily="34" charset="0"/>
              <a:buChar char="•"/>
            </a:pPr>
            <a:r>
              <a:rPr lang="de-DE" dirty="0">
                <a:sym typeface="Wingdings" panose="05000000000000000000" pitchFamily="2" charset="2"/>
              </a:rPr>
              <a:t>Erfassung, Integration und Verknüpfung von Daten entlang des Herstellungsprozesses</a:t>
            </a:r>
            <a:endParaRPr lang="de-DE" dirty="0"/>
          </a:p>
        </p:txBody>
      </p:sp>
      <p:sp>
        <p:nvSpPr>
          <p:cNvPr id="23" name="Textfeld 22">
            <a:extLst>
              <a:ext uri="{FF2B5EF4-FFF2-40B4-BE49-F238E27FC236}">
                <a16:creationId xmlns:a16="http://schemas.microsoft.com/office/drawing/2014/main" id="{8DE10B9C-277E-46C6-A63A-46A8663E8853}"/>
              </a:ext>
            </a:extLst>
          </p:cNvPr>
          <p:cNvSpPr txBox="1"/>
          <p:nvPr/>
        </p:nvSpPr>
        <p:spPr>
          <a:xfrm>
            <a:off x="331257" y="3705690"/>
            <a:ext cx="341523" cy="246221"/>
          </a:xfrm>
          <a:prstGeom prst="rect">
            <a:avLst/>
          </a:prstGeom>
          <a:noFill/>
        </p:spPr>
        <p:txBody>
          <a:bodyPr wrap="square" rtlCol="0">
            <a:spAutoFit/>
          </a:bodyPr>
          <a:lstStyle/>
          <a:p>
            <a:r>
              <a:rPr lang="de-DE" sz="1000" dirty="0"/>
              <a:t>[3]</a:t>
            </a:r>
          </a:p>
        </p:txBody>
      </p:sp>
      <p:sp>
        <p:nvSpPr>
          <p:cNvPr id="24" name="TextShape 4">
            <a:extLst>
              <a:ext uri="{FF2B5EF4-FFF2-40B4-BE49-F238E27FC236}">
                <a16:creationId xmlns:a16="http://schemas.microsoft.com/office/drawing/2014/main" id="{9B4A4C02-37E4-4B35-BFB3-D57E2A301C1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31504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17"/>
                                        </p:tgtEl>
                                        <p:attrNameLst>
                                          <p:attrName>style.opacity</p:attrName>
                                        </p:attrNameLst>
                                      </p:cBhvr>
                                      <p:to>
                                        <p:strVal val="0.5"/>
                                      </p:to>
                                    </p:set>
                                    <p:animEffect filter="image" prLst="opacity: 0.5">
                                      <p:cBhvr rctx="IE">
                                        <p:cTn id="9" dur="indefinite"/>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a:extLst>
              <a:ext uri="{FF2B5EF4-FFF2-40B4-BE49-F238E27FC236}">
                <a16:creationId xmlns:a16="http://schemas.microsoft.com/office/drawing/2014/main" id="{D0A204CC-B334-47FC-98E3-5F0ABC5316F2}"/>
              </a:ext>
            </a:extLst>
          </p:cNvPr>
          <p:cNvGrpSpPr/>
          <p:nvPr/>
        </p:nvGrpSpPr>
        <p:grpSpPr>
          <a:xfrm>
            <a:off x="2472781" y="1451701"/>
            <a:ext cx="4499998" cy="4500000"/>
            <a:chOff x="2472781" y="1451701"/>
            <a:chExt cx="4499998" cy="4500000"/>
          </a:xfrm>
        </p:grpSpPr>
        <p:sp>
          <p:nvSpPr>
            <p:cNvPr id="7" name="Ellipse 6">
              <a:extLst>
                <a:ext uri="{FF2B5EF4-FFF2-40B4-BE49-F238E27FC236}">
                  <a16:creationId xmlns:a16="http://schemas.microsoft.com/office/drawing/2014/main" id="{146920E4-A3BE-44EE-93D6-03600B2138C4}"/>
                </a:ext>
              </a:extLst>
            </p:cNvPr>
            <p:cNvSpPr/>
            <p:nvPr/>
          </p:nvSpPr>
          <p:spPr>
            <a:xfrm>
              <a:off x="2472781" y="1451701"/>
              <a:ext cx="4499998" cy="4500000"/>
            </a:xfrm>
            <a:prstGeom prst="ellipse">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 name="Gruppieren 8">
              <a:extLst>
                <a:ext uri="{FF2B5EF4-FFF2-40B4-BE49-F238E27FC236}">
                  <a16:creationId xmlns:a16="http://schemas.microsoft.com/office/drawing/2014/main" id="{78A4F65C-53F1-4CEC-AFDC-48E5A4F91153}"/>
                </a:ext>
              </a:extLst>
            </p:cNvPr>
            <p:cNvGrpSpPr/>
            <p:nvPr/>
          </p:nvGrpSpPr>
          <p:grpSpPr>
            <a:xfrm>
              <a:off x="3240909" y="2942546"/>
              <a:ext cx="1571624" cy="1448177"/>
              <a:chOff x="3240909" y="2942546"/>
              <a:chExt cx="1571624" cy="1448177"/>
            </a:xfrm>
          </p:grpSpPr>
          <p:pic>
            <p:nvPicPr>
              <p:cNvPr id="25" name="Grafik 24">
                <a:extLst>
                  <a:ext uri="{FF2B5EF4-FFF2-40B4-BE49-F238E27FC236}">
                    <a16:creationId xmlns:a16="http://schemas.microsoft.com/office/drawing/2014/main" id="{D42763DA-FE31-4B44-9263-4977487AA54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8487" b="56900" l="25232" r="34372">
                            <a14:foregroundMark x1="27440" y1="56769" x2="27440" y2="56769"/>
                            <a14:foregroundMark x1="34214" y1="43013" x2="34214" y2="43013"/>
                          </a14:backgroundRemoval>
                        </a14:imgEffect>
                      </a14:imgLayer>
                    </a14:imgProps>
                  </a:ext>
                  <a:ext uri="{28A0092B-C50C-407E-A947-70E740481C1C}">
                    <a14:useLocalDpi xmlns:a14="http://schemas.microsoft.com/office/drawing/2010/main" val="0"/>
                  </a:ext>
                </a:extLst>
              </a:blip>
              <a:srcRect l="24089" t="36185" r="64486" b="40798"/>
              <a:stretch/>
            </p:blipFill>
            <p:spPr>
              <a:xfrm>
                <a:off x="3274084" y="2942546"/>
                <a:ext cx="1184817" cy="1255143"/>
              </a:xfrm>
              <a:prstGeom prst="rect">
                <a:avLst/>
              </a:prstGeom>
            </p:spPr>
          </p:pic>
          <p:sp>
            <p:nvSpPr>
              <p:cNvPr id="28" name="Textfeld 27">
                <a:extLst>
                  <a:ext uri="{FF2B5EF4-FFF2-40B4-BE49-F238E27FC236}">
                    <a16:creationId xmlns:a16="http://schemas.microsoft.com/office/drawing/2014/main" id="{592A1BF6-1853-4D6E-8CC5-84862FE5D35E}"/>
                  </a:ext>
                </a:extLst>
              </p:cNvPr>
              <p:cNvSpPr txBox="1"/>
              <p:nvPr/>
            </p:nvSpPr>
            <p:spPr>
              <a:xfrm>
                <a:off x="3240909" y="4113724"/>
                <a:ext cx="1571624" cy="276999"/>
              </a:xfrm>
              <a:prstGeom prst="rect">
                <a:avLst/>
              </a:prstGeom>
              <a:noFill/>
            </p:spPr>
            <p:txBody>
              <a:bodyPr wrap="square" rtlCol="0">
                <a:spAutoFit/>
              </a:bodyPr>
              <a:lstStyle/>
              <a:p>
                <a:r>
                  <a:rPr lang="de-DE" sz="1200" b="1" dirty="0">
                    <a:solidFill>
                      <a:srgbClr val="134578"/>
                    </a:solidFill>
                  </a:rPr>
                  <a:t>Realer Prozess</a:t>
                </a:r>
              </a:p>
            </p:txBody>
          </p:sp>
        </p:grpSp>
      </p:grpSp>
      <p:grpSp>
        <p:nvGrpSpPr>
          <p:cNvPr id="15" name="Gruppieren 14">
            <a:extLst>
              <a:ext uri="{FF2B5EF4-FFF2-40B4-BE49-F238E27FC236}">
                <a16:creationId xmlns:a16="http://schemas.microsoft.com/office/drawing/2014/main" id="{CB81B5AC-4359-4A8A-8880-648FA34EB577}"/>
              </a:ext>
            </a:extLst>
          </p:cNvPr>
          <p:cNvGrpSpPr/>
          <p:nvPr/>
        </p:nvGrpSpPr>
        <p:grpSpPr>
          <a:xfrm>
            <a:off x="5353513" y="1451701"/>
            <a:ext cx="5193349" cy="4500000"/>
            <a:chOff x="5353513" y="1451701"/>
            <a:chExt cx="5193349" cy="4500000"/>
          </a:xfrm>
        </p:grpSpPr>
        <p:sp>
          <p:nvSpPr>
            <p:cNvPr id="19" name="Ellipse 18">
              <a:extLst>
                <a:ext uri="{FF2B5EF4-FFF2-40B4-BE49-F238E27FC236}">
                  <a16:creationId xmlns:a16="http://schemas.microsoft.com/office/drawing/2014/main" id="{98731B94-CC57-4454-AB05-A78CA132D095}"/>
                </a:ext>
              </a:extLst>
            </p:cNvPr>
            <p:cNvSpPr/>
            <p:nvPr/>
          </p:nvSpPr>
          <p:spPr>
            <a:xfrm flipH="1">
              <a:off x="5353513" y="1451701"/>
              <a:ext cx="4499998" cy="4500000"/>
            </a:xfrm>
            <a:prstGeom prst="ellipse">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2" name="Gruppieren 11">
              <a:extLst>
                <a:ext uri="{FF2B5EF4-FFF2-40B4-BE49-F238E27FC236}">
                  <a16:creationId xmlns:a16="http://schemas.microsoft.com/office/drawing/2014/main" id="{3A01D098-1DF7-4379-8B31-C466AA4F7C82}"/>
                </a:ext>
              </a:extLst>
            </p:cNvPr>
            <p:cNvGrpSpPr/>
            <p:nvPr/>
          </p:nvGrpSpPr>
          <p:grpSpPr>
            <a:xfrm>
              <a:off x="7475051" y="2942546"/>
              <a:ext cx="3071811" cy="1921188"/>
              <a:chOff x="7475051" y="2942546"/>
              <a:chExt cx="3071811" cy="1921188"/>
            </a:xfrm>
          </p:grpSpPr>
          <p:grpSp>
            <p:nvGrpSpPr>
              <p:cNvPr id="27" name="Gruppieren 26">
                <a:extLst>
                  <a:ext uri="{FF2B5EF4-FFF2-40B4-BE49-F238E27FC236}">
                    <a16:creationId xmlns:a16="http://schemas.microsoft.com/office/drawing/2014/main" id="{107200D8-AFC1-44EA-8C1A-5E84155B4C59}"/>
                  </a:ext>
                </a:extLst>
              </p:cNvPr>
              <p:cNvGrpSpPr/>
              <p:nvPr/>
            </p:nvGrpSpPr>
            <p:grpSpPr>
              <a:xfrm>
                <a:off x="7475051" y="2942546"/>
                <a:ext cx="3071811" cy="1921188"/>
                <a:chOff x="7255184" y="3536275"/>
                <a:chExt cx="2457450" cy="1536950"/>
              </a:xfrm>
            </p:grpSpPr>
            <p:sp>
              <p:nvSpPr>
                <p:cNvPr id="24" name="Textfeld 23">
                  <a:extLst>
                    <a:ext uri="{FF2B5EF4-FFF2-40B4-BE49-F238E27FC236}">
                      <a16:creationId xmlns:a16="http://schemas.microsoft.com/office/drawing/2014/main" id="{73FC7199-EABC-4C96-B756-856ADFD70D3D}"/>
                    </a:ext>
                  </a:extLst>
                </p:cNvPr>
                <p:cNvSpPr txBox="1"/>
                <p:nvPr/>
              </p:nvSpPr>
              <p:spPr>
                <a:xfrm>
                  <a:off x="7255184" y="3595897"/>
                  <a:ext cx="2457450" cy="1477328"/>
                </a:xfrm>
                <a:prstGeom prst="rect">
                  <a:avLst/>
                </a:prstGeom>
                <a:noFill/>
              </p:spPr>
              <p:txBody>
                <a:bodyPr wrap="square" rtlCol="0">
                  <a:spAutoFit/>
                </a:bodyPr>
                <a:lstStyle/>
                <a:p>
                  <a:r>
                    <a:rPr lang="de-DE" dirty="0">
                      <a:solidFill>
                        <a:schemeClr val="accent3">
                          <a:lumMod val="65000"/>
                        </a:schemeClr>
                      </a:solidFill>
                    </a:rPr>
                    <a:t>1011001010</a:t>
                  </a:r>
                </a:p>
                <a:p>
                  <a:r>
                    <a:rPr lang="de-DE" dirty="0">
                      <a:solidFill>
                        <a:schemeClr val="accent3">
                          <a:lumMod val="65000"/>
                        </a:schemeClr>
                      </a:solidFill>
                    </a:rPr>
                    <a:t>0110101001</a:t>
                  </a:r>
                </a:p>
                <a:p>
                  <a:r>
                    <a:rPr lang="de-DE" dirty="0">
                      <a:solidFill>
                        <a:schemeClr val="accent3">
                          <a:lumMod val="65000"/>
                        </a:schemeClr>
                      </a:solidFill>
                    </a:rPr>
                    <a:t>1010011011</a:t>
                  </a:r>
                </a:p>
                <a:p>
                  <a:r>
                    <a:rPr lang="de-DE" dirty="0">
                      <a:solidFill>
                        <a:schemeClr val="accent3">
                          <a:lumMod val="65000"/>
                        </a:schemeClr>
                      </a:solidFill>
                    </a:rPr>
                    <a:t>1100100011</a:t>
                  </a:r>
                </a:p>
                <a:p>
                  <a:r>
                    <a:rPr lang="de-DE" dirty="0">
                      <a:solidFill>
                        <a:schemeClr val="accent3">
                          <a:lumMod val="65000"/>
                        </a:schemeClr>
                      </a:solidFill>
                    </a:rPr>
                    <a:t> </a:t>
                  </a:r>
                </a:p>
              </p:txBody>
            </p:sp>
            <p:pic>
              <p:nvPicPr>
                <p:cNvPr id="26" name="Grafik 25">
                  <a:extLst>
                    <a:ext uri="{FF2B5EF4-FFF2-40B4-BE49-F238E27FC236}">
                      <a16:creationId xmlns:a16="http://schemas.microsoft.com/office/drawing/2014/main" id="{49881309-2C5F-48C1-A88D-79F841219CB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8487" b="56900" l="25232" r="34372">
                              <a14:foregroundMark x1="27440" y1="56769" x2="27440" y2="56769"/>
                              <a14:foregroundMark x1="34214" y1="43013" x2="34214" y2="43013"/>
                            </a14:backgroundRemoval>
                          </a14:imgEffect>
                        </a14:imgLayer>
                      </a14:imgProps>
                    </a:ext>
                    <a:ext uri="{28A0092B-C50C-407E-A947-70E740481C1C}">
                      <a14:useLocalDpi xmlns:a14="http://schemas.microsoft.com/office/drawing/2010/main" val="0"/>
                    </a:ext>
                  </a:extLst>
                </a:blip>
                <a:srcRect l="24089" t="36185" r="64486" b="40798"/>
                <a:stretch/>
              </p:blipFill>
              <p:spPr>
                <a:xfrm>
                  <a:off x="7364340" y="3536275"/>
                  <a:ext cx="947854" cy="1004114"/>
                </a:xfrm>
                <a:prstGeom prst="rect">
                  <a:avLst/>
                </a:prstGeom>
              </p:spPr>
            </p:pic>
          </p:grpSp>
          <p:sp>
            <p:nvSpPr>
              <p:cNvPr id="31" name="Textfeld 30">
                <a:extLst>
                  <a:ext uri="{FF2B5EF4-FFF2-40B4-BE49-F238E27FC236}">
                    <a16:creationId xmlns:a16="http://schemas.microsoft.com/office/drawing/2014/main" id="{F33D4326-605F-4306-BD0B-CB4B2BD52757}"/>
                  </a:ext>
                </a:extLst>
              </p:cNvPr>
              <p:cNvSpPr txBox="1"/>
              <p:nvPr/>
            </p:nvSpPr>
            <p:spPr>
              <a:xfrm>
                <a:off x="7537386" y="4110079"/>
                <a:ext cx="1571624" cy="346249"/>
              </a:xfrm>
              <a:prstGeom prst="rect">
                <a:avLst/>
              </a:prstGeom>
              <a:noFill/>
            </p:spPr>
            <p:txBody>
              <a:bodyPr wrap="square" rtlCol="0">
                <a:spAutoFit/>
              </a:bodyPr>
              <a:lstStyle/>
              <a:p>
                <a:r>
                  <a:rPr lang="de-DE" sz="1200" b="1" dirty="0">
                    <a:solidFill>
                      <a:srgbClr val="134578"/>
                    </a:solidFill>
                  </a:rPr>
                  <a:t>Digitales Abbild</a:t>
                </a:r>
              </a:p>
            </p:txBody>
          </p:sp>
        </p:grpSp>
      </p:grpSp>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22</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Digitaler Zwilling</a:t>
            </a:r>
            <a:endParaRPr lang="en-GB" sz="2400" b="1" dirty="0"/>
          </a:p>
        </p:txBody>
      </p:sp>
      <p:grpSp>
        <p:nvGrpSpPr>
          <p:cNvPr id="16" name="Gruppieren 15">
            <a:extLst>
              <a:ext uri="{FF2B5EF4-FFF2-40B4-BE49-F238E27FC236}">
                <a16:creationId xmlns:a16="http://schemas.microsoft.com/office/drawing/2014/main" id="{5965EE2C-6203-47F6-A49E-D2C9FA67C311}"/>
              </a:ext>
            </a:extLst>
          </p:cNvPr>
          <p:cNvGrpSpPr/>
          <p:nvPr/>
        </p:nvGrpSpPr>
        <p:grpSpPr>
          <a:xfrm>
            <a:off x="2472781" y="1451701"/>
            <a:ext cx="7356713" cy="4500000"/>
            <a:chOff x="2472781" y="1451701"/>
            <a:chExt cx="7356713" cy="4500000"/>
          </a:xfrm>
        </p:grpSpPr>
        <p:grpSp>
          <p:nvGrpSpPr>
            <p:cNvPr id="13" name="Gruppieren 12">
              <a:extLst>
                <a:ext uri="{FF2B5EF4-FFF2-40B4-BE49-F238E27FC236}">
                  <a16:creationId xmlns:a16="http://schemas.microsoft.com/office/drawing/2014/main" id="{5CAABC7B-F990-432A-B139-DB084D98C349}"/>
                </a:ext>
              </a:extLst>
            </p:cNvPr>
            <p:cNvGrpSpPr/>
            <p:nvPr/>
          </p:nvGrpSpPr>
          <p:grpSpPr>
            <a:xfrm>
              <a:off x="2472781" y="1451701"/>
              <a:ext cx="7356713" cy="4500000"/>
              <a:chOff x="2472781" y="1451701"/>
              <a:chExt cx="7356713" cy="4500000"/>
            </a:xfrm>
          </p:grpSpPr>
          <p:sp>
            <p:nvSpPr>
              <p:cNvPr id="20" name="Sehne 19">
                <a:extLst>
                  <a:ext uri="{FF2B5EF4-FFF2-40B4-BE49-F238E27FC236}">
                    <a16:creationId xmlns:a16="http://schemas.microsoft.com/office/drawing/2014/main" id="{2ED8B4D2-061E-4C0F-A97A-EFAE901F9163}"/>
                  </a:ext>
                </a:extLst>
              </p:cNvPr>
              <p:cNvSpPr/>
              <p:nvPr/>
            </p:nvSpPr>
            <p:spPr>
              <a:xfrm flipH="1">
                <a:off x="2472781" y="1451701"/>
                <a:ext cx="4499998" cy="4500000"/>
              </a:xfrm>
              <a:prstGeom prst="chord">
                <a:avLst>
                  <a:gd name="adj1" fmla="val 7784223"/>
                  <a:gd name="adj2" fmla="val 138187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Sehne 20">
                <a:extLst>
                  <a:ext uri="{FF2B5EF4-FFF2-40B4-BE49-F238E27FC236}">
                    <a16:creationId xmlns:a16="http://schemas.microsoft.com/office/drawing/2014/main" id="{31EBCDE3-D501-4DA8-9F84-B8F0248DE715}"/>
                  </a:ext>
                </a:extLst>
              </p:cNvPr>
              <p:cNvSpPr/>
              <p:nvPr/>
            </p:nvSpPr>
            <p:spPr>
              <a:xfrm>
                <a:off x="5329496" y="1467576"/>
                <a:ext cx="4499998" cy="4455000"/>
              </a:xfrm>
              <a:prstGeom prst="chord">
                <a:avLst>
                  <a:gd name="adj1" fmla="val 7745704"/>
                  <a:gd name="adj2" fmla="val 138589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 name="Gruppieren 9">
              <a:extLst>
                <a:ext uri="{FF2B5EF4-FFF2-40B4-BE49-F238E27FC236}">
                  <a16:creationId xmlns:a16="http://schemas.microsoft.com/office/drawing/2014/main" id="{1F0067D9-BCD5-4391-BD43-D2AB06AD95F2}"/>
                </a:ext>
              </a:extLst>
            </p:cNvPr>
            <p:cNvGrpSpPr/>
            <p:nvPr/>
          </p:nvGrpSpPr>
          <p:grpSpPr>
            <a:xfrm>
              <a:off x="5539367" y="2942546"/>
              <a:ext cx="1691894" cy="1513782"/>
              <a:chOff x="5539367" y="2942546"/>
              <a:chExt cx="1691894" cy="1513782"/>
            </a:xfrm>
          </p:grpSpPr>
          <p:pic>
            <p:nvPicPr>
              <p:cNvPr id="23" name="Grafik 22">
                <a:extLst>
                  <a:ext uri="{FF2B5EF4-FFF2-40B4-BE49-F238E27FC236}">
                    <a16:creationId xmlns:a16="http://schemas.microsoft.com/office/drawing/2014/main" id="{B90E2346-800D-4887-A111-E0F75A9D9221}"/>
                  </a:ext>
                </a:extLst>
              </p:cNvPr>
              <p:cNvPicPr>
                <a:picLocks noChangeAspect="1"/>
              </p:cNvPicPr>
              <p:nvPr/>
            </p:nvPicPr>
            <p:blipFill rotWithShape="1">
              <a:blip r:embed="rId4">
                <a:extLst>
                  <a:ext uri="{28A0092B-C50C-407E-A947-70E740481C1C}">
                    <a14:useLocalDpi xmlns:a14="http://schemas.microsoft.com/office/drawing/2010/main" val="0"/>
                  </a:ext>
                </a:extLst>
              </a:blip>
              <a:srcRect l="42503" t="36720" r="46072" b="44516"/>
              <a:stretch/>
            </p:blipFill>
            <p:spPr>
              <a:xfrm>
                <a:off x="5539367" y="2942546"/>
                <a:ext cx="1184817" cy="1023194"/>
              </a:xfrm>
              <a:prstGeom prst="rect">
                <a:avLst/>
              </a:prstGeom>
            </p:spPr>
          </p:pic>
          <p:sp>
            <p:nvSpPr>
              <p:cNvPr id="30" name="Textfeld 29">
                <a:extLst>
                  <a:ext uri="{FF2B5EF4-FFF2-40B4-BE49-F238E27FC236}">
                    <a16:creationId xmlns:a16="http://schemas.microsoft.com/office/drawing/2014/main" id="{53132755-1769-40BC-B8E6-5566D86D31BF}"/>
                  </a:ext>
                </a:extLst>
              </p:cNvPr>
              <p:cNvSpPr txBox="1"/>
              <p:nvPr/>
            </p:nvSpPr>
            <p:spPr>
              <a:xfrm>
                <a:off x="5659637" y="4110079"/>
                <a:ext cx="1571624" cy="346249"/>
              </a:xfrm>
              <a:prstGeom prst="rect">
                <a:avLst/>
              </a:prstGeom>
              <a:noFill/>
            </p:spPr>
            <p:txBody>
              <a:bodyPr wrap="square" rtlCol="0">
                <a:spAutoFit/>
              </a:bodyPr>
              <a:lstStyle/>
              <a:p>
                <a:r>
                  <a:rPr lang="de-DE" sz="1200" b="1" dirty="0">
                    <a:solidFill>
                      <a:srgbClr val="134578"/>
                    </a:solidFill>
                  </a:rPr>
                  <a:t>Verknüpfung</a:t>
                </a:r>
              </a:p>
            </p:txBody>
          </p:sp>
        </p:grpSp>
      </p:grpSp>
      <p:sp>
        <p:nvSpPr>
          <p:cNvPr id="17" name="Gleichschenkliges Dreieck 16">
            <a:extLst>
              <a:ext uri="{FF2B5EF4-FFF2-40B4-BE49-F238E27FC236}">
                <a16:creationId xmlns:a16="http://schemas.microsoft.com/office/drawing/2014/main" id="{E584AF01-1C47-4083-9B04-39BBADB305A5}"/>
              </a:ext>
            </a:extLst>
          </p:cNvPr>
          <p:cNvSpPr/>
          <p:nvPr/>
        </p:nvSpPr>
        <p:spPr>
          <a:xfrm rot="3813852">
            <a:off x="3697349" y="1483698"/>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Gleichschenkliges Dreieck 31">
            <a:extLst>
              <a:ext uri="{FF2B5EF4-FFF2-40B4-BE49-F238E27FC236}">
                <a16:creationId xmlns:a16="http://schemas.microsoft.com/office/drawing/2014/main" id="{CE179B5D-4D23-40C2-83C1-A48589353107}"/>
              </a:ext>
            </a:extLst>
          </p:cNvPr>
          <p:cNvSpPr/>
          <p:nvPr/>
        </p:nvSpPr>
        <p:spPr>
          <a:xfrm rot="20309387">
            <a:off x="2304539" y="4330329"/>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Gleichschenkliges Dreieck 32">
            <a:extLst>
              <a:ext uri="{FF2B5EF4-FFF2-40B4-BE49-F238E27FC236}">
                <a16:creationId xmlns:a16="http://schemas.microsoft.com/office/drawing/2014/main" id="{CFE56C07-DE22-41E5-ACBE-7F4CB273F09F}"/>
              </a:ext>
            </a:extLst>
          </p:cNvPr>
          <p:cNvSpPr/>
          <p:nvPr/>
        </p:nvSpPr>
        <p:spPr>
          <a:xfrm rot="1483587">
            <a:off x="2337748" y="2730574"/>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C949015F-8FAC-4449-A341-411587809A62}"/>
              </a:ext>
            </a:extLst>
          </p:cNvPr>
          <p:cNvSpPr/>
          <p:nvPr/>
        </p:nvSpPr>
        <p:spPr>
          <a:xfrm>
            <a:off x="1873407" y="3367667"/>
            <a:ext cx="1260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1. Daten erfassen</a:t>
            </a:r>
          </a:p>
        </p:txBody>
      </p:sp>
      <p:sp>
        <p:nvSpPr>
          <p:cNvPr id="34" name="Rechteck 33">
            <a:extLst>
              <a:ext uri="{FF2B5EF4-FFF2-40B4-BE49-F238E27FC236}">
                <a16:creationId xmlns:a16="http://schemas.microsoft.com/office/drawing/2014/main" id="{4421BC82-5F78-44AB-AA6F-CD4E1C5FC481}"/>
              </a:ext>
            </a:extLst>
          </p:cNvPr>
          <p:cNvSpPr/>
          <p:nvPr/>
        </p:nvSpPr>
        <p:spPr>
          <a:xfrm>
            <a:off x="2550511" y="1926761"/>
            <a:ext cx="1260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2. Daten speichern</a:t>
            </a:r>
          </a:p>
        </p:txBody>
      </p:sp>
      <p:sp>
        <p:nvSpPr>
          <p:cNvPr id="36" name="Rechteck 35">
            <a:extLst>
              <a:ext uri="{FF2B5EF4-FFF2-40B4-BE49-F238E27FC236}">
                <a16:creationId xmlns:a16="http://schemas.microsoft.com/office/drawing/2014/main" id="{D16B50FE-AB7A-4345-B638-52D3A60DB010}"/>
              </a:ext>
            </a:extLst>
          </p:cNvPr>
          <p:cNvSpPr/>
          <p:nvPr/>
        </p:nvSpPr>
        <p:spPr>
          <a:xfrm>
            <a:off x="4594203" y="1277508"/>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3. Daten übertragen</a:t>
            </a:r>
          </a:p>
        </p:txBody>
      </p:sp>
      <p:sp>
        <p:nvSpPr>
          <p:cNvPr id="37" name="Rechteck 36">
            <a:extLst>
              <a:ext uri="{FF2B5EF4-FFF2-40B4-BE49-F238E27FC236}">
                <a16:creationId xmlns:a16="http://schemas.microsoft.com/office/drawing/2014/main" id="{ECF46100-33BC-4F57-BCC9-229607B8FC6F}"/>
              </a:ext>
            </a:extLst>
          </p:cNvPr>
          <p:cNvSpPr/>
          <p:nvPr/>
        </p:nvSpPr>
        <p:spPr>
          <a:xfrm>
            <a:off x="6991308" y="1277508"/>
            <a:ext cx="1398579"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7. </a:t>
            </a:r>
            <a:r>
              <a:rPr lang="de-DE" sz="1100" dirty="0" err="1"/>
              <a:t>Opt</a:t>
            </a:r>
            <a:r>
              <a:rPr lang="de-DE" sz="1100" dirty="0"/>
              <a:t>. Prozesspara-meter übertragen</a:t>
            </a:r>
          </a:p>
        </p:txBody>
      </p:sp>
      <p:sp>
        <p:nvSpPr>
          <p:cNvPr id="42" name="Rechteck 41">
            <a:extLst>
              <a:ext uri="{FF2B5EF4-FFF2-40B4-BE49-F238E27FC236}">
                <a16:creationId xmlns:a16="http://schemas.microsoft.com/office/drawing/2014/main" id="{86FF7824-3455-41F4-9E88-A35DAC900501}"/>
              </a:ext>
            </a:extLst>
          </p:cNvPr>
          <p:cNvSpPr/>
          <p:nvPr/>
        </p:nvSpPr>
        <p:spPr>
          <a:xfrm>
            <a:off x="7019854" y="5797230"/>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4. Daten vorverarbeiten</a:t>
            </a:r>
          </a:p>
        </p:txBody>
      </p:sp>
      <p:sp>
        <p:nvSpPr>
          <p:cNvPr id="43" name="Rechteck 42">
            <a:extLst>
              <a:ext uri="{FF2B5EF4-FFF2-40B4-BE49-F238E27FC236}">
                <a16:creationId xmlns:a16="http://schemas.microsoft.com/office/drawing/2014/main" id="{3E15964C-AD06-4A4A-BA58-A7B90FE88E90}"/>
              </a:ext>
            </a:extLst>
          </p:cNvPr>
          <p:cNvSpPr/>
          <p:nvPr/>
        </p:nvSpPr>
        <p:spPr>
          <a:xfrm>
            <a:off x="3994162" y="5822770"/>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8. Einstellungen vornehmen</a:t>
            </a:r>
          </a:p>
        </p:txBody>
      </p:sp>
      <p:sp>
        <p:nvSpPr>
          <p:cNvPr id="44" name="Rechteck 43">
            <a:extLst>
              <a:ext uri="{FF2B5EF4-FFF2-40B4-BE49-F238E27FC236}">
                <a16:creationId xmlns:a16="http://schemas.microsoft.com/office/drawing/2014/main" id="{FA96E186-7E35-4097-9BCB-1A081E9B6C68}"/>
              </a:ext>
            </a:extLst>
          </p:cNvPr>
          <p:cNvSpPr/>
          <p:nvPr/>
        </p:nvSpPr>
        <p:spPr>
          <a:xfrm>
            <a:off x="2315777" y="4928079"/>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0./9. Neuer Zyklus</a:t>
            </a:r>
          </a:p>
        </p:txBody>
      </p:sp>
      <p:sp>
        <p:nvSpPr>
          <p:cNvPr id="45" name="Gleichschenkliges Dreieck 44">
            <a:extLst>
              <a:ext uri="{FF2B5EF4-FFF2-40B4-BE49-F238E27FC236}">
                <a16:creationId xmlns:a16="http://schemas.microsoft.com/office/drawing/2014/main" id="{83B618A4-225C-4E86-840E-808ADB858901}"/>
              </a:ext>
            </a:extLst>
          </p:cNvPr>
          <p:cNvSpPr/>
          <p:nvPr/>
        </p:nvSpPr>
        <p:spPr>
          <a:xfrm rot="18615316">
            <a:off x="3261979" y="5487240"/>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Gleichschenkliges Dreieck 45">
            <a:extLst>
              <a:ext uri="{FF2B5EF4-FFF2-40B4-BE49-F238E27FC236}">
                <a16:creationId xmlns:a16="http://schemas.microsoft.com/office/drawing/2014/main" id="{BBD8464B-4C6E-4BB4-BE6A-6A4A8A14EA85}"/>
              </a:ext>
            </a:extLst>
          </p:cNvPr>
          <p:cNvSpPr/>
          <p:nvPr/>
        </p:nvSpPr>
        <p:spPr>
          <a:xfrm rot="14440015">
            <a:off x="5397008" y="5593992"/>
            <a:ext cx="612000" cy="252000"/>
          </a:xfrm>
          <a:prstGeom prst="triangle">
            <a:avLst/>
          </a:prstGeom>
          <a:solidFill>
            <a:srgbClr val="13957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Gleichschenkliges Dreieck 46">
            <a:extLst>
              <a:ext uri="{FF2B5EF4-FFF2-40B4-BE49-F238E27FC236}">
                <a16:creationId xmlns:a16="http://schemas.microsoft.com/office/drawing/2014/main" id="{A7B3E011-B00D-4E81-8FF1-D1AF5263DD38}"/>
              </a:ext>
            </a:extLst>
          </p:cNvPr>
          <p:cNvSpPr/>
          <p:nvPr/>
        </p:nvSpPr>
        <p:spPr>
          <a:xfrm rot="14482991">
            <a:off x="6156105" y="1612057"/>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Gleichschenkliges Dreieck 49">
            <a:extLst>
              <a:ext uri="{FF2B5EF4-FFF2-40B4-BE49-F238E27FC236}">
                <a16:creationId xmlns:a16="http://schemas.microsoft.com/office/drawing/2014/main" id="{8F94297D-4634-40FF-95FE-22E6D45BCCFA}"/>
              </a:ext>
            </a:extLst>
          </p:cNvPr>
          <p:cNvSpPr/>
          <p:nvPr/>
        </p:nvSpPr>
        <p:spPr>
          <a:xfrm rot="18911048">
            <a:off x="8543001" y="1737324"/>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Gleichschenkliges Dreieck 51">
            <a:extLst>
              <a:ext uri="{FF2B5EF4-FFF2-40B4-BE49-F238E27FC236}">
                <a16:creationId xmlns:a16="http://schemas.microsoft.com/office/drawing/2014/main" id="{19E8C834-4DCB-4CF6-A782-327425497E60}"/>
              </a:ext>
            </a:extLst>
          </p:cNvPr>
          <p:cNvSpPr/>
          <p:nvPr/>
        </p:nvSpPr>
        <p:spPr>
          <a:xfrm>
            <a:off x="9553225" y="3636486"/>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Gleichschenkliges Dreieck 52">
            <a:extLst>
              <a:ext uri="{FF2B5EF4-FFF2-40B4-BE49-F238E27FC236}">
                <a16:creationId xmlns:a16="http://schemas.microsoft.com/office/drawing/2014/main" id="{3D315621-7554-462E-9EA6-7C23F3A54725}"/>
              </a:ext>
            </a:extLst>
          </p:cNvPr>
          <p:cNvSpPr/>
          <p:nvPr/>
        </p:nvSpPr>
        <p:spPr>
          <a:xfrm rot="3363350">
            <a:off x="8574958" y="5503150"/>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Gleichschenkliges Dreieck 53">
            <a:extLst>
              <a:ext uri="{FF2B5EF4-FFF2-40B4-BE49-F238E27FC236}">
                <a16:creationId xmlns:a16="http://schemas.microsoft.com/office/drawing/2014/main" id="{4CAF9BBC-8D95-4E77-A0BB-94B35FB8E9AD}"/>
              </a:ext>
            </a:extLst>
          </p:cNvPr>
          <p:cNvSpPr/>
          <p:nvPr/>
        </p:nvSpPr>
        <p:spPr>
          <a:xfrm rot="7291480">
            <a:off x="6208293" y="5562990"/>
            <a:ext cx="612000" cy="252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25EFE6CA-DF4B-41AA-A5CC-157221A52CA8}"/>
              </a:ext>
            </a:extLst>
          </p:cNvPr>
          <p:cNvGrpSpPr/>
          <p:nvPr/>
        </p:nvGrpSpPr>
        <p:grpSpPr>
          <a:xfrm rot="20126825">
            <a:off x="8688348" y="2217534"/>
            <a:ext cx="900000" cy="1323561"/>
            <a:chOff x="8930593" y="3082951"/>
            <a:chExt cx="900000" cy="1323561"/>
          </a:xfrm>
        </p:grpSpPr>
        <p:sp>
          <p:nvSpPr>
            <p:cNvPr id="55" name="Ellipse 54">
              <a:extLst>
                <a:ext uri="{FF2B5EF4-FFF2-40B4-BE49-F238E27FC236}">
                  <a16:creationId xmlns:a16="http://schemas.microsoft.com/office/drawing/2014/main" id="{75AAD925-341E-4CC6-92F8-054CF37FE1BC}"/>
                </a:ext>
              </a:extLst>
            </p:cNvPr>
            <p:cNvSpPr/>
            <p:nvPr/>
          </p:nvSpPr>
          <p:spPr>
            <a:xfrm>
              <a:off x="8930593" y="3297322"/>
              <a:ext cx="900000" cy="90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Gleichschenkliges Dreieck 55">
              <a:extLst>
                <a:ext uri="{FF2B5EF4-FFF2-40B4-BE49-F238E27FC236}">
                  <a16:creationId xmlns:a16="http://schemas.microsoft.com/office/drawing/2014/main" id="{68C5044E-034D-4996-92EA-3F41CC62F573}"/>
                </a:ext>
              </a:extLst>
            </p:cNvPr>
            <p:cNvSpPr/>
            <p:nvPr/>
          </p:nvSpPr>
          <p:spPr>
            <a:xfrm rot="16200000">
              <a:off x="9082193" y="3226951"/>
              <a:ext cx="468000" cy="180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8" name="Gleichschenkliges Dreieck 57">
              <a:extLst>
                <a:ext uri="{FF2B5EF4-FFF2-40B4-BE49-F238E27FC236}">
                  <a16:creationId xmlns:a16="http://schemas.microsoft.com/office/drawing/2014/main" id="{A6CBB2F4-A6E8-46F5-9464-76BB1B0A0B69}"/>
                </a:ext>
              </a:extLst>
            </p:cNvPr>
            <p:cNvSpPr/>
            <p:nvPr/>
          </p:nvSpPr>
          <p:spPr>
            <a:xfrm rot="5400000">
              <a:off x="9120639" y="4082512"/>
              <a:ext cx="468000" cy="180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59" name="Textfeld 58">
            <a:extLst>
              <a:ext uri="{FF2B5EF4-FFF2-40B4-BE49-F238E27FC236}">
                <a16:creationId xmlns:a16="http://schemas.microsoft.com/office/drawing/2014/main" id="{02919C32-03EF-4A83-A1B8-345D296D5887}"/>
              </a:ext>
            </a:extLst>
          </p:cNvPr>
          <p:cNvSpPr txBox="1"/>
          <p:nvPr/>
        </p:nvSpPr>
        <p:spPr>
          <a:xfrm>
            <a:off x="9536005" y="5913657"/>
            <a:ext cx="341523" cy="246221"/>
          </a:xfrm>
          <a:prstGeom prst="rect">
            <a:avLst/>
          </a:prstGeom>
          <a:noFill/>
        </p:spPr>
        <p:txBody>
          <a:bodyPr wrap="square" rtlCol="0">
            <a:spAutoFit/>
          </a:bodyPr>
          <a:lstStyle/>
          <a:p>
            <a:r>
              <a:rPr lang="de-DE" sz="1000" dirty="0"/>
              <a:t>[4]</a:t>
            </a:r>
          </a:p>
        </p:txBody>
      </p:sp>
      <p:sp>
        <p:nvSpPr>
          <p:cNvPr id="60" name="TextShape 4">
            <a:extLst>
              <a:ext uri="{FF2B5EF4-FFF2-40B4-BE49-F238E27FC236}">
                <a16:creationId xmlns:a16="http://schemas.microsoft.com/office/drawing/2014/main" id="{C06FE795-5536-4EF0-B70C-B0D5133A8C3D}"/>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grpSp>
        <p:nvGrpSpPr>
          <p:cNvPr id="57" name="Gruppieren 56">
            <a:extLst>
              <a:ext uri="{FF2B5EF4-FFF2-40B4-BE49-F238E27FC236}">
                <a16:creationId xmlns:a16="http://schemas.microsoft.com/office/drawing/2014/main" id="{B67E9785-D282-46EA-A550-2302D4641853}"/>
              </a:ext>
            </a:extLst>
          </p:cNvPr>
          <p:cNvGrpSpPr/>
          <p:nvPr/>
        </p:nvGrpSpPr>
        <p:grpSpPr>
          <a:xfrm rot="1787785">
            <a:off x="8654938" y="3894315"/>
            <a:ext cx="900000" cy="1323561"/>
            <a:chOff x="8930593" y="3082951"/>
            <a:chExt cx="900000" cy="1323561"/>
          </a:xfrm>
        </p:grpSpPr>
        <p:sp>
          <p:nvSpPr>
            <p:cNvPr id="61" name="Ellipse 60">
              <a:extLst>
                <a:ext uri="{FF2B5EF4-FFF2-40B4-BE49-F238E27FC236}">
                  <a16:creationId xmlns:a16="http://schemas.microsoft.com/office/drawing/2014/main" id="{EA97D337-FD2A-43A1-956C-43FDAF87DD6E}"/>
                </a:ext>
              </a:extLst>
            </p:cNvPr>
            <p:cNvSpPr/>
            <p:nvPr/>
          </p:nvSpPr>
          <p:spPr>
            <a:xfrm>
              <a:off x="8930593" y="3297322"/>
              <a:ext cx="900000" cy="900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Gleichschenkliges Dreieck 61">
              <a:extLst>
                <a:ext uri="{FF2B5EF4-FFF2-40B4-BE49-F238E27FC236}">
                  <a16:creationId xmlns:a16="http://schemas.microsoft.com/office/drawing/2014/main" id="{56D46FB0-ED02-4808-8D1C-58B57941B437}"/>
                </a:ext>
              </a:extLst>
            </p:cNvPr>
            <p:cNvSpPr/>
            <p:nvPr/>
          </p:nvSpPr>
          <p:spPr>
            <a:xfrm rot="16200000">
              <a:off x="9082193" y="3226951"/>
              <a:ext cx="468000" cy="180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3" name="Gleichschenkliges Dreieck 62">
              <a:extLst>
                <a:ext uri="{FF2B5EF4-FFF2-40B4-BE49-F238E27FC236}">
                  <a16:creationId xmlns:a16="http://schemas.microsoft.com/office/drawing/2014/main" id="{1B66DD79-65FE-4CF8-BA54-06E73BDA9597}"/>
                </a:ext>
              </a:extLst>
            </p:cNvPr>
            <p:cNvSpPr/>
            <p:nvPr/>
          </p:nvSpPr>
          <p:spPr>
            <a:xfrm rot="5400000">
              <a:off x="9120639" y="4082512"/>
              <a:ext cx="468000" cy="180000"/>
            </a:xfrm>
            <a:prstGeom prst="triangle">
              <a:avLst/>
            </a:prstGeom>
            <a:solidFill>
              <a:srgbClr val="FFC00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40" name="Rechteck 39">
            <a:extLst>
              <a:ext uri="{FF2B5EF4-FFF2-40B4-BE49-F238E27FC236}">
                <a16:creationId xmlns:a16="http://schemas.microsoft.com/office/drawing/2014/main" id="{AA86B436-3B1A-476C-B362-D5CC7EF00203}"/>
              </a:ext>
            </a:extLst>
          </p:cNvPr>
          <p:cNvSpPr/>
          <p:nvPr/>
        </p:nvSpPr>
        <p:spPr>
          <a:xfrm>
            <a:off x="9318488" y="2613844"/>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6. Prozess-optimierung</a:t>
            </a:r>
          </a:p>
        </p:txBody>
      </p:sp>
      <p:sp>
        <p:nvSpPr>
          <p:cNvPr id="41" name="Rechteck 40">
            <a:extLst>
              <a:ext uri="{FF2B5EF4-FFF2-40B4-BE49-F238E27FC236}">
                <a16:creationId xmlns:a16="http://schemas.microsoft.com/office/drawing/2014/main" id="{FAE8F338-7CCC-4CF3-A155-1889C95DE516}"/>
              </a:ext>
            </a:extLst>
          </p:cNvPr>
          <p:cNvSpPr/>
          <p:nvPr/>
        </p:nvSpPr>
        <p:spPr>
          <a:xfrm>
            <a:off x="9288972" y="4554792"/>
            <a:ext cx="1332000" cy="397580"/>
          </a:xfrm>
          <a:prstGeom prst="rect">
            <a:avLst/>
          </a:prstGeom>
          <a:solidFill>
            <a:srgbClr val="14447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5. Modell adaptieren</a:t>
            </a:r>
          </a:p>
        </p:txBody>
      </p:sp>
    </p:spTree>
    <p:extLst>
      <p:ext uri="{BB962C8B-B14F-4D97-AF65-F5344CB8AC3E}">
        <p14:creationId xmlns:p14="http://schemas.microsoft.com/office/powerpoint/2010/main" val="2047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2" grpId="0" animBg="1"/>
      <p:bldP spid="33" grpId="0" animBg="1"/>
      <p:bldP spid="22" grpId="0" animBg="1"/>
      <p:bldP spid="34" grpId="0" animBg="1"/>
      <p:bldP spid="36" grpId="0" animBg="1"/>
      <p:bldP spid="37" grpId="0" animBg="1"/>
      <p:bldP spid="42" grpId="0" animBg="1"/>
      <p:bldP spid="43" grpId="0" animBg="1"/>
      <p:bldP spid="44" grpId="0" animBg="1"/>
      <p:bldP spid="45" grpId="0" animBg="1"/>
      <p:bldP spid="46" grpId="0" animBg="1"/>
      <p:bldP spid="47" grpId="0" animBg="1"/>
      <p:bldP spid="50" grpId="0" animBg="1"/>
      <p:bldP spid="52" grpId="0" animBg="1"/>
      <p:bldP spid="53" grpId="0" animBg="1"/>
      <p:bldP spid="54"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F13E5C47-2A21-4F53-A664-EB0C719194B5}"/>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967CA3B-24AB-4360-9625-05D5A1704F4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23</a:t>
            </a:fld>
            <a:endParaRPr lang="de-DE" sz="1200" b="0" strike="noStrike" spc="-1">
              <a:latin typeface="Times New Roman"/>
            </a:endParaRPr>
          </a:p>
        </p:txBody>
      </p:sp>
      <p:sp>
        <p:nvSpPr>
          <p:cNvPr id="5" name="Titel 2">
            <a:extLst>
              <a:ext uri="{FF2B5EF4-FFF2-40B4-BE49-F238E27FC236}">
                <a16:creationId xmlns:a16="http://schemas.microsoft.com/office/drawing/2014/main" id="{DA06F29F-DF10-4D72-BEEB-A1AF7AF9A06B}"/>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400" b="1" dirty="0"/>
              <a:t>Digitale Zwillinge in der Kunststoffverarbeitung</a:t>
            </a:r>
            <a:endParaRPr lang="en-GB" sz="2400" b="1" dirty="0"/>
          </a:p>
        </p:txBody>
      </p:sp>
      <p:sp>
        <p:nvSpPr>
          <p:cNvPr id="6" name="Inhaltsplatzhalter 1">
            <a:extLst>
              <a:ext uri="{FF2B5EF4-FFF2-40B4-BE49-F238E27FC236}">
                <a16:creationId xmlns:a16="http://schemas.microsoft.com/office/drawing/2014/main" id="{212C2175-639C-49C6-8CB3-43BB073024E8}"/>
              </a:ext>
            </a:extLst>
          </p:cNvPr>
          <p:cNvSpPr txBox="1">
            <a:spLocks/>
          </p:cNvSpPr>
          <p:nvPr/>
        </p:nvSpPr>
        <p:spPr>
          <a:xfrm>
            <a:off x="192120" y="914401"/>
            <a:ext cx="11796680" cy="5574600"/>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„Spritzgussbranche nimmt eine Vorreiterrolle in punkto Industrie 4.0 ein.“ </a:t>
            </a:r>
          </a:p>
          <a:p>
            <a:pPr marL="0" indent="0">
              <a:lnSpc>
                <a:spcPct val="100000"/>
              </a:lnSpc>
              <a:spcBef>
                <a:spcPts val="0"/>
              </a:spcBef>
              <a:buNone/>
            </a:pPr>
            <a:r>
              <a:rPr lang="de-DE" sz="1400" dirty="0"/>
              <a:t>– Michael Grupp, freier Journalist</a:t>
            </a:r>
          </a:p>
        </p:txBody>
      </p:sp>
      <p:pic>
        <p:nvPicPr>
          <p:cNvPr id="8" name="Grafik 7">
            <a:extLst>
              <a:ext uri="{FF2B5EF4-FFF2-40B4-BE49-F238E27FC236}">
                <a16:creationId xmlns:a16="http://schemas.microsoft.com/office/drawing/2014/main" id="{A98B62D5-58BB-4C72-9717-EF5881FFC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65" y="1632385"/>
            <a:ext cx="6604000" cy="3251200"/>
          </a:xfrm>
          <a:prstGeom prst="rect">
            <a:avLst/>
          </a:prstGeom>
        </p:spPr>
      </p:pic>
      <p:pic>
        <p:nvPicPr>
          <p:cNvPr id="10" name="Grafik 9" descr="Ein Bild, das Text, Person enthält.&#10;&#10;Automatisch generierte Beschreibung">
            <a:extLst>
              <a:ext uri="{FF2B5EF4-FFF2-40B4-BE49-F238E27FC236}">
                <a16:creationId xmlns:a16="http://schemas.microsoft.com/office/drawing/2014/main" id="{A2A4BD56-AD28-42C6-A041-E8191C0B7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815" y="3127019"/>
            <a:ext cx="5201920" cy="3398520"/>
          </a:xfrm>
          <a:prstGeom prst="rect">
            <a:avLst/>
          </a:prstGeom>
        </p:spPr>
      </p:pic>
      <p:pic>
        <p:nvPicPr>
          <p:cNvPr id="1026" name="Picture 2">
            <a:extLst>
              <a:ext uri="{FF2B5EF4-FFF2-40B4-BE49-F238E27FC236}">
                <a16:creationId xmlns:a16="http://schemas.microsoft.com/office/drawing/2014/main" id="{855B494B-E813-4BB0-BF9F-3C4D9402FB3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78859" y1="18343" x2="78859" y2="18343"/>
                      </a14:backgroundRemoval>
                    </a14:imgEffect>
                  </a14:imgLayer>
                </a14:imgProps>
              </a:ext>
              <a:ext uri="{28A0092B-C50C-407E-A947-70E740481C1C}">
                <a14:useLocalDpi xmlns:a14="http://schemas.microsoft.com/office/drawing/2010/main" val="0"/>
              </a:ext>
            </a:extLst>
          </a:blip>
          <a:srcRect/>
          <a:stretch>
            <a:fillRect/>
          </a:stretch>
        </p:blipFill>
        <p:spPr bwMode="auto">
          <a:xfrm>
            <a:off x="9250883" y="2113170"/>
            <a:ext cx="28384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5AD485F8-80CF-4CB8-B031-F575CAA925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485" y="4401475"/>
            <a:ext cx="2952750" cy="1657350"/>
          </a:xfrm>
          <a:prstGeom prst="rect">
            <a:avLst/>
          </a:prstGeom>
        </p:spPr>
      </p:pic>
      <p:sp>
        <p:nvSpPr>
          <p:cNvPr id="13" name="Textfeld 12">
            <a:extLst>
              <a:ext uri="{FF2B5EF4-FFF2-40B4-BE49-F238E27FC236}">
                <a16:creationId xmlns:a16="http://schemas.microsoft.com/office/drawing/2014/main" id="{216F9DC3-BD90-4FE4-B832-0D0F685024B7}"/>
              </a:ext>
            </a:extLst>
          </p:cNvPr>
          <p:cNvSpPr txBox="1"/>
          <p:nvPr/>
        </p:nvSpPr>
        <p:spPr>
          <a:xfrm>
            <a:off x="558651" y="4883585"/>
            <a:ext cx="341523" cy="246221"/>
          </a:xfrm>
          <a:prstGeom prst="rect">
            <a:avLst/>
          </a:prstGeom>
          <a:noFill/>
        </p:spPr>
        <p:txBody>
          <a:bodyPr wrap="square" rtlCol="0">
            <a:spAutoFit/>
          </a:bodyPr>
          <a:lstStyle/>
          <a:p>
            <a:r>
              <a:rPr lang="de-DE" sz="1000" dirty="0"/>
              <a:t>[5]</a:t>
            </a:r>
          </a:p>
        </p:txBody>
      </p:sp>
      <p:sp>
        <p:nvSpPr>
          <p:cNvPr id="16" name="Textfeld 15">
            <a:extLst>
              <a:ext uri="{FF2B5EF4-FFF2-40B4-BE49-F238E27FC236}">
                <a16:creationId xmlns:a16="http://schemas.microsoft.com/office/drawing/2014/main" id="{E290D9B9-BE6F-4BFB-800D-38221EFD1A4D}"/>
              </a:ext>
            </a:extLst>
          </p:cNvPr>
          <p:cNvSpPr txBox="1"/>
          <p:nvPr/>
        </p:nvSpPr>
        <p:spPr>
          <a:xfrm>
            <a:off x="11482056" y="2832936"/>
            <a:ext cx="341523" cy="246221"/>
          </a:xfrm>
          <a:prstGeom prst="rect">
            <a:avLst/>
          </a:prstGeom>
          <a:noFill/>
        </p:spPr>
        <p:txBody>
          <a:bodyPr wrap="square" rtlCol="0">
            <a:spAutoFit/>
          </a:bodyPr>
          <a:lstStyle/>
          <a:p>
            <a:r>
              <a:rPr lang="de-DE" sz="1000" dirty="0"/>
              <a:t>[6]</a:t>
            </a:r>
          </a:p>
        </p:txBody>
      </p:sp>
      <p:sp>
        <p:nvSpPr>
          <p:cNvPr id="14" name="TextShape 4">
            <a:extLst>
              <a:ext uri="{FF2B5EF4-FFF2-40B4-BE49-F238E27FC236}">
                <a16:creationId xmlns:a16="http://schemas.microsoft.com/office/drawing/2014/main" id="{C7CC21B8-C657-4C1C-8435-95EBFB3615C5}"/>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89983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Begrüßung</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Digitalisierung in der Kunststofftechnik</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ct val="150000"/>
              </a:lnSpc>
              <a:buFont typeface="Arial"/>
              <a:buChar char="•"/>
            </a:pPr>
            <a:r>
              <a:rPr lang="de-DE" sz="1800" b="1" strike="noStrike" spc="-1" dirty="0">
                <a:latin typeface="Calibri"/>
              </a:rPr>
              <a:t>Vorstellung des Projekts DIM </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Stand der Technik und Motivation</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Projektziele und Mehrwert</a:t>
            </a:r>
            <a:endParaRPr lang="de-DE" sz="1800" b="1" strike="noStrike" spc="-1" dirty="0">
              <a:solidFill>
                <a:srgbClr val="000000"/>
              </a:solidFill>
              <a:latin typeface="Arial"/>
            </a:endParaRPr>
          </a:p>
          <a:p>
            <a:pPr marL="343080" indent="-159840">
              <a:lnSpc>
                <a:spcPct val="150000"/>
              </a:lnSpc>
              <a:buClr>
                <a:srgbClr val="000000"/>
              </a:buClr>
              <a:buFont typeface="Arial"/>
              <a:buChar char="•"/>
            </a:pPr>
            <a:endParaRPr lang="de-DE" b="1" spc="-1" dirty="0">
              <a:solidFill>
                <a:srgbClr val="808080"/>
              </a:solidFill>
              <a:latin typeface="Calibri"/>
            </a:endParaRPr>
          </a:p>
          <a:p>
            <a:pPr marL="343080" indent="-159840">
              <a:lnSpc>
                <a:spcPct val="150000"/>
              </a:lnSpc>
              <a:buClr>
                <a:srgbClr val="919191"/>
              </a:buClr>
              <a:buFont typeface="Arial"/>
              <a:buChar char="•"/>
            </a:pPr>
            <a:r>
              <a:rPr lang="de-DE" b="1" spc="-1" dirty="0">
                <a:solidFill>
                  <a:srgbClr val="808080"/>
                </a:solidFill>
                <a:latin typeface="Calibri"/>
              </a:rPr>
              <a:t>Entwicklungs- und Transfermaßnahmen</a:t>
            </a:r>
          </a:p>
          <a:p>
            <a:pPr marL="343080" indent="-159840">
              <a:lnSpc>
                <a:spcPct val="150000"/>
              </a:lnSpc>
              <a:buClr>
                <a:srgbClr val="000000"/>
              </a:buClr>
              <a:buFont typeface="Arial"/>
              <a:buChar char="•"/>
            </a:pPr>
            <a:endParaRPr lang="de-DE" b="1" spc="-1" dirty="0">
              <a:solidFill>
                <a:srgbClr val="808080"/>
              </a:solidFill>
              <a:latin typeface="Calibri"/>
            </a:endParaRPr>
          </a:p>
          <a:p>
            <a:pPr marL="343080" indent="-159840">
              <a:lnSpc>
                <a:spcPct val="150000"/>
              </a:lnSpc>
              <a:buClr>
                <a:srgbClr val="919191"/>
              </a:buClr>
              <a:buFont typeface="Arial"/>
              <a:buChar char="•"/>
            </a:pPr>
            <a:r>
              <a:rPr lang="de-DE" b="1" spc="-1" dirty="0">
                <a:solidFill>
                  <a:srgbClr val="808080"/>
                </a:solidFill>
                <a:latin typeface="Calibri"/>
              </a:rPr>
              <a:t>Überblick Workshopreihe</a:t>
            </a:r>
          </a:p>
          <a:p>
            <a:pPr marL="343080" indent="-159840">
              <a:lnSpc>
                <a:spcPct val="150000"/>
              </a:lnSpc>
              <a:buClr>
                <a:srgbClr val="919191"/>
              </a:buClr>
              <a:buFont typeface="Arial"/>
              <a:buChar char="•"/>
            </a:pPr>
            <a:endParaRPr lang="de-DE" b="1" spc="-1" dirty="0">
              <a:solidFill>
                <a:srgbClr val="919191"/>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24</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24</a:t>
            </a:fld>
            <a:endParaRPr lang="de-DE" sz="1200" b="0" strike="noStrike" spc="-1">
              <a:latin typeface="Times New Roman"/>
            </a:endParaRPr>
          </a:p>
        </p:txBody>
      </p:sp>
      <p:sp>
        <p:nvSpPr>
          <p:cNvPr id="9" name="TextShape 4">
            <a:extLst>
              <a:ext uri="{FF2B5EF4-FFF2-40B4-BE49-F238E27FC236}">
                <a16:creationId xmlns:a16="http://schemas.microsoft.com/office/drawing/2014/main" id="{A88D11FE-41B1-4F99-8ADC-5DA9B3A4965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406340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399C3F-5B72-42EC-8306-F37954384F19}"/>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17.01.2022</a:t>
            </a:fld>
            <a:endParaRPr lang="de-DE" sz="1200" b="0" strike="noStrike" spc="-1" dirty="0">
              <a:latin typeface="Times New Roman"/>
            </a:endParaRPr>
          </a:p>
        </p:txBody>
      </p:sp>
      <p:sp>
        <p:nvSpPr>
          <p:cNvPr id="3" name="Fußzeilenplatzhalter 2">
            <a:extLst>
              <a:ext uri="{FF2B5EF4-FFF2-40B4-BE49-F238E27FC236}">
                <a16:creationId xmlns:a16="http://schemas.microsoft.com/office/drawing/2014/main" id="{9D37C40F-CC0F-44A9-BE8A-66F866182E7E}"/>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352B8ED9-4F8B-4AB8-8D6A-2AD1F6EDE36E}"/>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25</a:t>
            </a:fld>
            <a:endParaRPr lang="de-DE" sz="1200" b="0" strike="noStrike" spc="-1">
              <a:latin typeface="Times New Roman"/>
            </a:endParaRPr>
          </a:p>
        </p:txBody>
      </p:sp>
      <p:sp>
        <p:nvSpPr>
          <p:cNvPr id="5" name="Titel 2">
            <a:extLst>
              <a:ext uri="{FF2B5EF4-FFF2-40B4-BE49-F238E27FC236}">
                <a16:creationId xmlns:a16="http://schemas.microsoft.com/office/drawing/2014/main" id="{C58B2D10-1B4F-4DCA-903B-1C672F619EB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a:t>Dynamische vs. statische Modellierung</a:t>
            </a:r>
            <a:endParaRPr lang="en-GB" b="1" dirty="0"/>
          </a:p>
        </p:txBody>
      </p:sp>
      <p:sp>
        <p:nvSpPr>
          <p:cNvPr id="6" name="Inhaltsplatzhalter 96">
            <a:extLst>
              <a:ext uri="{FF2B5EF4-FFF2-40B4-BE49-F238E27FC236}">
                <a16:creationId xmlns:a16="http://schemas.microsoft.com/office/drawing/2014/main" id="{8A5A5617-D857-48EC-A164-D0D5BE7F3FFE}"/>
              </a:ext>
            </a:extLst>
          </p:cNvPr>
          <p:cNvSpPr txBox="1">
            <a:spLocks/>
          </p:cNvSpPr>
          <p:nvPr/>
        </p:nvSpPr>
        <p:spPr>
          <a:xfrm>
            <a:off x="189581" y="725374"/>
            <a:ext cx="5883442" cy="25908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Statische Modelle</a:t>
            </a:r>
          </a:p>
        </p:txBody>
      </p:sp>
      <mc:AlternateContent xmlns:mc="http://schemas.openxmlformats.org/markup-compatibility/2006" xmlns:a14="http://schemas.microsoft.com/office/drawing/2010/main">
        <mc:Choice Requires="a14">
          <p:sp>
            <p:nvSpPr>
              <p:cNvPr id="7" name="Inhaltsplatzhalter 96">
                <a:extLst>
                  <a:ext uri="{FF2B5EF4-FFF2-40B4-BE49-F238E27FC236}">
                    <a16:creationId xmlns:a16="http://schemas.microsoft.com/office/drawing/2014/main" id="{D921A372-1748-415A-A9A3-610135946E88}"/>
                  </a:ext>
                </a:extLst>
              </p:cNvPr>
              <p:cNvSpPr txBox="1">
                <a:spLocks/>
              </p:cNvSpPr>
              <p:nvPr/>
            </p:nvSpPr>
            <p:spPr>
              <a:xfrm>
                <a:off x="189581" y="1083619"/>
                <a:ext cx="5883442" cy="2932687"/>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Werden beschrieben durch algebraische Gleichungen</a:t>
                </a:r>
              </a:p>
              <a:p>
                <a:pPr marL="0" indent="0">
                  <a:buNone/>
                </a:pPr>
                <a:endParaRPr lang="de-DE" sz="1600" i="1" spc="-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de-DE" sz="1600" i="1" spc="-1">
                              <a:latin typeface="Cambria Math" panose="02040503050406030204" pitchFamily="18" charset="0"/>
                            </a:rPr>
                          </m:ctrlPr>
                        </m:sSubPr>
                        <m:e>
                          <m:r>
                            <a:rPr lang="de-DE" sz="1600" b="1" i="1" spc="-1" smtClean="0">
                              <a:latin typeface="Cambria Math" panose="02040503050406030204" pitchFamily="18" charset="0"/>
                            </a:rPr>
                            <m:t>𝒚</m:t>
                          </m:r>
                        </m:e>
                        <m:sub>
                          <m:r>
                            <a:rPr lang="de-DE" sz="1600" i="1" spc="-1">
                              <a:latin typeface="Cambria Math" panose="02040503050406030204" pitchFamily="18" charset="0"/>
                            </a:rPr>
                            <m:t>𝑘</m:t>
                          </m:r>
                        </m:sub>
                      </m:sSub>
                      <m:r>
                        <a:rPr lang="de-DE" sz="1600" b="0" i="1" spc="-1" smtClean="0">
                          <a:latin typeface="Cambria Math" panose="02040503050406030204" pitchFamily="18" charset="0"/>
                        </a:rPr>
                        <m:t>=</m:t>
                      </m:r>
                      <m:r>
                        <a:rPr lang="de-DE" sz="1600" b="1" i="1" spc="-1" smtClean="0">
                          <a:latin typeface="Cambria Math" panose="02040503050406030204" pitchFamily="18" charset="0"/>
                        </a:rPr>
                        <m:t>𝒇</m:t>
                      </m:r>
                      <m:d>
                        <m:dPr>
                          <m:ctrlPr>
                            <a:rPr lang="de-DE" sz="1600" b="0" i="1" spc="-1" smtClean="0">
                              <a:latin typeface="Cambria Math" panose="02040503050406030204" pitchFamily="18" charset="0"/>
                            </a:rPr>
                          </m:ctrlPr>
                        </m:dPr>
                        <m:e>
                          <m:sSub>
                            <m:sSubPr>
                              <m:ctrlPr>
                                <a:rPr lang="de-DE" sz="1600" b="0" i="1" spc="-1" smtClean="0">
                                  <a:latin typeface="Cambria Math" panose="02040503050406030204" pitchFamily="18" charset="0"/>
                                </a:rPr>
                              </m:ctrlPr>
                            </m:sSubPr>
                            <m:e>
                              <m:r>
                                <a:rPr lang="de-DE" sz="1600" b="1" i="1" spc="-1" smtClean="0">
                                  <a:latin typeface="Cambria Math" panose="02040503050406030204" pitchFamily="18" charset="0"/>
                                </a:rPr>
                                <m:t>𝒖</m:t>
                              </m:r>
                            </m:e>
                            <m:sub>
                              <m:r>
                                <a:rPr lang="de-DE" sz="1600" b="0" i="1" spc="-1" smtClean="0">
                                  <a:latin typeface="Cambria Math" panose="02040503050406030204" pitchFamily="18" charset="0"/>
                                </a:rPr>
                                <m:t>𝑘</m:t>
                              </m:r>
                            </m:sub>
                          </m:sSub>
                        </m:e>
                      </m:d>
                    </m:oMath>
                  </m:oMathPara>
                </a14:m>
                <a:endParaRPr lang="de-DE" sz="1600" dirty="0"/>
              </a:p>
              <a:p>
                <a:pPr marL="0" indent="0">
                  <a:buNone/>
                </a:pPr>
                <a:endParaRPr lang="de-DE" sz="1600" dirty="0"/>
              </a:p>
              <a:p>
                <a:r>
                  <a:rPr lang="de-DE" sz="1600" dirty="0"/>
                  <a:t>Eingangsgröße </a:t>
                </a:r>
                <a14:m>
                  <m:oMath xmlns:m="http://schemas.openxmlformats.org/officeDocument/2006/math">
                    <m:r>
                      <a:rPr lang="de-DE" sz="1600" b="1" i="1" strike="noStrike" spc="-1" smtClean="0">
                        <a:latin typeface="Cambria Math" panose="02040503050406030204" pitchFamily="18" charset="0"/>
                      </a:rPr>
                      <m:t>𝒖</m:t>
                    </m:r>
                  </m:oMath>
                </a14:m>
                <a:r>
                  <a:rPr lang="en-US" sz="1600" dirty="0"/>
                  <a:t> </a:t>
                </a:r>
                <a:r>
                  <a:rPr lang="en-US" sz="1600" dirty="0" err="1"/>
                  <a:t>bewirkt</a:t>
                </a:r>
                <a:r>
                  <a:rPr lang="en-US" sz="1600" dirty="0"/>
                  <a:t> </a:t>
                </a:r>
                <a:r>
                  <a:rPr lang="en-US" sz="1600" dirty="0" err="1"/>
                  <a:t>ohne</a:t>
                </a:r>
                <a:r>
                  <a:rPr lang="en-US" sz="1600" dirty="0"/>
                  <a:t> </a:t>
                </a:r>
                <a:r>
                  <a:rPr lang="en-US" sz="1600" dirty="0" err="1"/>
                  <a:t>zeitliche</a:t>
                </a:r>
                <a:r>
                  <a:rPr lang="en-US" sz="1600" dirty="0"/>
                  <a:t> </a:t>
                </a:r>
                <a:r>
                  <a:rPr lang="en-US" sz="1600" dirty="0" err="1"/>
                  <a:t>Verzögerung</a:t>
                </a:r>
                <a:r>
                  <a:rPr lang="en-US" sz="1600" dirty="0"/>
                  <a:t> </a:t>
                </a:r>
                <a:r>
                  <a:rPr lang="en-US" sz="1600" dirty="0" err="1"/>
                  <a:t>eine</a:t>
                </a:r>
                <a:r>
                  <a:rPr lang="en-US" sz="1600" dirty="0"/>
                  <a:t> </a:t>
                </a:r>
                <a:r>
                  <a:rPr lang="en-US" sz="1600" dirty="0" err="1"/>
                  <a:t>Änderung</a:t>
                </a:r>
                <a:r>
                  <a:rPr lang="en-US" sz="1600" dirty="0"/>
                  <a:t> der </a:t>
                </a:r>
                <a:r>
                  <a:rPr lang="en-US" sz="1600" dirty="0" err="1"/>
                  <a:t>Ausgangsgröße</a:t>
                </a:r>
                <a:r>
                  <a:rPr lang="en-US" sz="1600" dirty="0"/>
                  <a:t> </a:t>
                </a:r>
                <a14:m>
                  <m:oMath xmlns:m="http://schemas.openxmlformats.org/officeDocument/2006/math">
                    <m:r>
                      <a:rPr lang="de-DE" sz="1600" b="1" i="1" spc="-1" smtClean="0">
                        <a:latin typeface="Cambria Math" panose="02040503050406030204" pitchFamily="18" charset="0"/>
                      </a:rPr>
                      <m:t>𝒚</m:t>
                    </m:r>
                  </m:oMath>
                </a14:m>
                <a:endParaRPr lang="de-DE" sz="1600" b="1" spc="-1" dirty="0"/>
              </a:p>
              <a:p>
                <a:r>
                  <a:rPr lang="de-DE" sz="1600" dirty="0"/>
                  <a:t>Keine Beschreibung von zeitlichen Ausgleichsvorgängen möglich</a:t>
                </a:r>
              </a:p>
              <a:p>
                <a:r>
                  <a:rPr lang="de-DE" sz="1600" dirty="0"/>
                  <a:t>Lediglich Abbildung von Gleichgewichtszuständen nach Abschluss aller Ausgleichsvorgänge möglich </a:t>
                </a:r>
              </a:p>
              <a:p>
                <a:endParaRPr lang="de-DE" sz="1600" dirty="0"/>
              </a:p>
            </p:txBody>
          </p:sp>
        </mc:Choice>
        <mc:Fallback xmlns="">
          <p:sp>
            <p:nvSpPr>
              <p:cNvPr id="7" name="Inhaltsplatzhalter 96">
                <a:extLst>
                  <a:ext uri="{FF2B5EF4-FFF2-40B4-BE49-F238E27FC236}">
                    <a16:creationId xmlns:a16="http://schemas.microsoft.com/office/drawing/2014/main" id="{D921A372-1748-415A-A9A3-610135946E88}"/>
                  </a:ext>
                </a:extLst>
              </p:cNvPr>
              <p:cNvSpPr txBox="1">
                <a:spLocks noRot="1" noChangeAspect="1" noMove="1" noResize="1" noEditPoints="1" noAdjustHandles="1" noChangeArrowheads="1" noChangeShapeType="1" noTextEdit="1"/>
              </p:cNvSpPr>
              <p:nvPr/>
            </p:nvSpPr>
            <p:spPr>
              <a:xfrm>
                <a:off x="189581" y="1083619"/>
                <a:ext cx="5883442" cy="2932687"/>
              </a:xfrm>
              <a:prstGeom prst="rect">
                <a:avLst/>
              </a:prstGeom>
              <a:blipFill>
                <a:blip r:embed="rId3"/>
                <a:stretch>
                  <a:fillRect l="-104" t="-624"/>
                </a:stretch>
              </a:blipFill>
            </p:spPr>
            <p:txBody>
              <a:bodyPr/>
              <a:lstStyle/>
              <a:p>
                <a:r>
                  <a:rPr lang="en-GB">
                    <a:noFill/>
                  </a:rPr>
                  <a:t> </a:t>
                </a:r>
              </a:p>
            </p:txBody>
          </p:sp>
        </mc:Fallback>
      </mc:AlternateContent>
      <p:sp>
        <p:nvSpPr>
          <p:cNvPr id="32" name="Pfeil: nach rechts 31">
            <a:extLst>
              <a:ext uri="{FF2B5EF4-FFF2-40B4-BE49-F238E27FC236}">
                <a16:creationId xmlns:a16="http://schemas.microsoft.com/office/drawing/2014/main" id="{47C78C1E-0213-41A1-BEC0-C739287E405D}"/>
              </a:ext>
            </a:extLst>
          </p:cNvPr>
          <p:cNvSpPr/>
          <p:nvPr/>
        </p:nvSpPr>
        <p:spPr>
          <a:xfrm rot="5400000" flipV="1">
            <a:off x="8925471" y="5163745"/>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2" name="Inhaltsplatzhalter 96">
                <a:extLst>
                  <a:ext uri="{FF2B5EF4-FFF2-40B4-BE49-F238E27FC236}">
                    <a16:creationId xmlns:a16="http://schemas.microsoft.com/office/drawing/2014/main" id="{3675A098-3035-46C6-985A-66D2096109C6}"/>
                  </a:ext>
                </a:extLst>
              </p:cNvPr>
              <p:cNvSpPr txBox="1">
                <a:spLocks/>
              </p:cNvSpPr>
              <p:nvPr/>
            </p:nvSpPr>
            <p:spPr>
              <a:xfrm>
                <a:off x="6072899" y="725375"/>
                <a:ext cx="5926617" cy="3136391"/>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Dynamische Modelle</a:t>
                </a:r>
              </a:p>
              <a:p>
                <a:r>
                  <a:rPr lang="de-DE" sz="1600" dirty="0"/>
                  <a:t>Werden beschrieben durch Differenzengleichungen</a:t>
                </a:r>
              </a:p>
              <a:p>
                <a:pPr marL="0" indent="0">
                  <a:buNone/>
                </a:pPr>
                <a:endParaRPr lang="de-DE" sz="1600" dirty="0"/>
              </a:p>
              <a:p>
                <a:pPr marL="0" indent="0">
                  <a:buNone/>
                </a:pPr>
                <a14:m>
                  <m:oMathPara xmlns:m="http://schemas.openxmlformats.org/officeDocument/2006/math">
                    <m:oMathParaPr>
                      <m:jc m:val="centerGroup"/>
                    </m:oMathParaPr>
                    <m:oMath xmlns:m="http://schemas.openxmlformats.org/officeDocument/2006/math">
                      <m:sSub>
                        <m:sSubPr>
                          <m:ctrlPr>
                            <a:rPr lang="de-DE" sz="1600" i="1" spc="-1" smtClean="0">
                              <a:latin typeface="Cambria Math" panose="02040503050406030204" pitchFamily="18" charset="0"/>
                            </a:rPr>
                          </m:ctrlPr>
                        </m:sSubPr>
                        <m:e>
                          <m:r>
                            <a:rPr lang="de-DE" sz="1600" b="1" i="1" spc="-1" smtClean="0">
                              <a:latin typeface="Cambria Math" panose="02040503050406030204" pitchFamily="18" charset="0"/>
                            </a:rPr>
                            <m:t>𝒙</m:t>
                          </m:r>
                        </m:e>
                        <m:sub>
                          <m:r>
                            <a:rPr lang="de-DE" sz="1600" i="1" spc="-1">
                              <a:latin typeface="Cambria Math" panose="02040503050406030204" pitchFamily="18" charset="0"/>
                            </a:rPr>
                            <m:t>𝑘</m:t>
                          </m:r>
                          <m:r>
                            <a:rPr lang="de-DE" sz="1600" b="0" i="1" spc="-1" smtClean="0">
                              <a:latin typeface="Cambria Math" panose="02040503050406030204" pitchFamily="18" charset="0"/>
                            </a:rPr>
                            <m:t>+1</m:t>
                          </m:r>
                        </m:sub>
                      </m:sSub>
                      <m:r>
                        <a:rPr lang="de-DE" sz="1600" b="0" i="1" spc="-1" smtClean="0">
                          <a:latin typeface="Cambria Math" panose="02040503050406030204" pitchFamily="18" charset="0"/>
                        </a:rPr>
                        <m:t>=</m:t>
                      </m:r>
                      <m:r>
                        <a:rPr lang="de-DE" sz="1600" b="1" i="1" spc="-1" smtClean="0">
                          <a:latin typeface="Cambria Math" panose="02040503050406030204" pitchFamily="18" charset="0"/>
                        </a:rPr>
                        <m:t>𝒇</m:t>
                      </m:r>
                      <m:d>
                        <m:dPr>
                          <m:ctrlPr>
                            <a:rPr lang="de-DE" sz="1600" b="0" i="1" spc="-1" smtClean="0">
                              <a:latin typeface="Cambria Math" panose="02040503050406030204" pitchFamily="18" charset="0"/>
                            </a:rPr>
                          </m:ctrlPr>
                        </m:dPr>
                        <m:e>
                          <m:sSub>
                            <m:sSubPr>
                              <m:ctrlPr>
                                <a:rPr lang="de-DE" sz="1600" i="1" spc="-1">
                                  <a:latin typeface="Cambria Math" panose="02040503050406030204" pitchFamily="18" charset="0"/>
                                </a:rPr>
                              </m:ctrlPr>
                            </m:sSubPr>
                            <m:e>
                              <m:r>
                                <a:rPr lang="de-DE" sz="1600" b="1" i="1" spc="-1" smtClean="0">
                                  <a:latin typeface="Cambria Math" panose="02040503050406030204" pitchFamily="18" charset="0"/>
                                </a:rPr>
                                <m:t>𝒙</m:t>
                              </m:r>
                            </m:e>
                            <m:sub>
                              <m:r>
                                <a:rPr lang="de-DE" sz="1600" i="1" spc="-1">
                                  <a:latin typeface="Cambria Math" panose="02040503050406030204" pitchFamily="18" charset="0"/>
                                </a:rPr>
                                <m:t>𝑘</m:t>
                              </m:r>
                            </m:sub>
                          </m:sSub>
                          <m:r>
                            <a:rPr lang="de-DE" sz="1600" b="0" i="1" spc="-1" smtClean="0">
                              <a:latin typeface="Cambria Math" panose="02040503050406030204" pitchFamily="18" charset="0"/>
                            </a:rPr>
                            <m:t>,</m:t>
                          </m:r>
                          <m:sSub>
                            <m:sSubPr>
                              <m:ctrlPr>
                                <a:rPr lang="de-DE" sz="1600" b="0" i="1" spc="-1" smtClean="0">
                                  <a:latin typeface="Cambria Math" panose="02040503050406030204" pitchFamily="18" charset="0"/>
                                </a:rPr>
                              </m:ctrlPr>
                            </m:sSubPr>
                            <m:e>
                              <m:r>
                                <a:rPr lang="de-DE" sz="1600" b="1" i="1" spc="-1" smtClean="0">
                                  <a:latin typeface="Cambria Math" panose="02040503050406030204" pitchFamily="18" charset="0"/>
                                </a:rPr>
                                <m:t>𝒖</m:t>
                              </m:r>
                            </m:e>
                            <m:sub>
                              <m:r>
                                <a:rPr lang="de-DE" sz="1600" b="0" i="1" spc="-1" smtClean="0">
                                  <a:latin typeface="Cambria Math" panose="02040503050406030204" pitchFamily="18" charset="0"/>
                                </a:rPr>
                                <m:t>𝑘</m:t>
                              </m:r>
                            </m:sub>
                          </m:sSub>
                        </m:e>
                      </m:d>
                    </m:oMath>
                    <m:oMath xmlns:m="http://schemas.openxmlformats.org/officeDocument/2006/math">
                      <m:sSub>
                        <m:sSubPr>
                          <m:ctrlPr>
                            <a:rPr lang="de-DE" sz="1600" i="1" spc="-1">
                              <a:latin typeface="Cambria Math" panose="02040503050406030204" pitchFamily="18" charset="0"/>
                            </a:rPr>
                          </m:ctrlPr>
                        </m:sSubPr>
                        <m:e>
                          <m:r>
                            <a:rPr lang="de-DE" sz="1600" b="1" i="1" spc="-1" smtClean="0">
                              <a:latin typeface="Cambria Math" panose="02040503050406030204" pitchFamily="18" charset="0"/>
                            </a:rPr>
                            <m:t>𝒚</m:t>
                          </m:r>
                        </m:e>
                        <m:sub>
                          <m:r>
                            <a:rPr lang="de-DE" sz="1600" i="1" spc="-1">
                              <a:latin typeface="Cambria Math" panose="02040503050406030204" pitchFamily="18" charset="0"/>
                            </a:rPr>
                            <m:t>𝑘</m:t>
                          </m:r>
                          <m:r>
                            <a:rPr lang="de-DE" sz="1600" b="0" i="1" spc="-1" smtClean="0">
                              <a:latin typeface="Cambria Math" panose="02040503050406030204" pitchFamily="18" charset="0"/>
                            </a:rPr>
                            <m:t>+1</m:t>
                          </m:r>
                        </m:sub>
                      </m:sSub>
                      <m:r>
                        <a:rPr lang="de-DE" sz="1600" b="0" i="1" spc="-1" smtClean="0">
                          <a:latin typeface="Cambria Math" panose="02040503050406030204" pitchFamily="18" charset="0"/>
                        </a:rPr>
                        <m:t>=</m:t>
                      </m:r>
                      <m:r>
                        <a:rPr lang="de-DE" sz="1600" b="1" i="1" spc="-1" smtClean="0">
                          <a:latin typeface="Cambria Math" panose="02040503050406030204" pitchFamily="18" charset="0"/>
                        </a:rPr>
                        <m:t>𝒈</m:t>
                      </m:r>
                      <m:d>
                        <m:dPr>
                          <m:ctrlPr>
                            <a:rPr lang="de-DE" sz="1600" i="1" spc="-1">
                              <a:latin typeface="Cambria Math" panose="02040503050406030204" pitchFamily="18" charset="0"/>
                            </a:rPr>
                          </m:ctrlPr>
                        </m:dPr>
                        <m:e>
                          <m:sSub>
                            <m:sSubPr>
                              <m:ctrlPr>
                                <a:rPr lang="de-DE" sz="1600" i="1" spc="-1">
                                  <a:latin typeface="Cambria Math" panose="02040503050406030204" pitchFamily="18" charset="0"/>
                                </a:rPr>
                              </m:ctrlPr>
                            </m:sSubPr>
                            <m:e>
                              <m:r>
                                <a:rPr lang="de-DE" sz="1600" b="1" i="1" spc="-1">
                                  <a:latin typeface="Cambria Math" panose="02040503050406030204" pitchFamily="18" charset="0"/>
                                </a:rPr>
                                <m:t>𝒙</m:t>
                              </m:r>
                            </m:e>
                            <m:sub>
                              <m:r>
                                <a:rPr lang="de-DE" sz="1600" i="1" spc="-1">
                                  <a:latin typeface="Cambria Math" panose="02040503050406030204" pitchFamily="18" charset="0"/>
                                </a:rPr>
                                <m:t>𝑘</m:t>
                              </m:r>
                              <m:r>
                                <a:rPr lang="de-DE" sz="1600" b="0" i="1" spc="-1" smtClean="0">
                                  <a:latin typeface="Cambria Math" panose="02040503050406030204" pitchFamily="18" charset="0"/>
                                </a:rPr>
                                <m:t>+1</m:t>
                              </m:r>
                            </m:sub>
                          </m:sSub>
                        </m:e>
                      </m:d>
                    </m:oMath>
                  </m:oMathPara>
                </a14:m>
                <a:endParaRPr lang="de-DE" sz="1600" dirty="0"/>
              </a:p>
              <a:p>
                <a:r>
                  <a:rPr lang="de-DE" sz="1600" dirty="0"/>
                  <a:t>Eingangsgröße </a:t>
                </a:r>
                <a14:m>
                  <m:oMath xmlns:m="http://schemas.openxmlformats.org/officeDocument/2006/math">
                    <m:r>
                      <a:rPr lang="de-DE" sz="1600" b="1" i="1" spc="-1" smtClean="0">
                        <a:latin typeface="Cambria Math" panose="02040503050406030204" pitchFamily="18" charset="0"/>
                      </a:rPr>
                      <m:t>𝒖</m:t>
                    </m:r>
                  </m:oMath>
                </a14:m>
                <a:r>
                  <a:rPr lang="de-DE" sz="1600" dirty="0"/>
                  <a:t> wirkt zeitlich verzögert auf die Ausgangsgröße </a:t>
                </a:r>
                <a14:m>
                  <m:oMath xmlns:m="http://schemas.openxmlformats.org/officeDocument/2006/math">
                    <m:r>
                      <a:rPr lang="de-DE" sz="1600" b="1" i="1" spc="-1">
                        <a:latin typeface="Cambria Math" panose="02040503050406030204" pitchFamily="18" charset="0"/>
                      </a:rPr>
                      <m:t>𝒚</m:t>
                    </m:r>
                  </m:oMath>
                </a14:m>
                <a:r>
                  <a:rPr lang="de-DE" sz="1600" dirty="0"/>
                  <a:t>, da interne Ausgleichsvorgänge stattfinden</a:t>
                </a:r>
              </a:p>
              <a:p>
                <a:r>
                  <a:rPr lang="de-DE" sz="1600" dirty="0"/>
                  <a:t>Beschreibung des gesamten Verhaltens eines Prozesses möglich, d.h. Eingangsgrößenverläufe werden auf Ausgangsgrößenverläufe abgebildet</a:t>
                </a:r>
                <a:endParaRPr lang="de-DE" sz="2000" dirty="0"/>
              </a:p>
              <a:p>
                <a:pPr marL="0" indent="0">
                  <a:buNone/>
                </a:pPr>
                <a:endParaRPr lang="de-DE" sz="2000" b="1" dirty="0"/>
              </a:p>
            </p:txBody>
          </p:sp>
        </mc:Choice>
        <mc:Fallback xmlns="">
          <p:sp>
            <p:nvSpPr>
              <p:cNvPr id="42" name="Inhaltsplatzhalter 96">
                <a:extLst>
                  <a:ext uri="{FF2B5EF4-FFF2-40B4-BE49-F238E27FC236}">
                    <a16:creationId xmlns:a16="http://schemas.microsoft.com/office/drawing/2014/main" id="{3675A098-3035-46C6-985A-66D2096109C6}"/>
                  </a:ext>
                </a:extLst>
              </p:cNvPr>
              <p:cNvSpPr txBox="1">
                <a:spLocks noRot="1" noChangeAspect="1" noMove="1" noResize="1" noEditPoints="1" noAdjustHandles="1" noChangeArrowheads="1" noChangeShapeType="1" noTextEdit="1"/>
              </p:cNvSpPr>
              <p:nvPr/>
            </p:nvSpPr>
            <p:spPr>
              <a:xfrm>
                <a:off x="6072899" y="725375"/>
                <a:ext cx="5926617" cy="3136391"/>
              </a:xfrm>
              <a:prstGeom prst="rect">
                <a:avLst/>
              </a:prstGeom>
              <a:blipFill>
                <a:blip r:embed="rId4"/>
                <a:stretch>
                  <a:fillRect l="-103" t="-1167" r="-309"/>
                </a:stretch>
              </a:blipFill>
            </p:spPr>
            <p:txBody>
              <a:bodyPr/>
              <a:lstStyle/>
              <a:p>
                <a:r>
                  <a:rPr lang="en-GB">
                    <a:noFill/>
                  </a:rPr>
                  <a:t> </a:t>
                </a:r>
              </a:p>
            </p:txBody>
          </p:sp>
        </mc:Fallback>
      </mc:AlternateContent>
      <p:grpSp>
        <p:nvGrpSpPr>
          <p:cNvPr id="49" name="Gruppieren 48">
            <a:extLst>
              <a:ext uri="{FF2B5EF4-FFF2-40B4-BE49-F238E27FC236}">
                <a16:creationId xmlns:a16="http://schemas.microsoft.com/office/drawing/2014/main" id="{1392F4F5-E85A-4503-9883-6932F065DA9C}"/>
              </a:ext>
            </a:extLst>
          </p:cNvPr>
          <p:cNvGrpSpPr/>
          <p:nvPr/>
        </p:nvGrpSpPr>
        <p:grpSpPr>
          <a:xfrm>
            <a:off x="1738932" y="4268268"/>
            <a:ext cx="2889003" cy="2020243"/>
            <a:chOff x="6564902" y="4335804"/>
            <a:chExt cx="2889003" cy="2020243"/>
          </a:xfrm>
        </p:grpSpPr>
        <p:grpSp>
          <p:nvGrpSpPr>
            <p:cNvPr id="22" name="Gruppieren 21">
              <a:extLst>
                <a:ext uri="{FF2B5EF4-FFF2-40B4-BE49-F238E27FC236}">
                  <a16:creationId xmlns:a16="http://schemas.microsoft.com/office/drawing/2014/main" id="{474FA069-800E-4A56-8B09-C8AC87F3A3A5}"/>
                </a:ext>
              </a:extLst>
            </p:cNvPr>
            <p:cNvGrpSpPr/>
            <p:nvPr/>
          </p:nvGrpSpPr>
          <p:grpSpPr>
            <a:xfrm>
              <a:off x="6936120" y="4615067"/>
              <a:ext cx="2160001" cy="1446350"/>
              <a:chOff x="5649290" y="800915"/>
              <a:chExt cx="688380" cy="1446350"/>
            </a:xfrm>
          </p:grpSpPr>
          <p:sp>
            <p:nvSpPr>
              <p:cNvPr id="23" name="CustomShape 16">
                <a:extLst>
                  <a:ext uri="{FF2B5EF4-FFF2-40B4-BE49-F238E27FC236}">
                    <a16:creationId xmlns:a16="http://schemas.microsoft.com/office/drawing/2014/main" id="{2E212C4A-E9C2-4677-AD9A-C3F719165F2B}"/>
                  </a:ext>
                </a:extLst>
              </p:cNvPr>
              <p:cNvSpPr/>
              <p:nvPr/>
            </p:nvSpPr>
            <p:spPr>
              <a:xfrm flipV="1">
                <a:off x="5649290" y="2247265"/>
                <a:ext cx="68838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24" name="CustomShape 15">
                <a:extLst>
                  <a:ext uri="{FF2B5EF4-FFF2-40B4-BE49-F238E27FC236}">
                    <a16:creationId xmlns:a16="http://schemas.microsoft.com/office/drawing/2014/main" id="{AEDD6C2A-385A-42FC-ACEC-B59D75744AFE}"/>
                  </a:ext>
                </a:extLst>
              </p:cNvPr>
              <p:cNvSpPr/>
              <p:nvPr/>
            </p:nvSpPr>
            <p:spPr>
              <a:xfrm rot="10800000">
                <a:off x="5649290" y="800915"/>
                <a:ext cx="0" cy="1440000"/>
              </a:xfrm>
              <a:custGeom>
                <a:avLst/>
                <a:gdLst/>
                <a:ahLst/>
                <a:cxnLst/>
                <a:rect l="l" t="t" r="r" b="b"/>
                <a:pathLst>
                  <a:path w="21600" h="21600">
                    <a:moveTo>
                      <a:pt x="0" y="0"/>
                    </a:moveTo>
                    <a:lnTo>
                      <a:pt x="21600" y="21600"/>
                    </a:lnTo>
                  </a:path>
                </a:pathLst>
              </a:custGeom>
              <a:ln>
                <a:prstDash val="solid"/>
                <a:headEnd type="none" w="med" len="med"/>
                <a:tailEnd type="triangle" w="med" len="med"/>
              </a:ln>
            </p:spPr>
            <p:style>
              <a:lnRef idx="1">
                <a:schemeClr val="dk1"/>
              </a:lnRef>
              <a:fillRef idx="0">
                <a:schemeClr val="dk1"/>
              </a:fillRef>
              <a:effectRef idx="0">
                <a:schemeClr val="dk1"/>
              </a:effectRef>
              <a:fontRef idx="minor">
                <a:schemeClr val="tx1"/>
              </a:fontRef>
            </p:style>
          </p:sp>
        </p:grpSp>
        <p:sp>
          <p:nvSpPr>
            <p:cNvPr id="45" name="Freihandform: Form 44">
              <a:extLst>
                <a:ext uri="{FF2B5EF4-FFF2-40B4-BE49-F238E27FC236}">
                  <a16:creationId xmlns:a16="http://schemas.microsoft.com/office/drawing/2014/main" id="{B71208C1-C94C-437A-B2DE-7F28A2BE95BC}"/>
                </a:ext>
              </a:extLst>
            </p:cNvPr>
            <p:cNvSpPr/>
            <p:nvPr/>
          </p:nvSpPr>
          <p:spPr>
            <a:xfrm>
              <a:off x="6944375" y="4813104"/>
              <a:ext cx="1756599" cy="1223602"/>
            </a:xfrm>
            <a:custGeom>
              <a:avLst/>
              <a:gdLst>
                <a:gd name="connsiteX0" fmla="*/ 0 w 1508319"/>
                <a:gd name="connsiteY0" fmla="*/ 1299565 h 1299565"/>
                <a:gd name="connsiteX1" fmla="*/ 249916 w 1508319"/>
                <a:gd name="connsiteY1" fmla="*/ 852656 h 1299565"/>
                <a:gd name="connsiteX2" fmla="*/ 249916 w 1508319"/>
                <a:gd name="connsiteY2" fmla="*/ 852656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249916 w 1508319"/>
                <a:gd name="connsiteY1" fmla="*/ 852656 h 1299565"/>
                <a:gd name="connsiteX2" fmla="*/ 235216 w 1508319"/>
                <a:gd name="connsiteY2" fmla="*/ 808553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94085 w 1508319"/>
                <a:gd name="connsiteY1" fmla="*/ 946743 h 1299565"/>
                <a:gd name="connsiteX2" fmla="*/ 235216 w 1508319"/>
                <a:gd name="connsiteY2" fmla="*/ 808553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235216 w 1508319"/>
                <a:gd name="connsiteY1" fmla="*/ 808553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235216 w 1508319"/>
                <a:gd name="connsiteY1" fmla="*/ 808553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1090812 w 1508319"/>
                <a:gd name="connsiteY2" fmla="*/ 485132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1090812 w 1508319"/>
                <a:gd name="connsiteY2" fmla="*/ 485132 h 1299565"/>
                <a:gd name="connsiteX3" fmla="*/ 1508319 w 1508319"/>
                <a:gd name="connsiteY3" fmla="*/ 0 h 1299565"/>
                <a:gd name="connsiteX4" fmla="*/ 1508319 w 1508319"/>
                <a:gd name="connsiteY4" fmla="*/ 0 h 1299565"/>
                <a:gd name="connsiteX5" fmla="*/ 1184897 w 1508319"/>
                <a:gd name="connsiteY5" fmla="*/ 173472 h 129956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70063 w 2043433"/>
                <a:gd name="connsiteY4" fmla="*/ 114667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70063 w 2043433"/>
                <a:gd name="connsiteY4" fmla="*/ 114667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433" h="1449515">
                  <a:moveTo>
                    <a:pt x="0" y="1449515"/>
                  </a:moveTo>
                  <a:cubicBezTo>
                    <a:pt x="78405" y="1285844"/>
                    <a:pt x="218065" y="976635"/>
                    <a:pt x="399867" y="840896"/>
                  </a:cubicBezTo>
                  <a:cubicBezTo>
                    <a:pt x="581669" y="705157"/>
                    <a:pt x="895779" y="756120"/>
                    <a:pt x="1090812" y="635082"/>
                  </a:cubicBezTo>
                  <a:cubicBezTo>
                    <a:pt x="1285845" y="514044"/>
                    <a:pt x="1467902" y="183625"/>
                    <a:pt x="1570063" y="114667"/>
                  </a:cubicBezTo>
                  <a:cubicBezTo>
                    <a:pt x="1627693" y="75767"/>
                    <a:pt x="1623966" y="38222"/>
                    <a:pt x="2043433" y="0"/>
                  </a:cubicBez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7" name="Textfeld 46">
                  <a:extLst>
                    <a:ext uri="{FF2B5EF4-FFF2-40B4-BE49-F238E27FC236}">
                      <a16:creationId xmlns:a16="http://schemas.microsoft.com/office/drawing/2014/main" id="{802DD436-8C2E-482D-B049-C9C568B71BB2}"/>
                    </a:ext>
                  </a:extLst>
                </p:cNvPr>
                <p:cNvSpPr txBox="1"/>
                <p:nvPr/>
              </p:nvSpPr>
              <p:spPr>
                <a:xfrm>
                  <a:off x="9025562" y="5986715"/>
                  <a:ext cx="4283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0" i="1" spc="-1" smtClean="0">
                                <a:latin typeface="Cambria Math" panose="02040503050406030204" pitchFamily="18" charset="0"/>
                              </a:rPr>
                            </m:ctrlPr>
                          </m:sSubPr>
                          <m:e>
                            <m:r>
                              <a:rPr lang="de-DE" sz="1800" b="0" i="1" spc="-1" smtClean="0">
                                <a:latin typeface="Cambria Math" panose="02040503050406030204" pitchFamily="18" charset="0"/>
                              </a:rPr>
                              <m:t>𝑢</m:t>
                            </m:r>
                          </m:e>
                          <m:sub>
                            <m:r>
                              <a:rPr lang="de-DE" sz="1800" b="0" i="1" spc="-1" smtClean="0">
                                <a:latin typeface="Cambria Math" panose="02040503050406030204" pitchFamily="18" charset="0"/>
                              </a:rPr>
                              <m:t>𝑘</m:t>
                            </m:r>
                          </m:sub>
                        </m:sSub>
                      </m:oMath>
                    </m:oMathPara>
                  </a14:m>
                  <a:endParaRPr lang="en-GB" dirty="0"/>
                </a:p>
              </p:txBody>
            </p:sp>
          </mc:Choice>
          <mc:Fallback xmlns="">
            <p:sp>
              <p:nvSpPr>
                <p:cNvPr id="47" name="Textfeld 46">
                  <a:extLst>
                    <a:ext uri="{FF2B5EF4-FFF2-40B4-BE49-F238E27FC236}">
                      <a16:creationId xmlns:a16="http://schemas.microsoft.com/office/drawing/2014/main" id="{802DD436-8C2E-482D-B049-C9C568B71BB2}"/>
                    </a:ext>
                  </a:extLst>
                </p:cNvPr>
                <p:cNvSpPr txBox="1">
                  <a:spLocks noRot="1" noChangeAspect="1" noMove="1" noResize="1" noEditPoints="1" noAdjustHandles="1" noChangeArrowheads="1" noChangeShapeType="1" noTextEdit="1"/>
                </p:cNvSpPr>
                <p:nvPr/>
              </p:nvSpPr>
              <p:spPr>
                <a:xfrm>
                  <a:off x="9025562" y="5986715"/>
                  <a:ext cx="428343"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feld 47">
                  <a:extLst>
                    <a:ext uri="{FF2B5EF4-FFF2-40B4-BE49-F238E27FC236}">
                      <a16:creationId xmlns:a16="http://schemas.microsoft.com/office/drawing/2014/main" id="{EBDF565E-E4A9-410E-886D-84FC10C577B3}"/>
                    </a:ext>
                  </a:extLst>
                </p:cNvPr>
                <p:cNvSpPr txBox="1"/>
                <p:nvPr/>
              </p:nvSpPr>
              <p:spPr>
                <a:xfrm>
                  <a:off x="6564902" y="4335804"/>
                  <a:ext cx="4283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0" i="1" spc="-1" smtClean="0">
                                <a:latin typeface="Cambria Math" panose="02040503050406030204" pitchFamily="18" charset="0"/>
                              </a:rPr>
                            </m:ctrlPr>
                          </m:sSubPr>
                          <m:e>
                            <m:r>
                              <a:rPr lang="de-DE" sz="1800" b="0" i="1" spc="-1" smtClean="0">
                                <a:latin typeface="Cambria Math" panose="02040503050406030204" pitchFamily="18" charset="0"/>
                              </a:rPr>
                              <m:t>𝑦</m:t>
                            </m:r>
                          </m:e>
                          <m:sub>
                            <m:r>
                              <a:rPr lang="de-DE" sz="1800" b="0" i="1" spc="-1" smtClean="0">
                                <a:latin typeface="Cambria Math" panose="02040503050406030204" pitchFamily="18" charset="0"/>
                              </a:rPr>
                              <m:t>𝑘</m:t>
                            </m:r>
                          </m:sub>
                        </m:sSub>
                      </m:oMath>
                    </m:oMathPara>
                  </a14:m>
                  <a:endParaRPr lang="en-GB" dirty="0"/>
                </a:p>
              </p:txBody>
            </p:sp>
          </mc:Choice>
          <mc:Fallback xmlns="">
            <p:sp>
              <p:nvSpPr>
                <p:cNvPr id="48" name="Textfeld 47">
                  <a:extLst>
                    <a:ext uri="{FF2B5EF4-FFF2-40B4-BE49-F238E27FC236}">
                      <a16:creationId xmlns:a16="http://schemas.microsoft.com/office/drawing/2014/main" id="{EBDF565E-E4A9-410E-886D-84FC10C577B3}"/>
                    </a:ext>
                  </a:extLst>
                </p:cNvPr>
                <p:cNvSpPr txBox="1">
                  <a:spLocks noRot="1" noChangeAspect="1" noMove="1" noResize="1" noEditPoints="1" noAdjustHandles="1" noChangeArrowheads="1" noChangeShapeType="1" noTextEdit="1"/>
                </p:cNvSpPr>
                <p:nvPr/>
              </p:nvSpPr>
              <p:spPr>
                <a:xfrm>
                  <a:off x="6564902" y="4335804"/>
                  <a:ext cx="428343" cy="369332"/>
                </a:xfrm>
                <a:prstGeom prst="rect">
                  <a:avLst/>
                </a:prstGeom>
                <a:blipFill>
                  <a:blip r:embed="rId6"/>
                  <a:stretch>
                    <a:fillRect b="-655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53" name="Textfeld 52">
                <a:extLst>
                  <a:ext uri="{FF2B5EF4-FFF2-40B4-BE49-F238E27FC236}">
                    <a16:creationId xmlns:a16="http://schemas.microsoft.com/office/drawing/2014/main" id="{F130999B-FCF3-4A52-BB9B-50DF938C8286}"/>
                  </a:ext>
                </a:extLst>
              </p:cNvPr>
              <p:cNvSpPr txBox="1"/>
              <p:nvPr/>
            </p:nvSpPr>
            <p:spPr>
              <a:xfrm>
                <a:off x="10847058" y="4864025"/>
                <a:ext cx="3612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0" i="1" spc="-1" smtClean="0">
                          <a:latin typeface="Cambria Math" panose="02040503050406030204" pitchFamily="18" charset="0"/>
                        </a:rPr>
                        <m:t>𝑘</m:t>
                      </m:r>
                    </m:oMath>
                  </m:oMathPara>
                </a14:m>
                <a:endParaRPr lang="en-GB" dirty="0"/>
              </a:p>
            </p:txBody>
          </p:sp>
        </mc:Choice>
        <mc:Fallback xmlns="">
          <p:sp>
            <p:nvSpPr>
              <p:cNvPr id="53" name="Textfeld 52">
                <a:extLst>
                  <a:ext uri="{FF2B5EF4-FFF2-40B4-BE49-F238E27FC236}">
                    <a16:creationId xmlns:a16="http://schemas.microsoft.com/office/drawing/2014/main" id="{F130999B-FCF3-4A52-BB9B-50DF938C8286}"/>
                  </a:ext>
                </a:extLst>
              </p:cNvPr>
              <p:cNvSpPr txBox="1">
                <a:spLocks noRot="1" noChangeAspect="1" noMove="1" noResize="1" noEditPoints="1" noAdjustHandles="1" noChangeArrowheads="1" noChangeShapeType="1" noTextEdit="1"/>
              </p:cNvSpPr>
              <p:nvPr/>
            </p:nvSpPr>
            <p:spPr>
              <a:xfrm>
                <a:off x="10847058" y="4864025"/>
                <a:ext cx="361255" cy="369332"/>
              </a:xfrm>
              <a:prstGeom prst="rect">
                <a:avLst/>
              </a:prstGeom>
              <a:blipFill>
                <a:blip r:embed="rId7"/>
                <a:stretch>
                  <a:fillRect/>
                </a:stretch>
              </a:blipFill>
            </p:spPr>
            <p:txBody>
              <a:bodyPr/>
              <a:lstStyle/>
              <a:p>
                <a:r>
                  <a:rPr lang="en-GB">
                    <a:noFill/>
                  </a:rPr>
                  <a:t> </a:t>
                </a:r>
              </a:p>
            </p:txBody>
          </p:sp>
        </mc:Fallback>
      </mc:AlternateContent>
      <p:grpSp>
        <p:nvGrpSpPr>
          <p:cNvPr id="66" name="Gruppieren 65">
            <a:extLst>
              <a:ext uri="{FF2B5EF4-FFF2-40B4-BE49-F238E27FC236}">
                <a16:creationId xmlns:a16="http://schemas.microsoft.com/office/drawing/2014/main" id="{C865AA2D-FD54-40E2-8190-079F782F7F51}"/>
              </a:ext>
            </a:extLst>
          </p:cNvPr>
          <p:cNvGrpSpPr/>
          <p:nvPr/>
        </p:nvGrpSpPr>
        <p:grpSpPr>
          <a:xfrm>
            <a:off x="6315819" y="5286541"/>
            <a:ext cx="4892494" cy="1349341"/>
            <a:chOff x="6315818" y="5022461"/>
            <a:chExt cx="4892494" cy="1349341"/>
          </a:xfrm>
        </p:grpSpPr>
        <p:sp>
          <p:nvSpPr>
            <p:cNvPr id="52" name="Freihandform: Form 51">
              <a:extLst>
                <a:ext uri="{FF2B5EF4-FFF2-40B4-BE49-F238E27FC236}">
                  <a16:creationId xmlns:a16="http://schemas.microsoft.com/office/drawing/2014/main" id="{B1969375-CC37-4FB4-8777-2D1E3E70A9E6}"/>
                </a:ext>
              </a:extLst>
            </p:cNvPr>
            <p:cNvSpPr/>
            <p:nvPr/>
          </p:nvSpPr>
          <p:spPr>
            <a:xfrm>
              <a:off x="7010309" y="5281070"/>
              <a:ext cx="3731716" cy="638046"/>
            </a:xfrm>
            <a:custGeom>
              <a:avLst/>
              <a:gdLst>
                <a:gd name="connsiteX0" fmla="*/ 0 w 1508319"/>
                <a:gd name="connsiteY0" fmla="*/ 1299565 h 1299565"/>
                <a:gd name="connsiteX1" fmla="*/ 249916 w 1508319"/>
                <a:gd name="connsiteY1" fmla="*/ 852656 h 1299565"/>
                <a:gd name="connsiteX2" fmla="*/ 249916 w 1508319"/>
                <a:gd name="connsiteY2" fmla="*/ 852656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249916 w 1508319"/>
                <a:gd name="connsiteY1" fmla="*/ 852656 h 1299565"/>
                <a:gd name="connsiteX2" fmla="*/ 235216 w 1508319"/>
                <a:gd name="connsiteY2" fmla="*/ 808553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94085 w 1508319"/>
                <a:gd name="connsiteY1" fmla="*/ 946743 h 1299565"/>
                <a:gd name="connsiteX2" fmla="*/ 235216 w 1508319"/>
                <a:gd name="connsiteY2" fmla="*/ 808553 h 1299565"/>
                <a:gd name="connsiteX3" fmla="*/ 961443 w 1508319"/>
                <a:gd name="connsiteY3" fmla="*/ 605680 h 1299565"/>
                <a:gd name="connsiteX4" fmla="*/ 1508319 w 1508319"/>
                <a:gd name="connsiteY4" fmla="*/ 0 h 1299565"/>
                <a:gd name="connsiteX5" fmla="*/ 1508319 w 1508319"/>
                <a:gd name="connsiteY5" fmla="*/ 0 h 1299565"/>
                <a:gd name="connsiteX6" fmla="*/ 1508319 w 1508319"/>
                <a:gd name="connsiteY6" fmla="*/ 0 h 1299565"/>
                <a:gd name="connsiteX0" fmla="*/ 0 w 1508319"/>
                <a:gd name="connsiteY0" fmla="*/ 1299565 h 1299565"/>
                <a:gd name="connsiteX1" fmla="*/ 235216 w 1508319"/>
                <a:gd name="connsiteY1" fmla="*/ 808553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235216 w 1508319"/>
                <a:gd name="connsiteY1" fmla="*/ 808553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961443 w 1508319"/>
                <a:gd name="connsiteY2" fmla="*/ 605680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1090812 w 1508319"/>
                <a:gd name="connsiteY2" fmla="*/ 485132 h 1299565"/>
                <a:gd name="connsiteX3" fmla="*/ 1508319 w 1508319"/>
                <a:gd name="connsiteY3" fmla="*/ 0 h 1299565"/>
                <a:gd name="connsiteX4" fmla="*/ 1508319 w 1508319"/>
                <a:gd name="connsiteY4" fmla="*/ 0 h 1299565"/>
                <a:gd name="connsiteX5" fmla="*/ 1508319 w 1508319"/>
                <a:gd name="connsiteY5" fmla="*/ 0 h 1299565"/>
                <a:gd name="connsiteX0" fmla="*/ 0 w 1508319"/>
                <a:gd name="connsiteY0" fmla="*/ 1299565 h 1299565"/>
                <a:gd name="connsiteX1" fmla="*/ 399867 w 1508319"/>
                <a:gd name="connsiteY1" fmla="*/ 690946 h 1299565"/>
                <a:gd name="connsiteX2" fmla="*/ 1090812 w 1508319"/>
                <a:gd name="connsiteY2" fmla="*/ 485132 h 1299565"/>
                <a:gd name="connsiteX3" fmla="*/ 1508319 w 1508319"/>
                <a:gd name="connsiteY3" fmla="*/ 0 h 1299565"/>
                <a:gd name="connsiteX4" fmla="*/ 1508319 w 1508319"/>
                <a:gd name="connsiteY4" fmla="*/ 0 h 1299565"/>
                <a:gd name="connsiteX5" fmla="*/ 1184897 w 1508319"/>
                <a:gd name="connsiteY5" fmla="*/ 173472 h 129956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08319 w 2043433"/>
                <a:gd name="connsiteY4" fmla="*/ 149950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70063 w 2043433"/>
                <a:gd name="connsiteY4" fmla="*/ 114667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08319 w 2043433"/>
                <a:gd name="connsiteY3" fmla="*/ 149950 h 1449515"/>
                <a:gd name="connsiteX4" fmla="*/ 1570063 w 2043433"/>
                <a:gd name="connsiteY4" fmla="*/ 114667 h 1449515"/>
                <a:gd name="connsiteX5" fmla="*/ 2043433 w 2043433"/>
                <a:gd name="connsiteY5"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49515"/>
                <a:gd name="connsiteX1" fmla="*/ 399867 w 2043433"/>
                <a:gd name="connsiteY1" fmla="*/ 840896 h 1449515"/>
                <a:gd name="connsiteX2" fmla="*/ 1090812 w 2043433"/>
                <a:gd name="connsiteY2" fmla="*/ 635082 h 1449515"/>
                <a:gd name="connsiteX3" fmla="*/ 1570063 w 2043433"/>
                <a:gd name="connsiteY3" fmla="*/ 114667 h 1449515"/>
                <a:gd name="connsiteX4" fmla="*/ 2043433 w 2043433"/>
                <a:gd name="connsiteY4" fmla="*/ 0 h 1449515"/>
                <a:gd name="connsiteX0" fmla="*/ 0 w 2043433"/>
                <a:gd name="connsiteY0" fmla="*/ 1449515 h 1477353"/>
                <a:gd name="connsiteX1" fmla="*/ 547698 w 2043433"/>
                <a:gd name="connsiteY1" fmla="*/ 1439947 h 1477353"/>
                <a:gd name="connsiteX2" fmla="*/ 1090812 w 2043433"/>
                <a:gd name="connsiteY2" fmla="*/ 635082 h 1477353"/>
                <a:gd name="connsiteX3" fmla="*/ 1570063 w 2043433"/>
                <a:gd name="connsiteY3" fmla="*/ 114667 h 1477353"/>
                <a:gd name="connsiteX4" fmla="*/ 2043433 w 2043433"/>
                <a:gd name="connsiteY4" fmla="*/ 0 h 1477353"/>
                <a:gd name="connsiteX0" fmla="*/ 0 w 2043433"/>
                <a:gd name="connsiteY0" fmla="*/ 1449515 h 1501131"/>
                <a:gd name="connsiteX1" fmla="*/ 547698 w 2043433"/>
                <a:gd name="connsiteY1" fmla="*/ 1439947 h 1501131"/>
                <a:gd name="connsiteX2" fmla="*/ 1090812 w 2043433"/>
                <a:gd name="connsiteY2" fmla="*/ 635082 h 1501131"/>
                <a:gd name="connsiteX3" fmla="*/ 1570063 w 2043433"/>
                <a:gd name="connsiteY3" fmla="*/ 114667 h 1501131"/>
                <a:gd name="connsiteX4" fmla="*/ 2043433 w 2043433"/>
                <a:gd name="connsiteY4" fmla="*/ 0 h 1501131"/>
                <a:gd name="connsiteX0" fmla="*/ 0 w 2043433"/>
                <a:gd name="connsiteY0" fmla="*/ 1449515 h 1452983"/>
                <a:gd name="connsiteX1" fmla="*/ 547698 w 2043433"/>
                <a:gd name="connsiteY1" fmla="*/ 1439947 h 1452983"/>
                <a:gd name="connsiteX2" fmla="*/ 1090812 w 2043433"/>
                <a:gd name="connsiteY2" fmla="*/ 635082 h 1452983"/>
                <a:gd name="connsiteX3" fmla="*/ 1570063 w 2043433"/>
                <a:gd name="connsiteY3" fmla="*/ 114667 h 1452983"/>
                <a:gd name="connsiteX4" fmla="*/ 2043433 w 2043433"/>
                <a:gd name="connsiteY4" fmla="*/ 0 h 1452983"/>
                <a:gd name="connsiteX0" fmla="*/ 0 w 2336278"/>
                <a:gd name="connsiteY0" fmla="*/ 1335111 h 1338579"/>
                <a:gd name="connsiteX1" fmla="*/ 547698 w 2336278"/>
                <a:gd name="connsiteY1" fmla="*/ 1325543 h 1338579"/>
                <a:gd name="connsiteX2" fmla="*/ 1090812 w 2336278"/>
                <a:gd name="connsiteY2" fmla="*/ 520678 h 1338579"/>
                <a:gd name="connsiteX3" fmla="*/ 1570063 w 2336278"/>
                <a:gd name="connsiteY3" fmla="*/ 263 h 1338579"/>
                <a:gd name="connsiteX4" fmla="*/ 2336278 w 2336278"/>
                <a:gd name="connsiteY4" fmla="*/ 441239 h 1338579"/>
                <a:gd name="connsiteX0" fmla="*/ 0 w 2336278"/>
                <a:gd name="connsiteY0" fmla="*/ 893872 h 897340"/>
                <a:gd name="connsiteX1" fmla="*/ 547698 w 2336278"/>
                <a:gd name="connsiteY1" fmla="*/ 884304 h 897340"/>
                <a:gd name="connsiteX2" fmla="*/ 1090812 w 2336278"/>
                <a:gd name="connsiteY2" fmla="*/ 79439 h 897340"/>
                <a:gd name="connsiteX3" fmla="*/ 1622156 w 2336278"/>
                <a:gd name="connsiteY3" fmla="*/ 53893 h 897340"/>
                <a:gd name="connsiteX4" fmla="*/ 2336278 w 2336278"/>
                <a:gd name="connsiteY4" fmla="*/ 0 h 897340"/>
                <a:gd name="connsiteX0" fmla="*/ 0 w 2336278"/>
                <a:gd name="connsiteY0" fmla="*/ 893872 h 924916"/>
                <a:gd name="connsiteX1" fmla="*/ 547698 w 2336278"/>
                <a:gd name="connsiteY1" fmla="*/ 884304 h 924916"/>
                <a:gd name="connsiteX2" fmla="*/ 944389 w 2336278"/>
                <a:gd name="connsiteY2" fmla="*/ 357260 h 924916"/>
                <a:gd name="connsiteX3" fmla="*/ 1622156 w 2336278"/>
                <a:gd name="connsiteY3" fmla="*/ 53893 h 924916"/>
                <a:gd name="connsiteX4" fmla="*/ 2336278 w 2336278"/>
                <a:gd name="connsiteY4" fmla="*/ 0 h 924916"/>
                <a:gd name="connsiteX0" fmla="*/ 0 w 2336278"/>
                <a:gd name="connsiteY0" fmla="*/ 893872 h 938736"/>
                <a:gd name="connsiteX1" fmla="*/ 547698 w 2336278"/>
                <a:gd name="connsiteY1" fmla="*/ 884304 h 938736"/>
                <a:gd name="connsiteX2" fmla="*/ 1007745 w 2336278"/>
                <a:gd name="connsiteY2" fmla="*/ 170599 h 938736"/>
                <a:gd name="connsiteX3" fmla="*/ 1622156 w 2336278"/>
                <a:gd name="connsiteY3" fmla="*/ 53893 h 938736"/>
                <a:gd name="connsiteX4" fmla="*/ 2336278 w 2336278"/>
                <a:gd name="connsiteY4" fmla="*/ 0 h 938736"/>
                <a:gd name="connsiteX0" fmla="*/ 0 w 2336278"/>
                <a:gd name="connsiteY0" fmla="*/ 893872 h 938738"/>
                <a:gd name="connsiteX1" fmla="*/ 547698 w 2336278"/>
                <a:gd name="connsiteY1" fmla="*/ 884304 h 938738"/>
                <a:gd name="connsiteX2" fmla="*/ 1007745 w 2336278"/>
                <a:gd name="connsiteY2" fmla="*/ 170599 h 938738"/>
                <a:gd name="connsiteX3" fmla="*/ 1622156 w 2336278"/>
                <a:gd name="connsiteY3" fmla="*/ 53893 h 938738"/>
                <a:gd name="connsiteX4" fmla="*/ 2336278 w 2336278"/>
                <a:gd name="connsiteY4" fmla="*/ 0 h 938738"/>
                <a:gd name="connsiteX0" fmla="*/ 0 w 2336278"/>
                <a:gd name="connsiteY0" fmla="*/ 893872 h 938736"/>
                <a:gd name="connsiteX1" fmla="*/ 547698 w 2336278"/>
                <a:gd name="connsiteY1" fmla="*/ 884304 h 938736"/>
                <a:gd name="connsiteX2" fmla="*/ 1007745 w 2336278"/>
                <a:gd name="connsiteY2" fmla="*/ 170599 h 938736"/>
                <a:gd name="connsiteX3" fmla="*/ 2336278 w 2336278"/>
                <a:gd name="connsiteY3" fmla="*/ 0 h 938736"/>
                <a:gd name="connsiteX0" fmla="*/ 0 w 2363028"/>
                <a:gd name="connsiteY0" fmla="*/ 880850 h 925716"/>
                <a:gd name="connsiteX1" fmla="*/ 547698 w 2363028"/>
                <a:gd name="connsiteY1" fmla="*/ 871282 h 925716"/>
                <a:gd name="connsiteX2" fmla="*/ 1007745 w 2363028"/>
                <a:gd name="connsiteY2" fmla="*/ 157577 h 925716"/>
                <a:gd name="connsiteX3" fmla="*/ 2363028 w 2363028"/>
                <a:gd name="connsiteY3" fmla="*/ 0 h 925716"/>
                <a:gd name="connsiteX0" fmla="*/ 0 w 2363028"/>
                <a:gd name="connsiteY0" fmla="*/ 880850 h 924750"/>
                <a:gd name="connsiteX1" fmla="*/ 547698 w 2363028"/>
                <a:gd name="connsiteY1" fmla="*/ 871282 h 924750"/>
                <a:gd name="connsiteX2" fmla="*/ 973955 w 2363028"/>
                <a:gd name="connsiteY2" fmla="*/ 170599 h 924750"/>
                <a:gd name="connsiteX3" fmla="*/ 2363028 w 2363028"/>
                <a:gd name="connsiteY3" fmla="*/ 0 h 924750"/>
                <a:gd name="connsiteX0" fmla="*/ 0 w 2363028"/>
                <a:gd name="connsiteY0" fmla="*/ 880850 h 927965"/>
                <a:gd name="connsiteX1" fmla="*/ 547698 w 2363028"/>
                <a:gd name="connsiteY1" fmla="*/ 871282 h 927965"/>
                <a:gd name="connsiteX2" fmla="*/ 1020415 w 2363028"/>
                <a:gd name="connsiteY2" fmla="*/ 127190 h 927965"/>
                <a:gd name="connsiteX3" fmla="*/ 2363028 w 2363028"/>
                <a:gd name="connsiteY3" fmla="*/ 0 h 927965"/>
                <a:gd name="connsiteX0" fmla="*/ 0 w 2363028"/>
                <a:gd name="connsiteY0" fmla="*/ 880850 h 927965"/>
                <a:gd name="connsiteX1" fmla="*/ 547698 w 2363028"/>
                <a:gd name="connsiteY1" fmla="*/ 871282 h 927965"/>
                <a:gd name="connsiteX2" fmla="*/ 1020415 w 2363028"/>
                <a:gd name="connsiteY2" fmla="*/ 127190 h 927965"/>
                <a:gd name="connsiteX3" fmla="*/ 2363028 w 2363028"/>
                <a:gd name="connsiteY3" fmla="*/ 0 h 927965"/>
                <a:gd name="connsiteX0" fmla="*/ 0 w 2363028"/>
                <a:gd name="connsiteY0" fmla="*/ 880850 h 880849"/>
                <a:gd name="connsiteX1" fmla="*/ 547698 w 2363028"/>
                <a:gd name="connsiteY1" fmla="*/ 871282 h 880849"/>
                <a:gd name="connsiteX2" fmla="*/ 1020415 w 2363028"/>
                <a:gd name="connsiteY2" fmla="*/ 127190 h 880849"/>
                <a:gd name="connsiteX3" fmla="*/ 2363028 w 2363028"/>
                <a:gd name="connsiteY3" fmla="*/ 0 h 880849"/>
                <a:gd name="connsiteX0" fmla="*/ 0 w 2367252"/>
                <a:gd name="connsiteY0" fmla="*/ 915577 h 915578"/>
                <a:gd name="connsiteX1" fmla="*/ 547698 w 2367252"/>
                <a:gd name="connsiteY1" fmla="*/ 906009 h 915578"/>
                <a:gd name="connsiteX2" fmla="*/ 1020415 w 2367252"/>
                <a:gd name="connsiteY2" fmla="*/ 161917 h 915578"/>
                <a:gd name="connsiteX3" fmla="*/ 2367252 w 2367252"/>
                <a:gd name="connsiteY3" fmla="*/ 0 h 915578"/>
              </a:gdLst>
              <a:ahLst/>
              <a:cxnLst>
                <a:cxn ang="0">
                  <a:pos x="connsiteX0" y="connsiteY0"/>
                </a:cxn>
                <a:cxn ang="0">
                  <a:pos x="connsiteX1" y="connsiteY1"/>
                </a:cxn>
                <a:cxn ang="0">
                  <a:pos x="connsiteX2" y="connsiteY2"/>
                </a:cxn>
                <a:cxn ang="0">
                  <a:pos x="connsiteX3" y="connsiteY3"/>
                </a:cxn>
              </a:cxnLst>
              <a:rect l="l" t="t" r="r" b="b"/>
              <a:pathLst>
                <a:path w="2367252" h="915578">
                  <a:moveTo>
                    <a:pt x="0" y="915577"/>
                  </a:moveTo>
                  <a:cubicBezTo>
                    <a:pt x="241722" y="908180"/>
                    <a:pt x="307233" y="923097"/>
                    <a:pt x="547698" y="906009"/>
                  </a:cubicBezTo>
                  <a:cubicBezTo>
                    <a:pt x="758593" y="891022"/>
                    <a:pt x="717156" y="312919"/>
                    <a:pt x="1020415" y="161917"/>
                  </a:cubicBezTo>
                  <a:cubicBezTo>
                    <a:pt x="1323674" y="10915"/>
                    <a:pt x="2090474" y="35542"/>
                    <a:pt x="2367252" y="0"/>
                  </a:cubicBezTo>
                </a:path>
              </a:pathLst>
            </a:custGeom>
            <a:ln w="1905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57" name="Gruppieren 56">
              <a:extLst>
                <a:ext uri="{FF2B5EF4-FFF2-40B4-BE49-F238E27FC236}">
                  <a16:creationId xmlns:a16="http://schemas.microsoft.com/office/drawing/2014/main" id="{DEB17DA6-8634-4668-A8FB-DEC7A9A9B19D}"/>
                </a:ext>
              </a:extLst>
            </p:cNvPr>
            <p:cNvGrpSpPr/>
            <p:nvPr/>
          </p:nvGrpSpPr>
          <p:grpSpPr>
            <a:xfrm>
              <a:off x="6315818" y="5022461"/>
              <a:ext cx="4892494" cy="1349341"/>
              <a:chOff x="6564902" y="4335804"/>
              <a:chExt cx="2667955" cy="2227845"/>
            </a:xfrm>
          </p:grpSpPr>
          <p:grpSp>
            <p:nvGrpSpPr>
              <p:cNvPr id="58" name="Gruppieren 57">
                <a:extLst>
                  <a:ext uri="{FF2B5EF4-FFF2-40B4-BE49-F238E27FC236}">
                    <a16:creationId xmlns:a16="http://schemas.microsoft.com/office/drawing/2014/main" id="{E6B56A7D-B0DA-4A68-BF0C-094F2A71EDAE}"/>
                  </a:ext>
                </a:extLst>
              </p:cNvPr>
              <p:cNvGrpSpPr/>
              <p:nvPr/>
            </p:nvGrpSpPr>
            <p:grpSpPr>
              <a:xfrm>
                <a:off x="6936120" y="4615067"/>
                <a:ext cx="2160001" cy="1446350"/>
                <a:chOff x="5649290" y="800915"/>
                <a:chExt cx="688380" cy="1446350"/>
              </a:xfrm>
            </p:grpSpPr>
            <p:sp>
              <p:nvSpPr>
                <p:cNvPr id="62" name="CustomShape 16">
                  <a:extLst>
                    <a:ext uri="{FF2B5EF4-FFF2-40B4-BE49-F238E27FC236}">
                      <a16:creationId xmlns:a16="http://schemas.microsoft.com/office/drawing/2014/main" id="{610C7BB8-093C-4F42-AF0D-6EED7E7DDC07}"/>
                    </a:ext>
                  </a:extLst>
                </p:cNvPr>
                <p:cNvSpPr/>
                <p:nvPr/>
              </p:nvSpPr>
              <p:spPr>
                <a:xfrm flipV="1">
                  <a:off x="5649290" y="2247265"/>
                  <a:ext cx="68838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63" name="CustomShape 15">
                  <a:extLst>
                    <a:ext uri="{FF2B5EF4-FFF2-40B4-BE49-F238E27FC236}">
                      <a16:creationId xmlns:a16="http://schemas.microsoft.com/office/drawing/2014/main" id="{C3BB0B11-DF91-40CB-9F6B-9D2C4A5D117B}"/>
                    </a:ext>
                  </a:extLst>
                </p:cNvPr>
                <p:cNvSpPr/>
                <p:nvPr/>
              </p:nvSpPr>
              <p:spPr>
                <a:xfrm rot="10800000">
                  <a:off x="5649290" y="800915"/>
                  <a:ext cx="0" cy="1440000"/>
                </a:xfrm>
                <a:custGeom>
                  <a:avLst/>
                  <a:gdLst/>
                  <a:ahLst/>
                  <a:cxnLst/>
                  <a:rect l="l" t="t" r="r" b="b"/>
                  <a:pathLst>
                    <a:path w="21600" h="21600">
                      <a:moveTo>
                        <a:pt x="0" y="0"/>
                      </a:moveTo>
                      <a:lnTo>
                        <a:pt x="21600" y="21600"/>
                      </a:lnTo>
                    </a:path>
                  </a:pathLst>
                </a:custGeom>
                <a:ln>
                  <a:prstDash val="solid"/>
                  <a:headEnd type="none" w="med" len="med"/>
                  <a:tailEnd type="triangle" w="med" len="med"/>
                </a:ln>
              </p:spPr>
              <p:style>
                <a:lnRef idx="1">
                  <a:schemeClr val="dk1"/>
                </a:lnRef>
                <a:fillRef idx="0">
                  <a:schemeClr val="dk1"/>
                </a:fillRef>
                <a:effectRef idx="0">
                  <a:schemeClr val="dk1"/>
                </a:effectRef>
                <a:fontRef idx="minor">
                  <a:schemeClr val="tx1"/>
                </a:fontRef>
              </p:style>
            </p:sp>
          </p:grpSp>
          <mc:AlternateContent xmlns:mc="http://schemas.openxmlformats.org/markup-compatibility/2006" xmlns:a14="http://schemas.microsoft.com/office/drawing/2010/main">
            <mc:Choice Requires="a14">
              <p:sp>
                <p:nvSpPr>
                  <p:cNvPr id="60" name="Textfeld 59">
                    <a:extLst>
                      <a:ext uri="{FF2B5EF4-FFF2-40B4-BE49-F238E27FC236}">
                        <a16:creationId xmlns:a16="http://schemas.microsoft.com/office/drawing/2014/main" id="{86E1AADF-D218-405D-9BA6-9F9843D11607}"/>
                      </a:ext>
                    </a:extLst>
                  </p:cNvPr>
                  <p:cNvSpPr txBox="1"/>
                  <p:nvPr/>
                </p:nvSpPr>
                <p:spPr>
                  <a:xfrm>
                    <a:off x="9035859" y="5953859"/>
                    <a:ext cx="196998" cy="6097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0" i="1" spc="-1" smtClean="0">
                              <a:latin typeface="Cambria Math" panose="02040503050406030204" pitchFamily="18" charset="0"/>
                            </a:rPr>
                            <m:t>𝑘</m:t>
                          </m:r>
                        </m:oMath>
                      </m:oMathPara>
                    </a14:m>
                    <a:endParaRPr lang="en-GB" dirty="0"/>
                  </a:p>
                </p:txBody>
              </p:sp>
            </mc:Choice>
            <mc:Fallback xmlns="">
              <p:sp>
                <p:nvSpPr>
                  <p:cNvPr id="60" name="Textfeld 59">
                    <a:extLst>
                      <a:ext uri="{FF2B5EF4-FFF2-40B4-BE49-F238E27FC236}">
                        <a16:creationId xmlns:a16="http://schemas.microsoft.com/office/drawing/2014/main" id="{86E1AADF-D218-405D-9BA6-9F9843D11607}"/>
                      </a:ext>
                    </a:extLst>
                  </p:cNvPr>
                  <p:cNvSpPr txBox="1">
                    <a:spLocks noRot="1" noChangeAspect="1" noMove="1" noResize="1" noEditPoints="1" noAdjustHandles="1" noChangeArrowheads="1" noChangeShapeType="1" noTextEdit="1"/>
                  </p:cNvSpPr>
                  <p:nvPr/>
                </p:nvSpPr>
                <p:spPr>
                  <a:xfrm>
                    <a:off x="9035859" y="5953859"/>
                    <a:ext cx="196998" cy="60979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Textfeld 60">
                    <a:extLst>
                      <a:ext uri="{FF2B5EF4-FFF2-40B4-BE49-F238E27FC236}">
                        <a16:creationId xmlns:a16="http://schemas.microsoft.com/office/drawing/2014/main" id="{4C0942C1-7CFF-4D53-AC1B-62BC6E77836E}"/>
                      </a:ext>
                    </a:extLst>
                  </p:cNvPr>
                  <p:cNvSpPr txBox="1"/>
                  <p:nvPr/>
                </p:nvSpPr>
                <p:spPr>
                  <a:xfrm>
                    <a:off x="6564902" y="4335804"/>
                    <a:ext cx="4283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0" i="1" spc="-1" smtClean="0">
                                  <a:latin typeface="Cambria Math" panose="02040503050406030204" pitchFamily="18" charset="0"/>
                                </a:rPr>
                              </m:ctrlPr>
                            </m:sSubPr>
                            <m:e>
                              <m:r>
                                <a:rPr lang="de-DE" sz="1800" b="0" i="1" spc="-1" smtClean="0">
                                  <a:latin typeface="Cambria Math" panose="02040503050406030204" pitchFamily="18" charset="0"/>
                                </a:rPr>
                                <m:t>𝑦</m:t>
                              </m:r>
                            </m:e>
                            <m:sub>
                              <m:r>
                                <a:rPr lang="de-DE" sz="1800" b="0" i="1" spc="-1" smtClean="0">
                                  <a:latin typeface="Cambria Math" panose="02040503050406030204" pitchFamily="18" charset="0"/>
                                </a:rPr>
                                <m:t>𝑘</m:t>
                              </m:r>
                            </m:sub>
                          </m:sSub>
                        </m:oMath>
                      </m:oMathPara>
                    </a14:m>
                    <a:endParaRPr lang="en-GB" dirty="0"/>
                  </a:p>
                </p:txBody>
              </p:sp>
            </mc:Choice>
            <mc:Fallback xmlns="">
              <p:sp>
                <p:nvSpPr>
                  <p:cNvPr id="61" name="Textfeld 60">
                    <a:extLst>
                      <a:ext uri="{FF2B5EF4-FFF2-40B4-BE49-F238E27FC236}">
                        <a16:creationId xmlns:a16="http://schemas.microsoft.com/office/drawing/2014/main" id="{4C0942C1-7CFF-4D53-AC1B-62BC6E77836E}"/>
                      </a:ext>
                    </a:extLst>
                  </p:cNvPr>
                  <p:cNvSpPr txBox="1">
                    <a:spLocks noRot="1" noChangeAspect="1" noMove="1" noResize="1" noEditPoints="1" noAdjustHandles="1" noChangeArrowheads="1" noChangeShapeType="1" noTextEdit="1"/>
                  </p:cNvSpPr>
                  <p:nvPr/>
                </p:nvSpPr>
                <p:spPr>
                  <a:xfrm>
                    <a:off x="6564902" y="4335804"/>
                    <a:ext cx="428343" cy="369332"/>
                  </a:xfrm>
                  <a:prstGeom prst="rect">
                    <a:avLst/>
                  </a:prstGeom>
                  <a:blipFill>
                    <a:blip r:embed="rId9"/>
                    <a:stretch>
                      <a:fillRect b="-72973"/>
                    </a:stretch>
                  </a:blipFill>
                </p:spPr>
                <p:txBody>
                  <a:bodyPr/>
                  <a:lstStyle/>
                  <a:p>
                    <a:r>
                      <a:rPr lang="en-GB">
                        <a:noFill/>
                      </a:rPr>
                      <a:t> </a:t>
                    </a:r>
                  </a:p>
                </p:txBody>
              </p:sp>
            </mc:Fallback>
          </mc:AlternateContent>
        </p:grpSp>
      </p:grpSp>
      <p:grpSp>
        <p:nvGrpSpPr>
          <p:cNvPr id="65" name="Gruppieren 64">
            <a:extLst>
              <a:ext uri="{FF2B5EF4-FFF2-40B4-BE49-F238E27FC236}">
                <a16:creationId xmlns:a16="http://schemas.microsoft.com/office/drawing/2014/main" id="{FDB273E6-9D86-41D3-9EC6-AFB402352DEF}"/>
              </a:ext>
            </a:extLst>
          </p:cNvPr>
          <p:cNvGrpSpPr/>
          <p:nvPr/>
        </p:nvGrpSpPr>
        <p:grpSpPr>
          <a:xfrm>
            <a:off x="6315829" y="3847167"/>
            <a:ext cx="4641747" cy="1045153"/>
            <a:chOff x="6315827" y="3583086"/>
            <a:chExt cx="4641747" cy="1045153"/>
          </a:xfrm>
        </p:grpSpPr>
        <p:grpSp>
          <p:nvGrpSpPr>
            <p:cNvPr id="51" name="Gruppieren 50">
              <a:extLst>
                <a:ext uri="{FF2B5EF4-FFF2-40B4-BE49-F238E27FC236}">
                  <a16:creationId xmlns:a16="http://schemas.microsoft.com/office/drawing/2014/main" id="{2296C9F4-0AC4-469A-A8C1-D52C5D4759D7}"/>
                </a:ext>
              </a:extLst>
            </p:cNvPr>
            <p:cNvGrpSpPr/>
            <p:nvPr/>
          </p:nvGrpSpPr>
          <p:grpSpPr>
            <a:xfrm>
              <a:off x="6996566" y="3752227"/>
              <a:ext cx="3961008" cy="876012"/>
              <a:chOff x="5649290" y="800915"/>
              <a:chExt cx="688380" cy="1446350"/>
            </a:xfrm>
          </p:grpSpPr>
          <p:sp>
            <p:nvSpPr>
              <p:cNvPr id="55" name="CustomShape 16">
                <a:extLst>
                  <a:ext uri="{FF2B5EF4-FFF2-40B4-BE49-F238E27FC236}">
                    <a16:creationId xmlns:a16="http://schemas.microsoft.com/office/drawing/2014/main" id="{56CFEAC9-C1C2-4D81-B6CB-4D0497237329}"/>
                  </a:ext>
                </a:extLst>
              </p:cNvPr>
              <p:cNvSpPr/>
              <p:nvPr/>
            </p:nvSpPr>
            <p:spPr>
              <a:xfrm flipV="1">
                <a:off x="5649290" y="2247265"/>
                <a:ext cx="68838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56" name="CustomShape 15">
                <a:extLst>
                  <a:ext uri="{FF2B5EF4-FFF2-40B4-BE49-F238E27FC236}">
                    <a16:creationId xmlns:a16="http://schemas.microsoft.com/office/drawing/2014/main" id="{945AD076-ECDE-4A1E-9CE2-9BC0EF30FAD4}"/>
                  </a:ext>
                </a:extLst>
              </p:cNvPr>
              <p:cNvSpPr/>
              <p:nvPr/>
            </p:nvSpPr>
            <p:spPr>
              <a:xfrm rot="10800000">
                <a:off x="5649290" y="800915"/>
                <a:ext cx="0" cy="1440000"/>
              </a:xfrm>
              <a:custGeom>
                <a:avLst/>
                <a:gdLst/>
                <a:ahLst/>
                <a:cxnLst/>
                <a:rect l="l" t="t" r="r" b="b"/>
                <a:pathLst>
                  <a:path w="21600" h="21600">
                    <a:moveTo>
                      <a:pt x="0" y="0"/>
                    </a:moveTo>
                    <a:lnTo>
                      <a:pt x="21600" y="21600"/>
                    </a:lnTo>
                  </a:path>
                </a:pathLst>
              </a:custGeom>
              <a:ln>
                <a:prstDash val="solid"/>
                <a:headEnd type="none" w="med" len="med"/>
                <a:tailEnd type="triangle" w="med" len="med"/>
              </a:ln>
            </p:spPr>
            <p:style>
              <a:lnRef idx="1">
                <a:schemeClr val="dk1"/>
              </a:lnRef>
              <a:fillRef idx="0">
                <a:schemeClr val="dk1"/>
              </a:fillRef>
              <a:effectRef idx="0">
                <a:schemeClr val="dk1"/>
              </a:effectRef>
              <a:fontRef idx="minor">
                <a:schemeClr val="tx1"/>
              </a:fontRef>
            </p:style>
          </p:sp>
        </p:grpSp>
        <mc:AlternateContent xmlns:mc="http://schemas.openxmlformats.org/markup-compatibility/2006" xmlns:a14="http://schemas.microsoft.com/office/drawing/2010/main">
          <mc:Choice Requires="a14">
            <p:sp>
              <p:nvSpPr>
                <p:cNvPr id="54" name="Textfeld 53">
                  <a:extLst>
                    <a:ext uri="{FF2B5EF4-FFF2-40B4-BE49-F238E27FC236}">
                      <a16:creationId xmlns:a16="http://schemas.microsoft.com/office/drawing/2014/main" id="{6547FFE5-D267-45A6-8764-35BB441CDADD}"/>
                    </a:ext>
                  </a:extLst>
                </p:cNvPr>
                <p:cNvSpPr txBox="1"/>
                <p:nvPr/>
              </p:nvSpPr>
              <p:spPr>
                <a:xfrm>
                  <a:off x="6315827" y="3583086"/>
                  <a:ext cx="7854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0" i="1" spc="-1" smtClean="0">
                                <a:latin typeface="Cambria Math" panose="02040503050406030204" pitchFamily="18" charset="0"/>
                              </a:rPr>
                            </m:ctrlPr>
                          </m:sSubPr>
                          <m:e>
                            <m:r>
                              <a:rPr lang="de-DE" sz="1800" b="0" i="1" spc="-1" smtClean="0">
                                <a:latin typeface="Cambria Math" panose="02040503050406030204" pitchFamily="18" charset="0"/>
                              </a:rPr>
                              <m:t>𝑢</m:t>
                            </m:r>
                          </m:e>
                          <m:sub>
                            <m:r>
                              <a:rPr lang="de-DE" sz="1800" b="0" i="1" spc="-1" smtClean="0">
                                <a:latin typeface="Cambria Math" panose="02040503050406030204" pitchFamily="18" charset="0"/>
                              </a:rPr>
                              <m:t>𝑘</m:t>
                            </m:r>
                          </m:sub>
                        </m:sSub>
                      </m:oMath>
                    </m:oMathPara>
                  </a14:m>
                  <a:endParaRPr lang="en-GB" dirty="0"/>
                </a:p>
              </p:txBody>
            </p:sp>
          </mc:Choice>
          <mc:Fallback xmlns="">
            <p:sp>
              <p:nvSpPr>
                <p:cNvPr id="54" name="Textfeld 53">
                  <a:extLst>
                    <a:ext uri="{FF2B5EF4-FFF2-40B4-BE49-F238E27FC236}">
                      <a16:creationId xmlns:a16="http://schemas.microsoft.com/office/drawing/2014/main" id="{6547FFE5-D267-45A6-8764-35BB441CDADD}"/>
                    </a:ext>
                  </a:extLst>
                </p:cNvPr>
                <p:cNvSpPr txBox="1">
                  <a:spLocks noRot="1" noChangeAspect="1" noMove="1" noResize="1" noEditPoints="1" noAdjustHandles="1" noChangeArrowheads="1" noChangeShapeType="1" noTextEdit="1"/>
                </p:cNvSpPr>
                <p:nvPr/>
              </p:nvSpPr>
              <p:spPr>
                <a:xfrm>
                  <a:off x="6315827" y="3583086"/>
                  <a:ext cx="785495" cy="369332"/>
                </a:xfrm>
                <a:prstGeom prst="rect">
                  <a:avLst/>
                </a:prstGeom>
                <a:blipFill>
                  <a:blip r:embed="rId10"/>
                  <a:stretch>
                    <a:fillRect/>
                  </a:stretch>
                </a:blipFill>
              </p:spPr>
              <p:txBody>
                <a:bodyPr/>
                <a:lstStyle/>
                <a:p>
                  <a:r>
                    <a:rPr lang="en-GB">
                      <a:noFill/>
                    </a:rPr>
                    <a:t> </a:t>
                  </a:r>
                </a:p>
              </p:txBody>
            </p:sp>
          </mc:Fallback>
        </mc:AlternateContent>
        <p:sp>
          <p:nvSpPr>
            <p:cNvPr id="64" name="CustomShape 18">
              <a:extLst>
                <a:ext uri="{FF2B5EF4-FFF2-40B4-BE49-F238E27FC236}">
                  <a16:creationId xmlns:a16="http://schemas.microsoft.com/office/drawing/2014/main" id="{5B82C49A-C61E-4336-9C0C-E812EF23BD39}"/>
                </a:ext>
              </a:extLst>
            </p:cNvPr>
            <p:cNvSpPr/>
            <p:nvPr/>
          </p:nvSpPr>
          <p:spPr>
            <a:xfrm flipV="1">
              <a:off x="6996556" y="3914352"/>
              <a:ext cx="3762013" cy="486654"/>
            </a:xfrm>
            <a:custGeom>
              <a:avLst/>
              <a:gdLst>
                <a:gd name="connsiteX0" fmla="*/ 0 w 10000"/>
                <a:gd name="connsiteY0" fmla="*/ 10000 h 10000"/>
                <a:gd name="connsiteX1" fmla="*/ 2000 w 10000"/>
                <a:gd name="connsiteY1" fmla="*/ 5143 h 10000"/>
                <a:gd name="connsiteX2" fmla="*/ 5200 w 10000"/>
                <a:gd name="connsiteY2" fmla="*/ 5143 h 10000"/>
                <a:gd name="connsiteX3" fmla="*/ 5200 w 10000"/>
                <a:gd name="connsiteY3" fmla="*/ 0 h 10000"/>
                <a:gd name="connsiteX4" fmla="*/ 10000 w 10000"/>
                <a:gd name="connsiteY4" fmla="*/ 0 h 10000"/>
                <a:gd name="connsiteX0" fmla="*/ 0 w 8000"/>
                <a:gd name="connsiteY0" fmla="*/ 5143 h 5143"/>
                <a:gd name="connsiteX1" fmla="*/ 3200 w 8000"/>
                <a:gd name="connsiteY1" fmla="*/ 5143 h 5143"/>
                <a:gd name="connsiteX2" fmla="*/ 3200 w 8000"/>
                <a:gd name="connsiteY2" fmla="*/ 0 h 5143"/>
                <a:gd name="connsiteX3" fmla="*/ 8000 w 8000"/>
                <a:gd name="connsiteY3" fmla="*/ 0 h 5143"/>
                <a:gd name="connsiteX0" fmla="*/ 0 w 10000"/>
                <a:gd name="connsiteY0" fmla="*/ 10000 h 28059"/>
                <a:gd name="connsiteX1" fmla="*/ 4000 w 10000"/>
                <a:gd name="connsiteY1" fmla="*/ 10000 h 28059"/>
                <a:gd name="connsiteX2" fmla="*/ 4000 w 10000"/>
                <a:gd name="connsiteY2" fmla="*/ 28059 h 28059"/>
                <a:gd name="connsiteX3" fmla="*/ 10000 w 10000"/>
                <a:gd name="connsiteY3" fmla="*/ 0 h 28059"/>
                <a:gd name="connsiteX0" fmla="*/ 0 w 12358"/>
                <a:gd name="connsiteY0" fmla="*/ 0 h 18433"/>
                <a:gd name="connsiteX1" fmla="*/ 4000 w 12358"/>
                <a:gd name="connsiteY1" fmla="*/ 0 h 18433"/>
                <a:gd name="connsiteX2" fmla="*/ 4000 w 12358"/>
                <a:gd name="connsiteY2" fmla="*/ 18059 h 18433"/>
                <a:gd name="connsiteX3" fmla="*/ 12358 w 12358"/>
                <a:gd name="connsiteY3" fmla="*/ 18433 h 18433"/>
                <a:gd name="connsiteX0" fmla="*/ 0 w 49411"/>
                <a:gd name="connsiteY0" fmla="*/ 0 h 18059"/>
                <a:gd name="connsiteX1" fmla="*/ 4000 w 49411"/>
                <a:gd name="connsiteY1" fmla="*/ 0 h 18059"/>
                <a:gd name="connsiteX2" fmla="*/ 4000 w 49411"/>
                <a:gd name="connsiteY2" fmla="*/ 18059 h 18059"/>
                <a:gd name="connsiteX3" fmla="*/ 49411 w 49411"/>
                <a:gd name="connsiteY3" fmla="*/ 17498 h 18059"/>
                <a:gd name="connsiteX0" fmla="*/ 0 w 13368"/>
                <a:gd name="connsiteY0" fmla="*/ 0 h 18059"/>
                <a:gd name="connsiteX1" fmla="*/ 4000 w 13368"/>
                <a:gd name="connsiteY1" fmla="*/ 0 h 18059"/>
                <a:gd name="connsiteX2" fmla="*/ 4000 w 13368"/>
                <a:gd name="connsiteY2" fmla="*/ 18059 h 18059"/>
                <a:gd name="connsiteX3" fmla="*/ 13368 w 13368"/>
                <a:gd name="connsiteY3" fmla="*/ 18059 h 18059"/>
                <a:gd name="connsiteX0" fmla="*/ 0 w 21368"/>
                <a:gd name="connsiteY0" fmla="*/ 187 h 18059"/>
                <a:gd name="connsiteX1" fmla="*/ 12000 w 21368"/>
                <a:gd name="connsiteY1" fmla="*/ 0 h 18059"/>
                <a:gd name="connsiteX2" fmla="*/ 12000 w 21368"/>
                <a:gd name="connsiteY2" fmla="*/ 18059 h 18059"/>
                <a:gd name="connsiteX3" fmla="*/ 21368 w 21368"/>
                <a:gd name="connsiteY3" fmla="*/ 18059 h 18059"/>
                <a:gd name="connsiteX0" fmla="*/ 0 w 21368"/>
                <a:gd name="connsiteY0" fmla="*/ 187 h 18059"/>
                <a:gd name="connsiteX1" fmla="*/ 12000 w 21368"/>
                <a:gd name="connsiteY1" fmla="*/ 0 h 18059"/>
                <a:gd name="connsiteX2" fmla="*/ 11944 w 21368"/>
                <a:gd name="connsiteY2" fmla="*/ 10826 h 18059"/>
                <a:gd name="connsiteX3" fmla="*/ 21368 w 21368"/>
                <a:gd name="connsiteY3" fmla="*/ 18059 h 18059"/>
                <a:gd name="connsiteX0" fmla="*/ 0 w 21200"/>
                <a:gd name="connsiteY0" fmla="*/ 187 h 10826"/>
                <a:gd name="connsiteX1" fmla="*/ 12000 w 21200"/>
                <a:gd name="connsiteY1" fmla="*/ 0 h 10826"/>
                <a:gd name="connsiteX2" fmla="*/ 11944 w 21200"/>
                <a:gd name="connsiteY2" fmla="*/ 10826 h 10826"/>
                <a:gd name="connsiteX3" fmla="*/ 21200 w 21200"/>
                <a:gd name="connsiteY3" fmla="*/ 10826 h 10826"/>
                <a:gd name="connsiteX0" fmla="*/ 0 w 21200"/>
                <a:gd name="connsiteY0" fmla="*/ 187 h 10826"/>
                <a:gd name="connsiteX1" fmla="*/ 11911 w 21200"/>
                <a:gd name="connsiteY1" fmla="*/ 0 h 10826"/>
                <a:gd name="connsiteX2" fmla="*/ 11944 w 21200"/>
                <a:gd name="connsiteY2" fmla="*/ 10826 h 10826"/>
                <a:gd name="connsiteX3" fmla="*/ 21200 w 21200"/>
                <a:gd name="connsiteY3" fmla="*/ 10826 h 10826"/>
                <a:gd name="connsiteX0" fmla="*/ 0 w 21200"/>
                <a:gd name="connsiteY0" fmla="*/ 312 h 10951"/>
                <a:gd name="connsiteX1" fmla="*/ 11947 w 21200"/>
                <a:gd name="connsiteY1" fmla="*/ 0 h 10951"/>
                <a:gd name="connsiteX2" fmla="*/ 11944 w 21200"/>
                <a:gd name="connsiteY2" fmla="*/ 10951 h 10951"/>
                <a:gd name="connsiteX3" fmla="*/ 21200 w 21200"/>
                <a:gd name="connsiteY3" fmla="*/ 10951 h 10951"/>
                <a:gd name="connsiteX0" fmla="*/ 0 w 21200"/>
                <a:gd name="connsiteY0" fmla="*/ 97 h 10736"/>
                <a:gd name="connsiteX1" fmla="*/ 4896 w 21200"/>
                <a:gd name="connsiteY1" fmla="*/ 0 h 10736"/>
                <a:gd name="connsiteX2" fmla="*/ 11944 w 21200"/>
                <a:gd name="connsiteY2" fmla="*/ 10736 h 10736"/>
                <a:gd name="connsiteX3" fmla="*/ 21200 w 21200"/>
                <a:gd name="connsiteY3" fmla="*/ 10736 h 10736"/>
                <a:gd name="connsiteX0" fmla="*/ 0 w 21200"/>
                <a:gd name="connsiteY0" fmla="*/ 97 h 10951"/>
                <a:gd name="connsiteX1" fmla="*/ 4896 w 21200"/>
                <a:gd name="connsiteY1" fmla="*/ 0 h 10951"/>
                <a:gd name="connsiteX2" fmla="*/ 4893 w 21200"/>
                <a:gd name="connsiteY2" fmla="*/ 10951 h 10951"/>
                <a:gd name="connsiteX3" fmla="*/ 21200 w 21200"/>
                <a:gd name="connsiteY3" fmla="*/ 10736 h 10951"/>
                <a:gd name="connsiteX0" fmla="*/ 0 w 21200"/>
                <a:gd name="connsiteY0" fmla="*/ 19 h 10873"/>
                <a:gd name="connsiteX1" fmla="*/ 4930 w 21200"/>
                <a:gd name="connsiteY1" fmla="*/ 191 h 10873"/>
                <a:gd name="connsiteX2" fmla="*/ 4893 w 21200"/>
                <a:gd name="connsiteY2" fmla="*/ 10873 h 10873"/>
                <a:gd name="connsiteX3" fmla="*/ 21200 w 21200"/>
                <a:gd name="connsiteY3" fmla="*/ 10658 h 10873"/>
                <a:gd name="connsiteX0" fmla="*/ 0 w 21200"/>
                <a:gd name="connsiteY0" fmla="*/ 164 h 11018"/>
                <a:gd name="connsiteX1" fmla="*/ 4896 w 21200"/>
                <a:gd name="connsiteY1" fmla="*/ 0 h 11018"/>
                <a:gd name="connsiteX2" fmla="*/ 4893 w 21200"/>
                <a:gd name="connsiteY2" fmla="*/ 11018 h 11018"/>
                <a:gd name="connsiteX3" fmla="*/ 21200 w 21200"/>
                <a:gd name="connsiteY3" fmla="*/ 10803 h 11018"/>
                <a:gd name="connsiteX0" fmla="*/ 0 w 21200"/>
                <a:gd name="connsiteY0" fmla="*/ 25 h 10879"/>
                <a:gd name="connsiteX1" fmla="*/ 4896 w 21200"/>
                <a:gd name="connsiteY1" fmla="*/ 88 h 10879"/>
                <a:gd name="connsiteX2" fmla="*/ 4893 w 21200"/>
                <a:gd name="connsiteY2" fmla="*/ 10879 h 10879"/>
                <a:gd name="connsiteX3" fmla="*/ 21200 w 21200"/>
                <a:gd name="connsiteY3" fmla="*/ 10664 h 10879"/>
                <a:gd name="connsiteX0" fmla="*/ 0 w 21200"/>
                <a:gd name="connsiteY0" fmla="*/ 25 h 10879"/>
                <a:gd name="connsiteX1" fmla="*/ 4896 w 21200"/>
                <a:gd name="connsiteY1" fmla="*/ 88 h 10879"/>
                <a:gd name="connsiteX2" fmla="*/ 4893 w 21200"/>
                <a:gd name="connsiteY2" fmla="*/ 10879 h 10879"/>
                <a:gd name="connsiteX3" fmla="*/ 21200 w 21200"/>
                <a:gd name="connsiteY3" fmla="*/ 10664 h 10879"/>
                <a:gd name="connsiteX0" fmla="*/ 0 w 21200"/>
                <a:gd name="connsiteY0" fmla="*/ 25 h 10879"/>
                <a:gd name="connsiteX1" fmla="*/ 4896 w 21200"/>
                <a:gd name="connsiteY1" fmla="*/ 88 h 10879"/>
                <a:gd name="connsiteX2" fmla="*/ 4893 w 21200"/>
                <a:gd name="connsiteY2" fmla="*/ 10879 h 10879"/>
                <a:gd name="connsiteX3" fmla="*/ 21200 w 21200"/>
                <a:gd name="connsiteY3" fmla="*/ 10664 h 10879"/>
              </a:gdLst>
              <a:ahLst/>
              <a:cxnLst>
                <a:cxn ang="0">
                  <a:pos x="connsiteX0" y="connsiteY0"/>
                </a:cxn>
                <a:cxn ang="0">
                  <a:pos x="connsiteX1" y="connsiteY1"/>
                </a:cxn>
                <a:cxn ang="0">
                  <a:pos x="connsiteX2" y="connsiteY2"/>
                </a:cxn>
                <a:cxn ang="0">
                  <a:pos x="connsiteX3" y="connsiteY3"/>
                </a:cxn>
              </a:cxnLst>
              <a:rect l="l" t="t" r="r" b="b"/>
              <a:pathLst>
                <a:path w="21200" h="10879">
                  <a:moveTo>
                    <a:pt x="0" y="25"/>
                  </a:moveTo>
                  <a:cubicBezTo>
                    <a:pt x="3982" y="-79"/>
                    <a:pt x="914" y="192"/>
                    <a:pt x="4896" y="88"/>
                  </a:cubicBezTo>
                  <a:cubicBezTo>
                    <a:pt x="4886" y="5514"/>
                    <a:pt x="4912" y="7270"/>
                    <a:pt x="4893" y="10879"/>
                  </a:cubicBezTo>
                  <a:lnTo>
                    <a:pt x="21200" y="10664"/>
                  </a:lnTo>
                </a:path>
              </a:pathLst>
            </a:custGeom>
            <a:noFill/>
            <a:ln w="19050">
              <a:solidFill>
                <a:srgbClr val="0070C0"/>
              </a:solidFill>
              <a:round/>
            </a:ln>
          </p:spPr>
          <p:style>
            <a:lnRef idx="0">
              <a:scrgbClr r="0" g="0" b="0"/>
            </a:lnRef>
            <a:fillRef idx="0">
              <a:scrgbClr r="0" g="0" b="0"/>
            </a:fillRef>
            <a:effectRef idx="0">
              <a:scrgbClr r="0" g="0" b="0"/>
            </a:effectRef>
            <a:fontRef idx="minor"/>
          </p:style>
          <p:txBody>
            <a:bodyPr/>
            <a:lstStyle/>
            <a:p>
              <a:endParaRPr lang="en-US" dirty="0"/>
            </a:p>
          </p:txBody>
        </p:sp>
      </p:grpSp>
    </p:spTree>
    <p:extLst>
      <p:ext uri="{BB962C8B-B14F-4D97-AF65-F5344CB8AC3E}">
        <p14:creationId xmlns:p14="http://schemas.microsoft.com/office/powerpoint/2010/main" val="1421289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ustomShape 40">
            <a:extLst>
              <a:ext uri="{FF2B5EF4-FFF2-40B4-BE49-F238E27FC236}">
                <a16:creationId xmlns:a16="http://schemas.microsoft.com/office/drawing/2014/main" id="{447E6467-9A2B-457A-9E18-14EECE9F59C9}"/>
              </a:ext>
            </a:extLst>
          </p:cNvPr>
          <p:cNvSpPr/>
          <p:nvPr/>
        </p:nvSpPr>
        <p:spPr>
          <a:xfrm>
            <a:off x="2434853" y="3726234"/>
            <a:ext cx="4700889" cy="1818974"/>
          </a:xfrm>
          <a:custGeom>
            <a:avLst/>
            <a:gdLst>
              <a:gd name="connsiteX0" fmla="*/ 0 w 69635"/>
              <a:gd name="connsiteY0" fmla="*/ 75548 h 75548"/>
              <a:gd name="connsiteX1" fmla="*/ 8934 w 69635"/>
              <a:gd name="connsiteY1" fmla="*/ 0 h 75548"/>
              <a:gd name="connsiteX2" fmla="*/ 16618 w 69635"/>
              <a:gd name="connsiteY2" fmla="*/ 44951 h 75548"/>
              <a:gd name="connsiteX3" fmla="*/ 19256 w 69635"/>
              <a:gd name="connsiteY3" fmla="*/ 45478 h 75548"/>
              <a:gd name="connsiteX4" fmla="*/ 21893 w 69635"/>
              <a:gd name="connsiteY4" fmla="*/ 40730 h 75548"/>
              <a:gd name="connsiteX5" fmla="*/ 61986 w 69635"/>
              <a:gd name="connsiteY5" fmla="*/ 40203 h 75548"/>
              <a:gd name="connsiteX6" fmla="*/ 63041 w 69635"/>
              <a:gd name="connsiteY6" fmla="*/ 48116 h 75548"/>
              <a:gd name="connsiteX7" fmla="*/ 69635 w 69635"/>
              <a:gd name="connsiteY7" fmla="*/ 75020 h 75548"/>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364 w 70013"/>
              <a:gd name="connsiteY5" fmla="*/ 40203 h 75020"/>
              <a:gd name="connsiteX6" fmla="*/ 63419 w 70013"/>
              <a:gd name="connsiteY6" fmla="*/ 48116 h 75020"/>
              <a:gd name="connsiteX7" fmla="*/ 70013 w 70013"/>
              <a:gd name="connsiteY7" fmla="*/ 75020 h 75020"/>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506 w 70013"/>
              <a:gd name="connsiteY5" fmla="*/ 40455 h 75020"/>
              <a:gd name="connsiteX6" fmla="*/ 63419 w 70013"/>
              <a:gd name="connsiteY6" fmla="*/ 48116 h 75020"/>
              <a:gd name="connsiteX7" fmla="*/ 70013 w 70013"/>
              <a:gd name="connsiteY7" fmla="*/ 75020 h 75020"/>
              <a:gd name="connsiteX0" fmla="*/ 0 w 70013"/>
              <a:gd name="connsiteY0" fmla="*/ 71523 h 72253"/>
              <a:gd name="connsiteX1" fmla="*/ 8650 w 70013"/>
              <a:gd name="connsiteY1" fmla="*/ 0 h 72253"/>
              <a:gd name="connsiteX2" fmla="*/ 16996 w 70013"/>
              <a:gd name="connsiteY2" fmla="*/ 42184 h 72253"/>
              <a:gd name="connsiteX3" fmla="*/ 19634 w 70013"/>
              <a:gd name="connsiteY3" fmla="*/ 42711 h 72253"/>
              <a:gd name="connsiteX4" fmla="*/ 22271 w 70013"/>
              <a:gd name="connsiteY4" fmla="*/ 37963 h 72253"/>
              <a:gd name="connsiteX5" fmla="*/ 62506 w 70013"/>
              <a:gd name="connsiteY5" fmla="*/ 37688 h 72253"/>
              <a:gd name="connsiteX6" fmla="*/ 63419 w 70013"/>
              <a:gd name="connsiteY6" fmla="*/ 45349 h 72253"/>
              <a:gd name="connsiteX7" fmla="*/ 70013 w 70013"/>
              <a:gd name="connsiteY7" fmla="*/ 72253 h 72253"/>
              <a:gd name="connsiteX0" fmla="*/ 0 w 70013"/>
              <a:gd name="connsiteY0" fmla="*/ 71334 h 72064"/>
              <a:gd name="connsiteX1" fmla="*/ 8792 w 70013"/>
              <a:gd name="connsiteY1" fmla="*/ 0 h 72064"/>
              <a:gd name="connsiteX2" fmla="*/ 16996 w 70013"/>
              <a:gd name="connsiteY2" fmla="*/ 41995 h 72064"/>
              <a:gd name="connsiteX3" fmla="*/ 19634 w 70013"/>
              <a:gd name="connsiteY3" fmla="*/ 42522 h 72064"/>
              <a:gd name="connsiteX4" fmla="*/ 22271 w 70013"/>
              <a:gd name="connsiteY4" fmla="*/ 37774 h 72064"/>
              <a:gd name="connsiteX5" fmla="*/ 62506 w 70013"/>
              <a:gd name="connsiteY5" fmla="*/ 37499 h 72064"/>
              <a:gd name="connsiteX6" fmla="*/ 63419 w 70013"/>
              <a:gd name="connsiteY6" fmla="*/ 45160 h 72064"/>
              <a:gd name="connsiteX7" fmla="*/ 70013 w 70013"/>
              <a:gd name="connsiteY7" fmla="*/ 72064 h 7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13" h="72064">
                <a:moveTo>
                  <a:pt x="0" y="71334"/>
                </a:moveTo>
                <a:lnTo>
                  <a:pt x="8792" y="0"/>
                </a:lnTo>
                <a:lnTo>
                  <a:pt x="16996" y="41995"/>
                </a:lnTo>
                <a:lnTo>
                  <a:pt x="19634" y="42522"/>
                </a:lnTo>
                <a:lnTo>
                  <a:pt x="22271" y="37774"/>
                </a:lnTo>
                <a:lnTo>
                  <a:pt x="62506" y="37499"/>
                </a:lnTo>
                <a:cubicBezTo>
                  <a:pt x="62810" y="40053"/>
                  <a:pt x="63115" y="42606"/>
                  <a:pt x="63419" y="45160"/>
                </a:cubicBezTo>
                <a:lnTo>
                  <a:pt x="70013" y="72064"/>
                </a:lnTo>
              </a:path>
            </a:pathLst>
          </a:custGeom>
          <a:noFill/>
          <a:ln w="19050">
            <a:solidFill>
              <a:srgbClr val="C00000"/>
            </a:solidFill>
            <a:round/>
          </a:ln>
        </p:spPr>
        <p:style>
          <a:lnRef idx="0">
            <a:scrgbClr r="0" g="0" b="0"/>
          </a:lnRef>
          <a:fillRef idx="0">
            <a:scrgbClr r="0" g="0" b="0"/>
          </a:fillRef>
          <a:effectRef idx="0">
            <a:scrgbClr r="0" g="0" b="0"/>
          </a:effectRef>
          <a:fontRef idx="minor"/>
        </p:style>
        <p:txBody>
          <a:bodyPr/>
          <a:lstStyle/>
          <a:p>
            <a:endParaRPr lang="en-US" dirty="0"/>
          </a:p>
        </p:txBody>
      </p:sp>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idx="4294967295"/>
              </p:nvPr>
            </p:nvSpPr>
            <p:spPr>
              <a:xfrm>
                <a:off x="192240" y="981075"/>
                <a:ext cx="11796560" cy="2330813"/>
              </a:xfrm>
            </p:spPr>
            <p:txBody>
              <a:bodyPr/>
              <a:lstStyle/>
              <a:p>
                <a:pPr marL="0" indent="0">
                  <a:buNone/>
                </a:pPr>
                <a:r>
                  <a:rPr lang="de-DE" sz="2000" dirty="0"/>
                  <a:t>Ein numerisches </a:t>
                </a:r>
                <a:r>
                  <a:rPr lang="de-DE" sz="2000" dirty="0" err="1"/>
                  <a:t>Optimalsteuerungsproblem</a:t>
                </a:r>
                <a:r>
                  <a:rPr lang="de-DE" sz="2000" dirty="0"/>
                  <a:t> bezeichnet das Finden einer Eingangsgrößentrajektorie </a:t>
                </a:r>
                <a14:m>
                  <m:oMath xmlns:m="http://schemas.openxmlformats.org/officeDocument/2006/math">
                    <m:sSubSup>
                      <m:sSubSupPr>
                        <m:ctrlPr>
                          <a:rPr lang="ar-AE" sz="2000" i="1">
                            <a:latin typeface="Cambria Math" panose="02040503050406030204" pitchFamily="18" charset="0"/>
                            <a:cs typeface="Calibri" panose="020F0502020204030204" pitchFamily="34" charset="0"/>
                          </a:rPr>
                        </m:ctrlPr>
                      </m:sSubSupPr>
                      <m:e>
                        <m:r>
                          <a:rPr lang="ar-AE" sz="2000" b="0" i="1">
                            <a:latin typeface="Cambria Math" panose="02040503050406030204" pitchFamily="18" charset="0"/>
                            <a:cs typeface="Calibri" panose="020F0502020204030204" pitchFamily="34" charset="0"/>
                          </a:rPr>
                          <m:t>[</m:t>
                        </m:r>
                        <m:sSub>
                          <m:sSubPr>
                            <m:ctrlPr>
                              <a:rPr lang="ar-AE" sz="2000" i="1">
                                <a:latin typeface="Cambria Math" panose="02040503050406030204" pitchFamily="18" charset="0"/>
                                <a:cs typeface="Calibri" panose="020F0502020204030204" pitchFamily="34" charset="0"/>
                              </a:rPr>
                            </m:ctrlPr>
                          </m:sSubPr>
                          <m:e>
                            <m:r>
                              <a:rPr lang="de-DE" sz="2000" b="1" i="1">
                                <a:latin typeface="Cambria Math" panose="02040503050406030204" pitchFamily="18" charset="0"/>
                                <a:cs typeface="Calibri" panose="020F0502020204030204" pitchFamily="34" charset="0"/>
                              </a:rPr>
                              <m:t>𝒘</m:t>
                            </m:r>
                          </m:e>
                          <m:sub>
                            <m:r>
                              <a:rPr lang="de-DE" sz="2000" b="0" i="1">
                                <a:latin typeface="Cambria Math" panose="02040503050406030204" pitchFamily="18" charset="0"/>
                                <a:cs typeface="Calibri" panose="020F0502020204030204" pitchFamily="34" charset="0"/>
                              </a:rPr>
                              <m:t>𝑘</m:t>
                            </m:r>
                          </m:sub>
                        </m:sSub>
                        <m:r>
                          <a:rPr lang="ar-AE" sz="2000" b="0" i="1">
                            <a:latin typeface="Cambria Math" panose="02040503050406030204" pitchFamily="18" charset="0"/>
                            <a:cs typeface="Calibri" panose="020F0502020204030204" pitchFamily="34" charset="0"/>
                          </a:rPr>
                          <m:t>]</m:t>
                        </m:r>
                      </m:e>
                      <m:sub>
                        <m:r>
                          <a:rPr lang="de-DE" sz="2000" b="0" i="1">
                            <a:latin typeface="Cambria Math" panose="02040503050406030204" pitchFamily="18" charset="0"/>
                            <a:cs typeface="Calibri" panose="020F0502020204030204" pitchFamily="34" charset="0"/>
                          </a:rPr>
                          <m:t>𝑘</m:t>
                        </m:r>
                        <m:r>
                          <a:rPr lang="ar-AE" sz="2000" b="0" i="1">
                            <a:latin typeface="Cambria Math" panose="02040503050406030204" pitchFamily="18" charset="0"/>
                            <a:cs typeface="Calibri" panose="020F0502020204030204" pitchFamily="34" charset="0"/>
                          </a:rPr>
                          <m:t>=</m:t>
                        </m:r>
                        <m:r>
                          <a:rPr lang="ar-AE" sz="2000" b="0" i="1">
                            <a:latin typeface="Cambria Math" panose="02040503050406030204" pitchFamily="18" charset="0"/>
                            <a:cs typeface="Calibri" panose="020F0502020204030204" pitchFamily="34" charset="0"/>
                          </a:rPr>
                          <m:t>0</m:t>
                        </m:r>
                      </m:sub>
                      <m:sup>
                        <m:r>
                          <a:rPr lang="ar-AE" sz="2000" b="0" i="1">
                            <a:latin typeface="Cambria Math" panose="02040503050406030204" pitchFamily="18" charset="0"/>
                            <a:cs typeface="Calibri" panose="020F0502020204030204" pitchFamily="34" charset="0"/>
                          </a:rPr>
                          <m:t>𝑇</m:t>
                        </m:r>
                      </m:sup>
                    </m:sSubSup>
                  </m:oMath>
                </a14:m>
                <a:r>
                  <a:rPr lang="de-DE" sz="2000" dirty="0"/>
                  <a:t>, sodass eine vorgegebene Ausgangsgrößentrajektorie </a:t>
                </a:r>
                <a14:m>
                  <m:oMath xmlns:m="http://schemas.openxmlformats.org/officeDocument/2006/math">
                    <m:sSubSup>
                      <m:sSubSupPr>
                        <m:ctrlPr>
                          <a:rPr lang="ar-AE" sz="2000" i="1">
                            <a:latin typeface="Cambria Math" panose="02040503050406030204" pitchFamily="18" charset="0"/>
                            <a:cs typeface="Calibri" panose="020F0502020204030204" pitchFamily="34" charset="0"/>
                          </a:rPr>
                        </m:ctrlPr>
                      </m:sSubSupPr>
                      <m:e>
                        <m:r>
                          <a:rPr lang="ar-AE" sz="2000" b="0" i="1">
                            <a:latin typeface="Cambria Math" panose="02040503050406030204" pitchFamily="18" charset="0"/>
                            <a:cs typeface="Calibri" panose="020F0502020204030204" pitchFamily="34" charset="0"/>
                          </a:rPr>
                          <m:t>[</m:t>
                        </m:r>
                        <m:sSubSup>
                          <m:sSubSupPr>
                            <m:ctrlPr>
                              <a:rPr lang="ar-AE" sz="2000" i="1">
                                <a:latin typeface="Cambria Math" panose="02040503050406030204" pitchFamily="18" charset="0"/>
                                <a:cs typeface="Calibri" panose="020F0502020204030204" pitchFamily="34" charset="0"/>
                              </a:rPr>
                            </m:ctrlPr>
                          </m:sSubSupPr>
                          <m:e>
                            <m:r>
                              <a:rPr lang="de-DE" sz="2000" b="1" i="1">
                                <a:latin typeface="Cambria Math" panose="02040503050406030204" pitchFamily="18" charset="0"/>
                                <a:cs typeface="Calibri" panose="020F0502020204030204" pitchFamily="34" charset="0"/>
                              </a:rPr>
                              <m:t>𝒙</m:t>
                            </m:r>
                          </m:e>
                          <m:sub>
                            <m:r>
                              <a:rPr lang="de-DE" sz="2000" b="0" i="1">
                                <a:latin typeface="Cambria Math" panose="02040503050406030204" pitchFamily="18" charset="0"/>
                                <a:cs typeface="Calibri" panose="020F0502020204030204" pitchFamily="34" charset="0"/>
                              </a:rPr>
                              <m:t>𝑘</m:t>
                            </m:r>
                          </m:sub>
                          <m:sup>
                            <m:r>
                              <a:rPr lang="de-DE" sz="2000" b="0" i="1">
                                <a:latin typeface="Cambria Math" panose="02040503050406030204" pitchFamily="18" charset="0"/>
                                <a:cs typeface="Calibri" panose="020F0502020204030204" pitchFamily="34" charset="0"/>
                              </a:rPr>
                              <m:t>𝑠𝑜𝑙𝑙</m:t>
                            </m:r>
                          </m:sup>
                        </m:sSubSup>
                        <m:r>
                          <a:rPr lang="ar-AE" sz="2000" b="0" i="1">
                            <a:latin typeface="Cambria Math" panose="02040503050406030204" pitchFamily="18" charset="0"/>
                            <a:cs typeface="Calibri" panose="020F0502020204030204" pitchFamily="34" charset="0"/>
                          </a:rPr>
                          <m:t>]</m:t>
                        </m:r>
                      </m:e>
                      <m:sub>
                        <m:r>
                          <a:rPr lang="de-DE" sz="2000" b="0" i="1">
                            <a:latin typeface="Cambria Math" panose="02040503050406030204" pitchFamily="18" charset="0"/>
                            <a:cs typeface="Calibri" panose="020F0502020204030204" pitchFamily="34" charset="0"/>
                          </a:rPr>
                          <m:t>𝑘</m:t>
                        </m:r>
                        <m:r>
                          <a:rPr lang="ar-AE" sz="2000" b="0" i="1">
                            <a:latin typeface="Cambria Math" panose="02040503050406030204" pitchFamily="18" charset="0"/>
                            <a:cs typeface="Calibri" panose="020F0502020204030204" pitchFamily="34" charset="0"/>
                          </a:rPr>
                          <m:t>=</m:t>
                        </m:r>
                        <m:r>
                          <a:rPr lang="ar-AE" sz="2000" b="0" i="1">
                            <a:latin typeface="Cambria Math" panose="02040503050406030204" pitchFamily="18" charset="0"/>
                            <a:cs typeface="Calibri" panose="020F0502020204030204" pitchFamily="34" charset="0"/>
                          </a:rPr>
                          <m:t>0</m:t>
                        </m:r>
                      </m:sub>
                      <m:sup>
                        <m:r>
                          <a:rPr lang="ar-AE" sz="2000" b="0" i="1">
                            <a:latin typeface="Cambria Math" panose="02040503050406030204" pitchFamily="18" charset="0"/>
                            <a:cs typeface="Calibri" panose="020F0502020204030204" pitchFamily="34" charset="0"/>
                          </a:rPr>
                          <m:t>𝑇</m:t>
                        </m:r>
                      </m:sup>
                    </m:sSubSup>
                    <m:r>
                      <a:rPr lang="ar-AE" sz="2000" b="1" i="1">
                        <a:latin typeface="Cambria Math" panose="02040503050406030204" pitchFamily="18" charset="0"/>
                        <a:cs typeface="Calibri" panose="020F0502020204030204" pitchFamily="34" charset="0"/>
                      </a:rPr>
                      <m:t> </m:t>
                    </m:r>
                  </m:oMath>
                </a14:m>
                <a:r>
                  <a:rPr lang="de-DE" sz="2000" dirty="0"/>
                  <a:t> resultiert.</a:t>
                </a:r>
              </a:p>
              <a:p>
                <a:pPr marL="0" indent="0">
                  <a:buNone/>
                </a:pPr>
                <a:r>
                  <a:rPr lang="de-DE" sz="2000" dirty="0"/>
                  <a:t>Für die Lösung von </a:t>
                </a:r>
                <a:r>
                  <a:rPr lang="de-DE" sz="2000" dirty="0" err="1"/>
                  <a:t>Optimalsteuerungsproblemen</a:t>
                </a:r>
                <a:r>
                  <a:rPr lang="de-DE" sz="2000" dirty="0"/>
                  <a:t> ist ein dynamisches Modell, welches die Ausgangsgröße </a:t>
                </a:r>
                <a14:m>
                  <m:oMath xmlns:m="http://schemas.openxmlformats.org/officeDocument/2006/math">
                    <m:sSubSup>
                      <m:sSubSupPr>
                        <m:ctrlPr>
                          <a:rPr lang="ar-AE" sz="2000" i="1">
                            <a:latin typeface="Cambria Math" panose="02040503050406030204" pitchFamily="18" charset="0"/>
                            <a:cs typeface="Calibri" panose="020F0502020204030204" pitchFamily="34" charset="0"/>
                          </a:rPr>
                        </m:ctrlPr>
                      </m:sSubSupPr>
                      <m:e>
                        <m:r>
                          <a:rPr lang="ar-AE" sz="2000" b="0" i="1">
                            <a:latin typeface="Cambria Math" panose="02040503050406030204" pitchFamily="18" charset="0"/>
                            <a:cs typeface="Calibri" panose="020F0502020204030204" pitchFamily="34" charset="0"/>
                          </a:rPr>
                          <m:t>[</m:t>
                        </m:r>
                        <m:sSub>
                          <m:sSubPr>
                            <m:ctrlPr>
                              <a:rPr lang="ar-AE" sz="2000" i="1">
                                <a:latin typeface="Cambria Math" panose="02040503050406030204" pitchFamily="18" charset="0"/>
                                <a:cs typeface="Calibri" panose="020F0502020204030204" pitchFamily="34" charset="0"/>
                              </a:rPr>
                            </m:ctrlPr>
                          </m:sSubPr>
                          <m:e>
                            <m:acc>
                              <m:accPr>
                                <m:chr m:val="̂"/>
                                <m:ctrlPr>
                                  <a:rPr lang="ar-AE" sz="2000" i="1">
                                    <a:latin typeface="Cambria Math" panose="02040503050406030204" pitchFamily="18" charset="0"/>
                                    <a:cs typeface="Calibri" panose="020F0502020204030204" pitchFamily="34" charset="0"/>
                                  </a:rPr>
                                </m:ctrlPr>
                              </m:accPr>
                              <m:e>
                                <m:r>
                                  <a:rPr lang="de-DE" sz="2000" b="1" i="1">
                                    <a:latin typeface="Cambria Math" panose="02040503050406030204" pitchFamily="18" charset="0"/>
                                    <a:cs typeface="Calibri" panose="020F0502020204030204" pitchFamily="34" charset="0"/>
                                  </a:rPr>
                                  <m:t>𝒙</m:t>
                                </m:r>
                              </m:e>
                            </m:acc>
                          </m:e>
                          <m:sub>
                            <m:r>
                              <a:rPr lang="de-DE" sz="2000" b="0" i="1">
                                <a:latin typeface="Cambria Math" panose="02040503050406030204" pitchFamily="18" charset="0"/>
                                <a:cs typeface="Calibri" panose="020F0502020204030204" pitchFamily="34" charset="0"/>
                              </a:rPr>
                              <m:t>𝑘</m:t>
                            </m:r>
                          </m:sub>
                        </m:sSub>
                        <m:r>
                          <a:rPr lang="ar-AE" sz="2000" b="0" i="1">
                            <a:latin typeface="Cambria Math" panose="02040503050406030204" pitchFamily="18" charset="0"/>
                            <a:cs typeface="Calibri" panose="020F0502020204030204" pitchFamily="34" charset="0"/>
                          </a:rPr>
                          <m:t>]</m:t>
                        </m:r>
                      </m:e>
                      <m:sub>
                        <m:r>
                          <a:rPr lang="de-DE" sz="2000" b="0" i="1">
                            <a:latin typeface="Cambria Math" panose="02040503050406030204" pitchFamily="18" charset="0"/>
                            <a:cs typeface="Calibri" panose="020F0502020204030204" pitchFamily="34" charset="0"/>
                          </a:rPr>
                          <m:t>𝑘</m:t>
                        </m:r>
                        <m:r>
                          <a:rPr lang="ar-AE" sz="2000" b="0" i="1">
                            <a:latin typeface="Cambria Math" panose="02040503050406030204" pitchFamily="18" charset="0"/>
                            <a:cs typeface="Calibri" panose="020F0502020204030204" pitchFamily="34" charset="0"/>
                          </a:rPr>
                          <m:t>=</m:t>
                        </m:r>
                        <m:r>
                          <a:rPr lang="ar-AE" sz="2000" b="0" i="1">
                            <a:latin typeface="Cambria Math" panose="02040503050406030204" pitchFamily="18" charset="0"/>
                            <a:cs typeface="Calibri" panose="020F0502020204030204" pitchFamily="34" charset="0"/>
                          </a:rPr>
                          <m:t>0</m:t>
                        </m:r>
                      </m:sub>
                      <m:sup>
                        <m:r>
                          <a:rPr lang="ar-AE" sz="2000" b="0" i="1">
                            <a:latin typeface="Cambria Math" panose="02040503050406030204" pitchFamily="18" charset="0"/>
                            <a:cs typeface="Calibri" panose="020F0502020204030204" pitchFamily="34" charset="0"/>
                          </a:rPr>
                          <m:t>𝑇</m:t>
                        </m:r>
                      </m:sup>
                    </m:sSubSup>
                  </m:oMath>
                </a14:m>
                <a:r>
                  <a:rPr lang="de-DE" sz="2000" dirty="0"/>
                  <a:t> prädiziert, sowie ein Optimierungsverfahren erforderlich. </a:t>
                </a:r>
              </a:p>
              <a:p>
                <a:pPr marL="0" indent="0">
                  <a:buNone/>
                </a:pPr>
                <a:r>
                  <a:rPr lang="de-DE" sz="2000" dirty="0"/>
                  <a:t>Handelt es sich um ein nichtlineares Optimierungsproblem, kann dieses nur iterativ gelöst werden.</a:t>
                </a:r>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idx="4294967295"/>
              </p:nvPr>
            </p:nvSpPr>
            <p:spPr>
              <a:xfrm>
                <a:off x="192240" y="981075"/>
                <a:ext cx="11796560" cy="2330813"/>
              </a:xfrm>
              <a:blipFill>
                <a:blip r:embed="rId2"/>
                <a:stretch>
                  <a:fillRect l="-413" t="-1047"/>
                </a:stretch>
              </a:blipFill>
            </p:spPr>
            <p:txBody>
              <a:bodyPr/>
              <a:lstStyle/>
              <a:p>
                <a:r>
                  <a:rPr lang="en-GB">
                    <a:noFill/>
                  </a:rPr>
                  <a:t> </a:t>
                </a:r>
              </a:p>
            </p:txBody>
          </p:sp>
        </mc:Fallback>
      </mc:AlternateContent>
      <p:sp>
        <p:nvSpPr>
          <p:cNvPr id="66" name="Google Shape;62;p14">
            <a:extLst>
              <a:ext uri="{FF2B5EF4-FFF2-40B4-BE49-F238E27FC236}">
                <a16:creationId xmlns:a16="http://schemas.microsoft.com/office/drawing/2014/main" id="{4C7AB223-878A-44EC-A8AB-F96C8F613CE6}"/>
              </a:ext>
            </a:extLst>
          </p:cNvPr>
          <p:cNvSpPr/>
          <p:nvPr/>
        </p:nvSpPr>
        <p:spPr>
          <a:xfrm>
            <a:off x="9082264" y="4427405"/>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Optimierung</a:t>
            </a:r>
            <a:endParaRPr sz="1000" b="1" dirty="0">
              <a:latin typeface="Calibri" panose="020F0502020204030204" pitchFamily="34" charset="0"/>
              <a:cs typeface="Calibri" panose="020F0502020204030204" pitchFamily="34" charset="0"/>
            </a:endParaRPr>
          </a:p>
        </p:txBody>
      </p:sp>
      <p:sp>
        <p:nvSpPr>
          <p:cNvPr id="67" name="Google Shape;62;p14">
            <a:extLst>
              <a:ext uri="{FF2B5EF4-FFF2-40B4-BE49-F238E27FC236}">
                <a16:creationId xmlns:a16="http://schemas.microsoft.com/office/drawing/2014/main" id="{CD7822A8-68D8-4750-803C-C2A8C8D211E2}"/>
              </a:ext>
            </a:extLst>
          </p:cNvPr>
          <p:cNvSpPr/>
          <p:nvPr/>
        </p:nvSpPr>
        <p:spPr>
          <a:xfrm>
            <a:off x="9082264" y="5204993"/>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000" b="1" dirty="0">
                <a:latin typeface="Calibri" panose="020F0502020204030204" pitchFamily="34" charset="0"/>
                <a:cs typeface="Calibri" panose="020F0502020204030204" pitchFamily="34" charset="0"/>
              </a:rPr>
              <a:t>Modell</a:t>
            </a:r>
            <a:endParaRPr sz="1000" b="1" dirty="0">
              <a:latin typeface="Calibri" panose="020F0502020204030204" pitchFamily="34" charset="0"/>
              <a:cs typeface="Calibri" panose="020F0502020204030204" pitchFamily="34" charset="0"/>
            </a:endParaRPr>
          </a:p>
        </p:txBody>
      </p:sp>
      <p:cxnSp>
        <p:nvCxnSpPr>
          <p:cNvPr id="68" name="Verbinder: gewinkelt 67">
            <a:extLst>
              <a:ext uri="{FF2B5EF4-FFF2-40B4-BE49-F238E27FC236}">
                <a16:creationId xmlns:a16="http://schemas.microsoft.com/office/drawing/2014/main" id="{48D4C970-5928-47F4-88D2-D61FA14233A7}"/>
              </a:ext>
            </a:extLst>
          </p:cNvPr>
          <p:cNvCxnSpPr>
            <a:cxnSpLocks/>
            <a:stCxn id="66" idx="1"/>
            <a:endCxn id="67" idx="1"/>
          </p:cNvCxnSpPr>
          <p:nvPr/>
        </p:nvCxnSpPr>
        <p:spPr>
          <a:xfrm rot="10800000" flipV="1">
            <a:off x="9082264" y="4681055"/>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5AD7C16-126D-474C-AA9E-AFAC2AC98060}"/>
              </a:ext>
            </a:extLst>
          </p:cNvPr>
          <p:cNvCxnSpPr>
            <a:cxnSpLocks/>
            <a:stCxn id="67" idx="3"/>
            <a:endCxn id="66" idx="3"/>
          </p:cNvCxnSpPr>
          <p:nvPr/>
        </p:nvCxnSpPr>
        <p:spPr>
          <a:xfrm flipV="1">
            <a:off x="9996664" y="4681055"/>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oogle Shape;104;p14">
            <a:extLst>
              <a:ext uri="{FF2B5EF4-FFF2-40B4-BE49-F238E27FC236}">
                <a16:creationId xmlns:a16="http://schemas.microsoft.com/office/drawing/2014/main" id="{5F3303B2-0FB3-4DBB-9649-2D36DB466188}"/>
              </a:ext>
            </a:extLst>
          </p:cNvPr>
          <p:cNvCxnSpPr>
            <a:cxnSpLocks/>
          </p:cNvCxnSpPr>
          <p:nvPr/>
        </p:nvCxnSpPr>
        <p:spPr>
          <a:xfrm flipH="1">
            <a:off x="10008420" y="4524314"/>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1" name="Google Shape;102;p14">
                <a:extLst>
                  <a:ext uri="{FF2B5EF4-FFF2-40B4-BE49-F238E27FC236}">
                    <a16:creationId xmlns:a16="http://schemas.microsoft.com/office/drawing/2014/main" id="{9AF2382A-7F4F-42A2-82E4-9BD78DD0352D}"/>
                  </a:ext>
                </a:extLst>
              </p:cNvPr>
              <p:cNvSpPr txBox="1"/>
              <p:nvPr/>
            </p:nvSpPr>
            <p:spPr>
              <a:xfrm>
                <a:off x="10533508" y="4166178"/>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smtClean="0">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smtClean="0">
                                  <a:latin typeface="Cambria Math" panose="02040503050406030204" pitchFamily="18" charset="0"/>
                                  <a:cs typeface="Calibri" panose="020F0502020204030204" pitchFamily="34" charset="0"/>
                                </a:rPr>
                                <m:t>𝒔𝒐𝒍𝒍</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71" name="Google Shape;102;p14">
                <a:extLst>
                  <a:ext uri="{FF2B5EF4-FFF2-40B4-BE49-F238E27FC236}">
                    <a16:creationId xmlns:a16="http://schemas.microsoft.com/office/drawing/2014/main" id="{9AF2382A-7F4F-42A2-82E4-9BD78DD0352D}"/>
                  </a:ext>
                </a:extLst>
              </p:cNvPr>
              <p:cNvSpPr txBox="1">
                <a:spLocks noRot="1" noChangeAspect="1" noMove="1" noResize="1" noEditPoints="1" noAdjustHandles="1" noChangeArrowheads="1" noChangeShapeType="1" noTextEdit="1"/>
              </p:cNvSpPr>
              <p:nvPr/>
            </p:nvSpPr>
            <p:spPr>
              <a:xfrm>
                <a:off x="10533508" y="4166178"/>
                <a:ext cx="344600" cy="322800"/>
              </a:xfrm>
              <a:prstGeom prst="rect">
                <a:avLst/>
              </a:prstGeom>
              <a:blipFill>
                <a:blip r:embed="rId3"/>
                <a:stretch>
                  <a:fillRect l="-67857" r="-48214" b="-15094"/>
                </a:stretch>
              </a:blipFill>
              <a:ln>
                <a:noFill/>
              </a:ln>
            </p:spPr>
            <p:txBody>
              <a:bodyPr/>
              <a:lstStyle/>
              <a:p>
                <a:r>
                  <a:rPr lang="en-US">
                    <a:noFill/>
                  </a:rPr>
                  <a:t> </a:t>
                </a:r>
              </a:p>
            </p:txBody>
          </p:sp>
        </mc:Fallback>
      </mc:AlternateContent>
      <p:sp>
        <p:nvSpPr>
          <p:cNvPr id="73" name="Google Shape;102;p14">
            <a:extLst>
              <a:ext uri="{FF2B5EF4-FFF2-40B4-BE49-F238E27FC236}">
                <a16:creationId xmlns:a16="http://schemas.microsoft.com/office/drawing/2014/main" id="{29EE366D-5EF6-4131-8009-E5142E64CFA7}"/>
              </a:ext>
            </a:extLst>
          </p:cNvPr>
          <p:cNvSpPr txBox="1"/>
          <p:nvPr/>
        </p:nvSpPr>
        <p:spPr>
          <a:xfrm>
            <a:off x="10291788" y="4860939"/>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Calibri" panose="020F0502020204030204" pitchFamily="34" charset="0"/>
              <a:cs typeface="Calibri" panose="020F0502020204030204" pitchFamily="34" charset="0"/>
            </a:endParaRPr>
          </a:p>
        </p:txBody>
      </p: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26</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9" name="Google Shape;102;p14">
                <a:extLst>
                  <a:ext uri="{FF2B5EF4-FFF2-40B4-BE49-F238E27FC236}">
                    <a16:creationId xmlns:a16="http://schemas.microsoft.com/office/drawing/2014/main" id="{6BBB6311-7D0D-4F61-A042-E5DAFA508D1E}"/>
                  </a:ext>
                </a:extLst>
              </p:cNvPr>
              <p:cNvSpPr txBox="1"/>
              <p:nvPr/>
            </p:nvSpPr>
            <p:spPr>
              <a:xfrm>
                <a:off x="8159907" y="4918513"/>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29" name="Google Shape;102;p14">
                <a:extLst>
                  <a:ext uri="{FF2B5EF4-FFF2-40B4-BE49-F238E27FC236}">
                    <a16:creationId xmlns:a16="http://schemas.microsoft.com/office/drawing/2014/main" id="{6BBB6311-7D0D-4F61-A042-E5DAFA508D1E}"/>
                  </a:ext>
                </a:extLst>
              </p:cNvPr>
              <p:cNvSpPr txBox="1">
                <a:spLocks noRot="1" noChangeAspect="1" noMove="1" noResize="1" noEditPoints="1" noAdjustHandles="1" noChangeArrowheads="1" noChangeShapeType="1" noTextEdit="1"/>
              </p:cNvSpPr>
              <p:nvPr/>
            </p:nvSpPr>
            <p:spPr>
              <a:xfrm>
                <a:off x="8159907" y="4918513"/>
                <a:ext cx="623150" cy="322800"/>
              </a:xfrm>
              <a:prstGeom prst="rect">
                <a:avLst/>
              </a:prstGeom>
              <a:blipFill>
                <a:blip r:embed="rId4"/>
                <a:stretch>
                  <a:fillRect l="-7843" b="-113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Google Shape;102;p14">
                <a:extLst>
                  <a:ext uri="{FF2B5EF4-FFF2-40B4-BE49-F238E27FC236}">
                    <a16:creationId xmlns:a16="http://schemas.microsoft.com/office/drawing/2014/main" id="{2E3651D1-9662-4237-BA4F-F793FFEEEB57}"/>
                  </a:ext>
                </a:extLst>
              </p:cNvPr>
              <p:cNvSpPr txBox="1"/>
              <p:nvPr/>
            </p:nvSpPr>
            <p:spPr>
              <a:xfrm>
                <a:off x="10254958" y="4918513"/>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30" name="Google Shape;102;p14">
                <a:extLst>
                  <a:ext uri="{FF2B5EF4-FFF2-40B4-BE49-F238E27FC236}">
                    <a16:creationId xmlns:a16="http://schemas.microsoft.com/office/drawing/2014/main" id="{2E3651D1-9662-4237-BA4F-F793FFEEEB57}"/>
                  </a:ext>
                </a:extLst>
              </p:cNvPr>
              <p:cNvSpPr txBox="1">
                <a:spLocks noRot="1" noChangeAspect="1" noMove="1" noResize="1" noEditPoints="1" noAdjustHandles="1" noChangeArrowheads="1" noChangeShapeType="1" noTextEdit="1"/>
              </p:cNvSpPr>
              <p:nvPr/>
            </p:nvSpPr>
            <p:spPr>
              <a:xfrm>
                <a:off x="10254958" y="4918513"/>
                <a:ext cx="623150" cy="322800"/>
              </a:xfrm>
              <a:prstGeom prst="rect">
                <a:avLst/>
              </a:prstGeom>
              <a:blipFill>
                <a:blip r:embed="rId5"/>
                <a:stretch>
                  <a:fillRect l="-3922" b="-11321"/>
                </a:stretch>
              </a:blipFill>
              <a:ln>
                <a:noFill/>
              </a:ln>
            </p:spPr>
            <p:txBody>
              <a:bodyPr/>
              <a:lstStyle/>
              <a:p>
                <a:r>
                  <a:rPr lang="en-US">
                    <a:noFill/>
                  </a:rPr>
                  <a:t> </a:t>
                </a:r>
              </a:p>
            </p:txBody>
          </p:sp>
        </mc:Fallback>
      </mc:AlternateContent>
      <p:sp>
        <p:nvSpPr>
          <p:cNvPr id="4" name="Fußzeilenplatzhalter 3">
            <a:extLst>
              <a:ext uri="{FF2B5EF4-FFF2-40B4-BE49-F238E27FC236}">
                <a16:creationId xmlns:a16="http://schemas.microsoft.com/office/drawing/2014/main" id="{B9BEC39B-A620-4182-A50E-383F8E3EC1B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8D6108E-0272-4312-8F97-67F3F5B7FE6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26</a:t>
            </a:fld>
            <a:endParaRPr lang="de-DE" sz="1200" b="0" strike="noStrike" spc="-1">
              <a:latin typeface="Times New Roman"/>
            </a:endParaRPr>
          </a:p>
        </p:txBody>
      </p:sp>
      <p:sp>
        <p:nvSpPr>
          <p:cNvPr id="31" name="Titel 2">
            <a:extLst>
              <a:ext uri="{FF2B5EF4-FFF2-40B4-BE49-F238E27FC236}">
                <a16:creationId xmlns:a16="http://schemas.microsoft.com/office/drawing/2014/main" id="{9272B703-6365-41CA-93F4-505DDF07EFF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a:t>Numerische </a:t>
            </a:r>
            <a:r>
              <a:rPr lang="de-DE" sz="3100" b="1" dirty="0" err="1"/>
              <a:t>Optimalsteuerung</a:t>
            </a:r>
            <a:r>
              <a:rPr lang="de-DE" sz="3100" b="1" dirty="0"/>
              <a:t> (1/2)</a:t>
            </a:r>
            <a:endParaRPr lang="en-GB" b="1" dirty="0"/>
          </a:p>
        </p:txBody>
      </p:sp>
      <p:grpSp>
        <p:nvGrpSpPr>
          <p:cNvPr id="34" name="Gruppieren 33">
            <a:extLst>
              <a:ext uri="{FF2B5EF4-FFF2-40B4-BE49-F238E27FC236}">
                <a16:creationId xmlns:a16="http://schemas.microsoft.com/office/drawing/2014/main" id="{0859B31D-A8B9-4CDF-B41F-89DC154D8AF6}"/>
              </a:ext>
            </a:extLst>
          </p:cNvPr>
          <p:cNvGrpSpPr/>
          <p:nvPr/>
        </p:nvGrpSpPr>
        <p:grpSpPr>
          <a:xfrm>
            <a:off x="2446697" y="3509234"/>
            <a:ext cx="4824000" cy="2013621"/>
            <a:chOff x="5649290" y="1412915"/>
            <a:chExt cx="1235863" cy="834349"/>
          </a:xfrm>
        </p:grpSpPr>
        <p:sp>
          <p:nvSpPr>
            <p:cNvPr id="39" name="CustomShape 16">
              <a:extLst>
                <a:ext uri="{FF2B5EF4-FFF2-40B4-BE49-F238E27FC236}">
                  <a16:creationId xmlns:a16="http://schemas.microsoft.com/office/drawing/2014/main" id="{23DD6162-B95E-4FDD-BD75-3361DFFEE709}"/>
                </a:ext>
              </a:extLst>
            </p:cNvPr>
            <p:cNvSpPr/>
            <p:nvPr/>
          </p:nvSpPr>
          <p:spPr>
            <a:xfrm flipV="1">
              <a:off x="5649290" y="2247264"/>
              <a:ext cx="1235863"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40" name="CustomShape 15">
              <a:extLst>
                <a:ext uri="{FF2B5EF4-FFF2-40B4-BE49-F238E27FC236}">
                  <a16:creationId xmlns:a16="http://schemas.microsoft.com/office/drawing/2014/main" id="{09F93CAB-2DAE-4DFB-9168-CF7B3288D298}"/>
                </a:ext>
              </a:extLst>
            </p:cNvPr>
            <p:cNvSpPr/>
            <p:nvPr/>
          </p:nvSpPr>
          <p:spPr>
            <a:xfrm rot="10800000">
              <a:off x="5649290" y="1412915"/>
              <a:ext cx="0" cy="828000"/>
            </a:xfrm>
            <a:custGeom>
              <a:avLst/>
              <a:gdLst/>
              <a:ahLst/>
              <a:cxnLst/>
              <a:rect l="l" t="t" r="r" b="b"/>
              <a:pathLst>
                <a:path w="21600" h="21600">
                  <a:moveTo>
                    <a:pt x="0" y="0"/>
                  </a:moveTo>
                  <a:lnTo>
                    <a:pt x="21600" y="21600"/>
                  </a:lnTo>
                </a:path>
              </a:pathLst>
            </a:custGeom>
            <a:ln w="127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sp>
      </p:grpSp>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BD8BC417-404B-4A9B-85AB-10F8598427D1}"/>
                  </a:ext>
                </a:extLst>
              </p:cNvPr>
              <p:cNvSpPr txBox="1"/>
              <p:nvPr/>
            </p:nvSpPr>
            <p:spPr>
              <a:xfrm>
                <a:off x="7172572" y="5503385"/>
                <a:ext cx="274950"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35" name="Textfeld 34">
                <a:extLst>
                  <a:ext uri="{FF2B5EF4-FFF2-40B4-BE49-F238E27FC236}">
                    <a16:creationId xmlns:a16="http://schemas.microsoft.com/office/drawing/2014/main" id="{BD8BC417-404B-4A9B-85AB-10F8598427D1}"/>
                  </a:ext>
                </a:extLst>
              </p:cNvPr>
              <p:cNvSpPr txBox="1">
                <a:spLocks noRot="1" noChangeAspect="1" noMove="1" noResize="1" noEditPoints="1" noAdjustHandles="1" noChangeArrowheads="1" noChangeShapeType="1" noTextEdit="1"/>
              </p:cNvSpPr>
              <p:nvPr/>
            </p:nvSpPr>
            <p:spPr>
              <a:xfrm>
                <a:off x="7172572" y="5503385"/>
                <a:ext cx="274950" cy="215444"/>
              </a:xfrm>
              <a:prstGeom prst="rect">
                <a:avLst/>
              </a:prstGeom>
              <a:blipFill>
                <a:blip r:embed="rId6"/>
                <a:stretch>
                  <a:fillRect b="-2857"/>
                </a:stretch>
              </a:blipFill>
            </p:spPr>
            <p:txBody>
              <a:bodyPr/>
              <a:lstStyle/>
              <a:p>
                <a:r>
                  <a:rPr lang="en-US">
                    <a:noFill/>
                  </a:rPr>
                  <a:t> </a:t>
                </a:r>
              </a:p>
            </p:txBody>
          </p:sp>
        </mc:Fallback>
      </mc:AlternateContent>
      <p:sp>
        <p:nvSpPr>
          <p:cNvPr id="3" name="Ellipse 2">
            <a:extLst>
              <a:ext uri="{FF2B5EF4-FFF2-40B4-BE49-F238E27FC236}">
                <a16:creationId xmlns:a16="http://schemas.microsoft.com/office/drawing/2014/main" id="{90542F11-3B6A-4543-8E11-EC2695916584}"/>
              </a:ext>
            </a:extLst>
          </p:cNvPr>
          <p:cNvSpPr/>
          <p:nvPr/>
        </p:nvSpPr>
        <p:spPr>
          <a:xfrm>
            <a:off x="2423833" y="5503385"/>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Ellipse 40">
            <a:extLst>
              <a:ext uri="{FF2B5EF4-FFF2-40B4-BE49-F238E27FC236}">
                <a16:creationId xmlns:a16="http://schemas.microsoft.com/office/drawing/2014/main" id="{BC856F69-9F5C-403F-9E65-3A084418FBC1}"/>
              </a:ext>
            </a:extLst>
          </p:cNvPr>
          <p:cNvSpPr/>
          <p:nvPr/>
        </p:nvSpPr>
        <p:spPr>
          <a:xfrm>
            <a:off x="2633391" y="4850923"/>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Ellipse 41">
            <a:extLst>
              <a:ext uri="{FF2B5EF4-FFF2-40B4-BE49-F238E27FC236}">
                <a16:creationId xmlns:a16="http://schemas.microsoft.com/office/drawing/2014/main" id="{ED01CC64-2605-45FA-9549-7DFD28CE2B49}"/>
              </a:ext>
            </a:extLst>
          </p:cNvPr>
          <p:cNvSpPr/>
          <p:nvPr/>
        </p:nvSpPr>
        <p:spPr>
          <a:xfrm>
            <a:off x="2820089" y="4268620"/>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Ellipse 42">
            <a:extLst>
              <a:ext uri="{FF2B5EF4-FFF2-40B4-BE49-F238E27FC236}">
                <a16:creationId xmlns:a16="http://schemas.microsoft.com/office/drawing/2014/main" id="{31089144-1BC3-435F-AD8D-1177EE039449}"/>
              </a:ext>
            </a:extLst>
          </p:cNvPr>
          <p:cNvSpPr/>
          <p:nvPr/>
        </p:nvSpPr>
        <p:spPr>
          <a:xfrm>
            <a:off x="3006787" y="3701911"/>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14B0C113-E8C7-4366-B91F-9C4A6800079A}"/>
              </a:ext>
            </a:extLst>
          </p:cNvPr>
          <p:cNvSpPr/>
          <p:nvPr/>
        </p:nvSpPr>
        <p:spPr>
          <a:xfrm>
            <a:off x="3193485" y="4070355"/>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Ellipse 44">
            <a:extLst>
              <a:ext uri="{FF2B5EF4-FFF2-40B4-BE49-F238E27FC236}">
                <a16:creationId xmlns:a16="http://schemas.microsoft.com/office/drawing/2014/main" id="{FE60D0FD-E4E3-4E0E-8632-4C1F340703A8}"/>
              </a:ext>
            </a:extLst>
          </p:cNvPr>
          <p:cNvSpPr/>
          <p:nvPr/>
        </p:nvSpPr>
        <p:spPr>
          <a:xfrm>
            <a:off x="3380183" y="4434530"/>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91BC45C8-4825-488B-96E9-37908651487E}"/>
              </a:ext>
            </a:extLst>
          </p:cNvPr>
          <p:cNvSpPr/>
          <p:nvPr/>
        </p:nvSpPr>
        <p:spPr>
          <a:xfrm>
            <a:off x="3566881" y="4758482"/>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Ellipse 49">
            <a:extLst>
              <a:ext uri="{FF2B5EF4-FFF2-40B4-BE49-F238E27FC236}">
                <a16:creationId xmlns:a16="http://schemas.microsoft.com/office/drawing/2014/main" id="{55412813-E52D-46EB-8510-5975819BF3D9}"/>
              </a:ext>
            </a:extLst>
          </p:cNvPr>
          <p:cNvSpPr/>
          <p:nvPr/>
        </p:nvSpPr>
        <p:spPr>
          <a:xfrm>
            <a:off x="3753579" y="4765149"/>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Ellipse 50">
            <a:extLst>
              <a:ext uri="{FF2B5EF4-FFF2-40B4-BE49-F238E27FC236}">
                <a16:creationId xmlns:a16="http://schemas.microsoft.com/office/drawing/2014/main" id="{FE467C9B-8A28-4C3D-A5C4-D8427276B54D}"/>
              </a:ext>
            </a:extLst>
          </p:cNvPr>
          <p:cNvSpPr/>
          <p:nvPr/>
        </p:nvSpPr>
        <p:spPr>
          <a:xfrm>
            <a:off x="3940277"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Ellipse 51">
            <a:extLst>
              <a:ext uri="{FF2B5EF4-FFF2-40B4-BE49-F238E27FC236}">
                <a16:creationId xmlns:a16="http://schemas.microsoft.com/office/drawing/2014/main" id="{08345B15-DFB4-482C-B720-D9EA75A38FB2}"/>
              </a:ext>
            </a:extLst>
          </p:cNvPr>
          <p:cNvSpPr/>
          <p:nvPr/>
        </p:nvSpPr>
        <p:spPr>
          <a:xfrm>
            <a:off x="4126975"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Ellipse 53">
            <a:extLst>
              <a:ext uri="{FF2B5EF4-FFF2-40B4-BE49-F238E27FC236}">
                <a16:creationId xmlns:a16="http://schemas.microsoft.com/office/drawing/2014/main" id="{309E1976-9A66-4C73-8901-2390D71F8099}"/>
              </a:ext>
            </a:extLst>
          </p:cNvPr>
          <p:cNvSpPr/>
          <p:nvPr/>
        </p:nvSpPr>
        <p:spPr>
          <a:xfrm>
            <a:off x="4313673"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9A0BFAC5-8E70-4ACB-999E-AF50D7432DC7}"/>
              </a:ext>
            </a:extLst>
          </p:cNvPr>
          <p:cNvSpPr/>
          <p:nvPr/>
        </p:nvSpPr>
        <p:spPr>
          <a:xfrm>
            <a:off x="4500371"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Ellipse 55">
            <a:extLst>
              <a:ext uri="{FF2B5EF4-FFF2-40B4-BE49-F238E27FC236}">
                <a16:creationId xmlns:a16="http://schemas.microsoft.com/office/drawing/2014/main" id="{BD6992CD-34DB-4516-8932-F36555EABE1A}"/>
              </a:ext>
            </a:extLst>
          </p:cNvPr>
          <p:cNvSpPr/>
          <p:nvPr/>
        </p:nvSpPr>
        <p:spPr>
          <a:xfrm>
            <a:off x="4687069"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Ellipse 58">
            <a:extLst>
              <a:ext uri="{FF2B5EF4-FFF2-40B4-BE49-F238E27FC236}">
                <a16:creationId xmlns:a16="http://schemas.microsoft.com/office/drawing/2014/main" id="{1D95567F-B6D2-445E-837E-61A65A067F7B}"/>
              </a:ext>
            </a:extLst>
          </p:cNvPr>
          <p:cNvSpPr/>
          <p:nvPr/>
        </p:nvSpPr>
        <p:spPr>
          <a:xfrm>
            <a:off x="4873767"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Ellipse 61">
            <a:extLst>
              <a:ext uri="{FF2B5EF4-FFF2-40B4-BE49-F238E27FC236}">
                <a16:creationId xmlns:a16="http://schemas.microsoft.com/office/drawing/2014/main" id="{A31E771F-CFD7-4F94-903E-1C222E5FB63C}"/>
              </a:ext>
            </a:extLst>
          </p:cNvPr>
          <p:cNvSpPr/>
          <p:nvPr/>
        </p:nvSpPr>
        <p:spPr>
          <a:xfrm>
            <a:off x="5060465"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Ellipse 62">
            <a:extLst>
              <a:ext uri="{FF2B5EF4-FFF2-40B4-BE49-F238E27FC236}">
                <a16:creationId xmlns:a16="http://schemas.microsoft.com/office/drawing/2014/main" id="{4446C2AB-B5AA-4B8C-89DF-33851D1DD406}"/>
              </a:ext>
            </a:extLst>
          </p:cNvPr>
          <p:cNvSpPr/>
          <p:nvPr/>
        </p:nvSpPr>
        <p:spPr>
          <a:xfrm>
            <a:off x="5247163"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Ellipse 63">
            <a:extLst>
              <a:ext uri="{FF2B5EF4-FFF2-40B4-BE49-F238E27FC236}">
                <a16:creationId xmlns:a16="http://schemas.microsoft.com/office/drawing/2014/main" id="{7C64D574-7954-4B56-B7D4-F8B55444451B}"/>
              </a:ext>
            </a:extLst>
          </p:cNvPr>
          <p:cNvSpPr/>
          <p:nvPr/>
        </p:nvSpPr>
        <p:spPr>
          <a:xfrm>
            <a:off x="5433861"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Ellipse 71">
            <a:extLst>
              <a:ext uri="{FF2B5EF4-FFF2-40B4-BE49-F238E27FC236}">
                <a16:creationId xmlns:a16="http://schemas.microsoft.com/office/drawing/2014/main" id="{03445CB3-D5EC-4EF0-8D35-33CC289F5CED}"/>
              </a:ext>
            </a:extLst>
          </p:cNvPr>
          <p:cNvSpPr/>
          <p:nvPr/>
        </p:nvSpPr>
        <p:spPr>
          <a:xfrm>
            <a:off x="5620559"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Ellipse 74">
            <a:extLst>
              <a:ext uri="{FF2B5EF4-FFF2-40B4-BE49-F238E27FC236}">
                <a16:creationId xmlns:a16="http://schemas.microsoft.com/office/drawing/2014/main" id="{A5D6AA23-3107-4D33-BD81-70258DB0748C}"/>
              </a:ext>
            </a:extLst>
          </p:cNvPr>
          <p:cNvSpPr/>
          <p:nvPr/>
        </p:nvSpPr>
        <p:spPr>
          <a:xfrm>
            <a:off x="5807257"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Ellipse 75">
            <a:extLst>
              <a:ext uri="{FF2B5EF4-FFF2-40B4-BE49-F238E27FC236}">
                <a16:creationId xmlns:a16="http://schemas.microsoft.com/office/drawing/2014/main" id="{C6E2C691-4419-469D-A6E7-A43F1A0DEC32}"/>
              </a:ext>
            </a:extLst>
          </p:cNvPr>
          <p:cNvSpPr/>
          <p:nvPr/>
        </p:nvSpPr>
        <p:spPr>
          <a:xfrm>
            <a:off x="5993955"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Ellipse 76">
            <a:extLst>
              <a:ext uri="{FF2B5EF4-FFF2-40B4-BE49-F238E27FC236}">
                <a16:creationId xmlns:a16="http://schemas.microsoft.com/office/drawing/2014/main" id="{BAC31830-3A8C-490A-90DA-1B9CBAC0B740}"/>
              </a:ext>
            </a:extLst>
          </p:cNvPr>
          <p:cNvSpPr/>
          <p:nvPr/>
        </p:nvSpPr>
        <p:spPr>
          <a:xfrm>
            <a:off x="6180653"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Ellipse 77">
            <a:extLst>
              <a:ext uri="{FF2B5EF4-FFF2-40B4-BE49-F238E27FC236}">
                <a16:creationId xmlns:a16="http://schemas.microsoft.com/office/drawing/2014/main" id="{FF31337D-A731-48EC-8499-9E7C08506EBF}"/>
              </a:ext>
            </a:extLst>
          </p:cNvPr>
          <p:cNvSpPr/>
          <p:nvPr/>
        </p:nvSpPr>
        <p:spPr>
          <a:xfrm>
            <a:off x="6367351"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Ellipse 78">
            <a:extLst>
              <a:ext uri="{FF2B5EF4-FFF2-40B4-BE49-F238E27FC236}">
                <a16:creationId xmlns:a16="http://schemas.microsoft.com/office/drawing/2014/main" id="{53691CED-0466-4C7E-89F2-C1686F286B13}"/>
              </a:ext>
            </a:extLst>
          </p:cNvPr>
          <p:cNvSpPr/>
          <p:nvPr/>
        </p:nvSpPr>
        <p:spPr>
          <a:xfrm>
            <a:off x="6554049" y="4654337"/>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Ellipse 80">
            <a:extLst>
              <a:ext uri="{FF2B5EF4-FFF2-40B4-BE49-F238E27FC236}">
                <a16:creationId xmlns:a16="http://schemas.microsoft.com/office/drawing/2014/main" id="{48ACDDBA-FCD3-497C-9AA1-EA416252F990}"/>
              </a:ext>
            </a:extLst>
          </p:cNvPr>
          <p:cNvSpPr/>
          <p:nvPr/>
        </p:nvSpPr>
        <p:spPr>
          <a:xfrm>
            <a:off x="6927445" y="5240146"/>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Ellipse 81">
            <a:extLst>
              <a:ext uri="{FF2B5EF4-FFF2-40B4-BE49-F238E27FC236}">
                <a16:creationId xmlns:a16="http://schemas.microsoft.com/office/drawing/2014/main" id="{324CFED2-F36C-4A30-AD01-ED48CF41426A}"/>
              </a:ext>
            </a:extLst>
          </p:cNvPr>
          <p:cNvSpPr/>
          <p:nvPr/>
        </p:nvSpPr>
        <p:spPr>
          <a:xfrm>
            <a:off x="7114152" y="5503385"/>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Ellipse 82">
            <a:extLst>
              <a:ext uri="{FF2B5EF4-FFF2-40B4-BE49-F238E27FC236}">
                <a16:creationId xmlns:a16="http://schemas.microsoft.com/office/drawing/2014/main" id="{46B5F2D8-521E-4EE9-B4BC-4ECFC8455D3B}"/>
              </a:ext>
            </a:extLst>
          </p:cNvPr>
          <p:cNvSpPr/>
          <p:nvPr/>
        </p:nvSpPr>
        <p:spPr>
          <a:xfrm>
            <a:off x="6740747" y="4956038"/>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Google Shape;102;p14">
                <a:extLst>
                  <a:ext uri="{FF2B5EF4-FFF2-40B4-BE49-F238E27FC236}">
                    <a16:creationId xmlns:a16="http://schemas.microsoft.com/office/drawing/2014/main" id="{DC4E38A7-F0B1-4604-A2AE-78FE14DA8E12}"/>
                  </a:ext>
                </a:extLst>
              </p:cNvPr>
              <p:cNvSpPr txBox="1"/>
              <p:nvPr/>
            </p:nvSpPr>
            <p:spPr>
              <a:xfrm>
                <a:off x="3641397" y="3415794"/>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smtClean="0">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smtClean="0">
                                  <a:latin typeface="Cambria Math" panose="02040503050406030204" pitchFamily="18" charset="0"/>
                                  <a:cs typeface="Calibri" panose="020F0502020204030204" pitchFamily="34" charset="0"/>
                                </a:rPr>
                                <m:t>𝒔𝒐𝒍𝒍</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95" name="Google Shape;102;p14">
                <a:extLst>
                  <a:ext uri="{FF2B5EF4-FFF2-40B4-BE49-F238E27FC236}">
                    <a16:creationId xmlns:a16="http://schemas.microsoft.com/office/drawing/2014/main" id="{DC4E38A7-F0B1-4604-A2AE-78FE14DA8E12}"/>
                  </a:ext>
                </a:extLst>
              </p:cNvPr>
              <p:cNvSpPr txBox="1">
                <a:spLocks noRot="1" noChangeAspect="1" noMove="1" noResize="1" noEditPoints="1" noAdjustHandles="1" noChangeArrowheads="1" noChangeShapeType="1" noTextEdit="1"/>
              </p:cNvSpPr>
              <p:nvPr/>
            </p:nvSpPr>
            <p:spPr>
              <a:xfrm>
                <a:off x="3641397" y="3415794"/>
                <a:ext cx="344600" cy="322800"/>
              </a:xfrm>
              <a:prstGeom prst="rect">
                <a:avLst/>
              </a:prstGeom>
              <a:blipFill>
                <a:blip r:embed="rId3"/>
                <a:stretch>
                  <a:fillRect l="-66667" r="-45614" b="-15094"/>
                </a:stretch>
              </a:blipFill>
              <a:ln>
                <a:noFill/>
              </a:ln>
            </p:spPr>
            <p:txBody>
              <a:bodyPr/>
              <a:lstStyle/>
              <a:p>
                <a:r>
                  <a:rPr lang="en-US">
                    <a:noFill/>
                  </a:rPr>
                  <a:t> </a:t>
                </a:r>
              </a:p>
            </p:txBody>
          </p:sp>
        </mc:Fallback>
      </mc:AlternateContent>
      <p:grpSp>
        <p:nvGrpSpPr>
          <p:cNvPr id="25" name="Gruppieren 24">
            <a:extLst>
              <a:ext uri="{FF2B5EF4-FFF2-40B4-BE49-F238E27FC236}">
                <a16:creationId xmlns:a16="http://schemas.microsoft.com/office/drawing/2014/main" id="{CEF0AC87-B860-44C4-BEDA-35F7FB419F40}"/>
              </a:ext>
            </a:extLst>
          </p:cNvPr>
          <p:cNvGrpSpPr/>
          <p:nvPr/>
        </p:nvGrpSpPr>
        <p:grpSpPr>
          <a:xfrm>
            <a:off x="2445467" y="4442455"/>
            <a:ext cx="4675017" cy="1089025"/>
            <a:chOff x="2460725" y="4309985"/>
            <a:chExt cx="4675017" cy="1089025"/>
          </a:xfrm>
        </p:grpSpPr>
        <p:sp>
          <p:nvSpPr>
            <p:cNvPr id="88" name="Freihandform: Form 87">
              <a:extLst>
                <a:ext uri="{FF2B5EF4-FFF2-40B4-BE49-F238E27FC236}">
                  <a16:creationId xmlns:a16="http://schemas.microsoft.com/office/drawing/2014/main" id="{0CDD96B4-90CA-4301-BBAE-B4CD9CD03B02}"/>
                </a:ext>
              </a:extLst>
            </p:cNvPr>
            <p:cNvSpPr/>
            <p:nvPr/>
          </p:nvSpPr>
          <p:spPr>
            <a:xfrm>
              <a:off x="2460725" y="4309985"/>
              <a:ext cx="2085181" cy="1089025"/>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82006"/>
                <a:gd name="connsiteY0" fmla="*/ 349250 h 349250"/>
                <a:gd name="connsiteX1" fmla="*/ 0 w 2082006"/>
                <a:gd name="connsiteY1" fmla="*/ 19050 h 349250"/>
                <a:gd name="connsiteX2" fmla="*/ 222250 w 2082006"/>
                <a:gd name="connsiteY2" fmla="*/ 19050 h 349250"/>
                <a:gd name="connsiteX3" fmla="*/ 222250 w 2082006"/>
                <a:gd name="connsiteY3" fmla="*/ 215900 h 349250"/>
                <a:gd name="connsiteX4" fmla="*/ 400050 w 2082006"/>
                <a:gd name="connsiteY4" fmla="*/ 215900 h 349250"/>
                <a:gd name="connsiteX5" fmla="*/ 400050 w 2082006"/>
                <a:gd name="connsiteY5" fmla="*/ 79375 h 349250"/>
                <a:gd name="connsiteX6" fmla="*/ 596900 w 2082006"/>
                <a:gd name="connsiteY6" fmla="*/ 79375 h 349250"/>
                <a:gd name="connsiteX7" fmla="*/ 596900 w 2082006"/>
                <a:gd name="connsiteY7" fmla="*/ 301625 h 349250"/>
                <a:gd name="connsiteX8" fmla="*/ 787400 w 2082006"/>
                <a:gd name="connsiteY8" fmla="*/ 301625 h 349250"/>
                <a:gd name="connsiteX9" fmla="*/ 787400 w 2082006"/>
                <a:gd name="connsiteY9" fmla="*/ 158750 h 349250"/>
                <a:gd name="connsiteX10" fmla="*/ 949325 w 2082006"/>
                <a:gd name="connsiteY10" fmla="*/ 158750 h 349250"/>
                <a:gd name="connsiteX11" fmla="*/ 949325 w 2082006"/>
                <a:gd name="connsiteY11" fmla="*/ 60325 h 349250"/>
                <a:gd name="connsiteX12" fmla="*/ 1123950 w 2082006"/>
                <a:gd name="connsiteY12" fmla="*/ 60325 h 349250"/>
                <a:gd name="connsiteX13" fmla="*/ 1123950 w 2082006"/>
                <a:gd name="connsiteY13" fmla="*/ 203200 h 349250"/>
                <a:gd name="connsiteX14" fmla="*/ 1311275 w 2082006"/>
                <a:gd name="connsiteY14" fmla="*/ 203200 h 349250"/>
                <a:gd name="connsiteX15" fmla="*/ 1311275 w 2082006"/>
                <a:gd name="connsiteY15" fmla="*/ 82550 h 349250"/>
                <a:gd name="connsiteX16" fmla="*/ 1495425 w 2082006"/>
                <a:gd name="connsiteY16" fmla="*/ 82550 h 349250"/>
                <a:gd name="connsiteX17" fmla="*/ 1495425 w 2082006"/>
                <a:gd name="connsiteY17" fmla="*/ 161925 h 349250"/>
                <a:gd name="connsiteX18" fmla="*/ 1711325 w 2082006"/>
                <a:gd name="connsiteY18" fmla="*/ 161925 h 349250"/>
                <a:gd name="connsiteX19" fmla="*/ 1711325 w 2082006"/>
                <a:gd name="connsiteY19" fmla="*/ 0 h 349250"/>
                <a:gd name="connsiteX20" fmla="*/ 1889125 w 2082006"/>
                <a:gd name="connsiteY20" fmla="*/ 0 h 349250"/>
                <a:gd name="connsiteX21" fmla="*/ 1889125 w 2082006"/>
                <a:gd name="connsiteY21" fmla="*/ 222250 h 349250"/>
                <a:gd name="connsiteX22" fmla="*/ 2082006 w 2082006"/>
                <a:gd name="connsiteY22" fmla="*/ 219869 h 349250"/>
                <a:gd name="connsiteX0" fmla="*/ 0 w 2082006"/>
                <a:gd name="connsiteY0" fmla="*/ 1085850 h 1085850"/>
                <a:gd name="connsiteX1" fmla="*/ 3175 w 2082006"/>
                <a:gd name="connsiteY1" fmla="*/ 0 h 1085850"/>
                <a:gd name="connsiteX2" fmla="*/ 222250 w 2082006"/>
                <a:gd name="connsiteY2" fmla="*/ 755650 h 1085850"/>
                <a:gd name="connsiteX3" fmla="*/ 222250 w 2082006"/>
                <a:gd name="connsiteY3" fmla="*/ 952500 h 1085850"/>
                <a:gd name="connsiteX4" fmla="*/ 400050 w 2082006"/>
                <a:gd name="connsiteY4" fmla="*/ 952500 h 1085850"/>
                <a:gd name="connsiteX5" fmla="*/ 400050 w 2082006"/>
                <a:gd name="connsiteY5" fmla="*/ 815975 h 1085850"/>
                <a:gd name="connsiteX6" fmla="*/ 596900 w 2082006"/>
                <a:gd name="connsiteY6" fmla="*/ 815975 h 1085850"/>
                <a:gd name="connsiteX7" fmla="*/ 596900 w 2082006"/>
                <a:gd name="connsiteY7" fmla="*/ 1038225 h 1085850"/>
                <a:gd name="connsiteX8" fmla="*/ 787400 w 2082006"/>
                <a:gd name="connsiteY8" fmla="*/ 1038225 h 1085850"/>
                <a:gd name="connsiteX9" fmla="*/ 787400 w 2082006"/>
                <a:gd name="connsiteY9" fmla="*/ 895350 h 1085850"/>
                <a:gd name="connsiteX10" fmla="*/ 949325 w 2082006"/>
                <a:gd name="connsiteY10" fmla="*/ 895350 h 1085850"/>
                <a:gd name="connsiteX11" fmla="*/ 949325 w 2082006"/>
                <a:gd name="connsiteY11" fmla="*/ 796925 h 1085850"/>
                <a:gd name="connsiteX12" fmla="*/ 1123950 w 2082006"/>
                <a:gd name="connsiteY12" fmla="*/ 796925 h 1085850"/>
                <a:gd name="connsiteX13" fmla="*/ 1123950 w 2082006"/>
                <a:gd name="connsiteY13" fmla="*/ 939800 h 1085850"/>
                <a:gd name="connsiteX14" fmla="*/ 1311275 w 2082006"/>
                <a:gd name="connsiteY14" fmla="*/ 939800 h 1085850"/>
                <a:gd name="connsiteX15" fmla="*/ 1311275 w 2082006"/>
                <a:gd name="connsiteY15" fmla="*/ 819150 h 1085850"/>
                <a:gd name="connsiteX16" fmla="*/ 1495425 w 2082006"/>
                <a:gd name="connsiteY16" fmla="*/ 819150 h 1085850"/>
                <a:gd name="connsiteX17" fmla="*/ 1495425 w 2082006"/>
                <a:gd name="connsiteY17" fmla="*/ 898525 h 1085850"/>
                <a:gd name="connsiteX18" fmla="*/ 1711325 w 2082006"/>
                <a:gd name="connsiteY18" fmla="*/ 898525 h 1085850"/>
                <a:gd name="connsiteX19" fmla="*/ 1711325 w 2082006"/>
                <a:gd name="connsiteY19" fmla="*/ 736600 h 1085850"/>
                <a:gd name="connsiteX20" fmla="*/ 1889125 w 2082006"/>
                <a:gd name="connsiteY20" fmla="*/ 736600 h 1085850"/>
                <a:gd name="connsiteX21" fmla="*/ 1889125 w 2082006"/>
                <a:gd name="connsiteY21" fmla="*/ 958850 h 1085850"/>
                <a:gd name="connsiteX22" fmla="*/ 2082006 w 2082006"/>
                <a:gd name="connsiteY22" fmla="*/ 956469 h 1085850"/>
                <a:gd name="connsiteX0" fmla="*/ 0 w 2082006"/>
                <a:gd name="connsiteY0" fmla="*/ 1089025 h 1089025"/>
                <a:gd name="connsiteX1" fmla="*/ 3175 w 2082006"/>
                <a:gd name="connsiteY1" fmla="*/ 3175 h 1089025"/>
                <a:gd name="connsiteX2" fmla="*/ 209550 w 2082006"/>
                <a:gd name="connsiteY2" fmla="*/ 0 h 1089025"/>
                <a:gd name="connsiteX3" fmla="*/ 222250 w 2082006"/>
                <a:gd name="connsiteY3" fmla="*/ 955675 h 1089025"/>
                <a:gd name="connsiteX4" fmla="*/ 400050 w 2082006"/>
                <a:gd name="connsiteY4" fmla="*/ 9556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22250 w 2082006"/>
                <a:gd name="connsiteY3" fmla="*/ 955675 h 1089025"/>
                <a:gd name="connsiteX4" fmla="*/ 390525 w 2082006"/>
                <a:gd name="connsiteY4" fmla="*/ 1301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01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9700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652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0525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3725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0550 w 2082006"/>
                <a:gd name="connsiteY6" fmla="*/ 21272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0550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7400 w 2082006"/>
                <a:gd name="connsiteY9" fmla="*/ 898525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1050 w 2082006"/>
                <a:gd name="connsiteY9" fmla="*/ 657225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6000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311275 w 2082006"/>
                <a:gd name="connsiteY13" fmla="*/ 600075 h 1089025"/>
                <a:gd name="connsiteX14" fmla="*/ 1311275 w 2082006"/>
                <a:gd name="connsiteY14" fmla="*/ 644525 h 1089025"/>
                <a:gd name="connsiteX15" fmla="*/ 1492250 w 2082006"/>
                <a:gd name="connsiteY15" fmla="*/ 644525 h 1089025"/>
                <a:gd name="connsiteX16" fmla="*/ 1495425 w 2082006"/>
                <a:gd name="connsiteY16" fmla="*/ 901700 h 1089025"/>
                <a:gd name="connsiteX17" fmla="*/ 1711325 w 2082006"/>
                <a:gd name="connsiteY17" fmla="*/ 901700 h 1089025"/>
                <a:gd name="connsiteX18" fmla="*/ 1711325 w 2082006"/>
                <a:gd name="connsiteY18" fmla="*/ 739775 h 1089025"/>
                <a:gd name="connsiteX19" fmla="*/ 1889125 w 2082006"/>
                <a:gd name="connsiteY19" fmla="*/ 739775 h 1089025"/>
                <a:gd name="connsiteX20" fmla="*/ 1889125 w 2082006"/>
                <a:gd name="connsiteY20" fmla="*/ 962025 h 1089025"/>
                <a:gd name="connsiteX21" fmla="*/ 2082006 w 2082006"/>
                <a:gd name="connsiteY21"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311275 w 2082006"/>
                <a:gd name="connsiteY12" fmla="*/ 600075 h 1089025"/>
                <a:gd name="connsiteX13" fmla="*/ 1311275 w 2082006"/>
                <a:gd name="connsiteY13" fmla="*/ 644525 h 1089025"/>
                <a:gd name="connsiteX14" fmla="*/ 1492250 w 2082006"/>
                <a:gd name="connsiteY14" fmla="*/ 644525 h 1089025"/>
                <a:gd name="connsiteX15" fmla="*/ 1495425 w 2082006"/>
                <a:gd name="connsiteY15" fmla="*/ 901700 h 1089025"/>
                <a:gd name="connsiteX16" fmla="*/ 1711325 w 2082006"/>
                <a:gd name="connsiteY16" fmla="*/ 901700 h 1089025"/>
                <a:gd name="connsiteX17" fmla="*/ 1711325 w 2082006"/>
                <a:gd name="connsiteY17" fmla="*/ 739775 h 1089025"/>
                <a:gd name="connsiteX18" fmla="*/ 1889125 w 2082006"/>
                <a:gd name="connsiteY18" fmla="*/ 739775 h 1089025"/>
                <a:gd name="connsiteX19" fmla="*/ 1889125 w 2082006"/>
                <a:gd name="connsiteY19" fmla="*/ 962025 h 1089025"/>
                <a:gd name="connsiteX20" fmla="*/ 2082006 w 2082006"/>
                <a:gd name="connsiteY20"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308100 w 2082006"/>
                <a:gd name="connsiteY12" fmla="*/ 612775 h 1089025"/>
                <a:gd name="connsiteX13" fmla="*/ 1311275 w 2082006"/>
                <a:gd name="connsiteY13" fmla="*/ 644525 h 1089025"/>
                <a:gd name="connsiteX14" fmla="*/ 1492250 w 2082006"/>
                <a:gd name="connsiteY14" fmla="*/ 644525 h 1089025"/>
                <a:gd name="connsiteX15" fmla="*/ 1495425 w 2082006"/>
                <a:gd name="connsiteY15" fmla="*/ 901700 h 1089025"/>
                <a:gd name="connsiteX16" fmla="*/ 1711325 w 2082006"/>
                <a:gd name="connsiteY16" fmla="*/ 901700 h 1089025"/>
                <a:gd name="connsiteX17" fmla="*/ 1711325 w 2082006"/>
                <a:gd name="connsiteY17" fmla="*/ 739775 h 1089025"/>
                <a:gd name="connsiteX18" fmla="*/ 1889125 w 2082006"/>
                <a:gd name="connsiteY18" fmla="*/ 739775 h 1089025"/>
                <a:gd name="connsiteX19" fmla="*/ 1889125 w 2082006"/>
                <a:gd name="connsiteY19" fmla="*/ 962025 h 1089025"/>
                <a:gd name="connsiteX20" fmla="*/ 2082006 w 2082006"/>
                <a:gd name="connsiteY20" fmla="*/ 9596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1325 w 2085181"/>
                <a:gd name="connsiteY16" fmla="*/ 901700 h 1089025"/>
                <a:gd name="connsiteX17" fmla="*/ 1711325 w 2085181"/>
                <a:gd name="connsiteY17" fmla="*/ 739775 h 1089025"/>
                <a:gd name="connsiteX18" fmla="*/ 1889125 w 2085181"/>
                <a:gd name="connsiteY18" fmla="*/ 739775 h 1089025"/>
                <a:gd name="connsiteX19" fmla="*/ 1889125 w 2085181"/>
                <a:gd name="connsiteY19" fmla="*/ 9620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1325 w 2085181"/>
                <a:gd name="connsiteY16" fmla="*/ 9017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4500 w 2085181"/>
                <a:gd name="connsiteY16" fmla="*/ 803275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803275 h 1089025"/>
                <a:gd name="connsiteX16" fmla="*/ 1714500 w 2085181"/>
                <a:gd name="connsiteY16" fmla="*/ 803275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803275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89075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8600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89075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08150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85181" h="1089025">
                  <a:moveTo>
                    <a:pt x="0" y="1089025"/>
                  </a:moveTo>
                  <a:cubicBezTo>
                    <a:pt x="1058" y="727075"/>
                    <a:pt x="2117" y="365125"/>
                    <a:pt x="3175" y="3175"/>
                  </a:cubicBezTo>
                  <a:lnTo>
                    <a:pt x="209550" y="0"/>
                  </a:lnTo>
                  <a:lnTo>
                    <a:pt x="209550" y="136525"/>
                  </a:lnTo>
                  <a:lnTo>
                    <a:pt x="390525" y="136525"/>
                  </a:lnTo>
                  <a:lnTo>
                    <a:pt x="393700" y="209550"/>
                  </a:lnTo>
                  <a:lnTo>
                    <a:pt x="590550" y="206375"/>
                  </a:lnTo>
                  <a:cubicBezTo>
                    <a:pt x="591608" y="484717"/>
                    <a:pt x="589492" y="293158"/>
                    <a:pt x="590550" y="571500"/>
                  </a:cubicBezTo>
                  <a:lnTo>
                    <a:pt x="784225" y="571500"/>
                  </a:lnTo>
                  <a:cubicBezTo>
                    <a:pt x="785283" y="680508"/>
                    <a:pt x="783167" y="545042"/>
                    <a:pt x="784225" y="654050"/>
                  </a:cubicBezTo>
                  <a:lnTo>
                    <a:pt x="946150" y="657225"/>
                  </a:lnTo>
                  <a:lnTo>
                    <a:pt x="949325" y="615950"/>
                  </a:lnTo>
                  <a:lnTo>
                    <a:pt x="1308100" y="612775"/>
                  </a:lnTo>
                  <a:lnTo>
                    <a:pt x="1311275" y="644525"/>
                  </a:lnTo>
                  <a:lnTo>
                    <a:pt x="1492250" y="644525"/>
                  </a:lnTo>
                  <a:cubicBezTo>
                    <a:pt x="1493308" y="730250"/>
                    <a:pt x="1492780" y="616744"/>
                    <a:pt x="1493838" y="702469"/>
                  </a:cubicBezTo>
                  <a:lnTo>
                    <a:pt x="1708150" y="698500"/>
                  </a:lnTo>
                  <a:lnTo>
                    <a:pt x="1711325" y="739775"/>
                  </a:lnTo>
                  <a:lnTo>
                    <a:pt x="1889125" y="739775"/>
                  </a:lnTo>
                  <a:lnTo>
                    <a:pt x="1885950" y="695325"/>
                  </a:lnTo>
                  <a:cubicBezTo>
                    <a:pt x="1911350" y="695325"/>
                    <a:pt x="2059781" y="692944"/>
                    <a:pt x="2085181" y="692944"/>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ihandform: Form 88">
              <a:extLst>
                <a:ext uri="{FF2B5EF4-FFF2-40B4-BE49-F238E27FC236}">
                  <a16:creationId xmlns:a16="http://schemas.microsoft.com/office/drawing/2014/main" id="{F03F6267-C4A6-4BF0-B448-5164A4271F33}"/>
                </a:ext>
              </a:extLst>
            </p:cNvPr>
            <p:cNvSpPr/>
            <p:nvPr/>
          </p:nvSpPr>
          <p:spPr>
            <a:xfrm>
              <a:off x="4540973" y="4856355"/>
              <a:ext cx="2048669" cy="142876"/>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51050"/>
                <a:gd name="connsiteY0" fmla="*/ 349250 h 349250"/>
                <a:gd name="connsiteX1" fmla="*/ 0 w 2051050"/>
                <a:gd name="connsiteY1" fmla="*/ 19050 h 349250"/>
                <a:gd name="connsiteX2" fmla="*/ 222250 w 2051050"/>
                <a:gd name="connsiteY2" fmla="*/ 19050 h 349250"/>
                <a:gd name="connsiteX3" fmla="*/ 222250 w 2051050"/>
                <a:gd name="connsiteY3" fmla="*/ 215900 h 349250"/>
                <a:gd name="connsiteX4" fmla="*/ 400050 w 2051050"/>
                <a:gd name="connsiteY4" fmla="*/ 215900 h 349250"/>
                <a:gd name="connsiteX5" fmla="*/ 400050 w 2051050"/>
                <a:gd name="connsiteY5" fmla="*/ 79375 h 349250"/>
                <a:gd name="connsiteX6" fmla="*/ 596900 w 2051050"/>
                <a:gd name="connsiteY6" fmla="*/ 79375 h 349250"/>
                <a:gd name="connsiteX7" fmla="*/ 596900 w 2051050"/>
                <a:gd name="connsiteY7" fmla="*/ 301625 h 349250"/>
                <a:gd name="connsiteX8" fmla="*/ 787400 w 2051050"/>
                <a:gd name="connsiteY8" fmla="*/ 301625 h 349250"/>
                <a:gd name="connsiteX9" fmla="*/ 787400 w 2051050"/>
                <a:gd name="connsiteY9" fmla="*/ 158750 h 349250"/>
                <a:gd name="connsiteX10" fmla="*/ 949325 w 2051050"/>
                <a:gd name="connsiteY10" fmla="*/ 158750 h 349250"/>
                <a:gd name="connsiteX11" fmla="*/ 949325 w 2051050"/>
                <a:gd name="connsiteY11" fmla="*/ 60325 h 349250"/>
                <a:gd name="connsiteX12" fmla="*/ 1123950 w 2051050"/>
                <a:gd name="connsiteY12" fmla="*/ 60325 h 349250"/>
                <a:gd name="connsiteX13" fmla="*/ 1123950 w 2051050"/>
                <a:gd name="connsiteY13" fmla="*/ 203200 h 349250"/>
                <a:gd name="connsiteX14" fmla="*/ 1311275 w 2051050"/>
                <a:gd name="connsiteY14" fmla="*/ 203200 h 349250"/>
                <a:gd name="connsiteX15" fmla="*/ 1311275 w 2051050"/>
                <a:gd name="connsiteY15" fmla="*/ 82550 h 349250"/>
                <a:gd name="connsiteX16" fmla="*/ 1495425 w 2051050"/>
                <a:gd name="connsiteY16" fmla="*/ 82550 h 349250"/>
                <a:gd name="connsiteX17" fmla="*/ 1495425 w 2051050"/>
                <a:gd name="connsiteY17" fmla="*/ 161925 h 349250"/>
                <a:gd name="connsiteX18" fmla="*/ 1711325 w 2051050"/>
                <a:gd name="connsiteY18" fmla="*/ 161925 h 349250"/>
                <a:gd name="connsiteX19" fmla="*/ 1711325 w 2051050"/>
                <a:gd name="connsiteY19" fmla="*/ 0 h 349250"/>
                <a:gd name="connsiteX20" fmla="*/ 1889125 w 2051050"/>
                <a:gd name="connsiteY20" fmla="*/ 0 h 349250"/>
                <a:gd name="connsiteX21" fmla="*/ 1889125 w 2051050"/>
                <a:gd name="connsiteY21" fmla="*/ 222250 h 349250"/>
                <a:gd name="connsiteX22" fmla="*/ 2051050 w 2051050"/>
                <a:gd name="connsiteY22" fmla="*/ 225425 h 349250"/>
                <a:gd name="connsiteX0" fmla="*/ 0 w 2048669"/>
                <a:gd name="connsiteY0" fmla="*/ 349250 h 349250"/>
                <a:gd name="connsiteX1" fmla="*/ 0 w 2048669"/>
                <a:gd name="connsiteY1" fmla="*/ 19050 h 349250"/>
                <a:gd name="connsiteX2" fmla="*/ 222250 w 2048669"/>
                <a:gd name="connsiteY2" fmla="*/ 19050 h 349250"/>
                <a:gd name="connsiteX3" fmla="*/ 222250 w 2048669"/>
                <a:gd name="connsiteY3" fmla="*/ 215900 h 349250"/>
                <a:gd name="connsiteX4" fmla="*/ 400050 w 2048669"/>
                <a:gd name="connsiteY4" fmla="*/ 215900 h 349250"/>
                <a:gd name="connsiteX5" fmla="*/ 400050 w 2048669"/>
                <a:gd name="connsiteY5" fmla="*/ 79375 h 349250"/>
                <a:gd name="connsiteX6" fmla="*/ 596900 w 2048669"/>
                <a:gd name="connsiteY6" fmla="*/ 79375 h 349250"/>
                <a:gd name="connsiteX7" fmla="*/ 596900 w 2048669"/>
                <a:gd name="connsiteY7" fmla="*/ 301625 h 349250"/>
                <a:gd name="connsiteX8" fmla="*/ 787400 w 2048669"/>
                <a:gd name="connsiteY8" fmla="*/ 301625 h 349250"/>
                <a:gd name="connsiteX9" fmla="*/ 787400 w 2048669"/>
                <a:gd name="connsiteY9" fmla="*/ 158750 h 349250"/>
                <a:gd name="connsiteX10" fmla="*/ 949325 w 2048669"/>
                <a:gd name="connsiteY10" fmla="*/ 158750 h 349250"/>
                <a:gd name="connsiteX11" fmla="*/ 949325 w 2048669"/>
                <a:gd name="connsiteY11" fmla="*/ 60325 h 349250"/>
                <a:gd name="connsiteX12" fmla="*/ 1123950 w 2048669"/>
                <a:gd name="connsiteY12" fmla="*/ 60325 h 349250"/>
                <a:gd name="connsiteX13" fmla="*/ 1123950 w 2048669"/>
                <a:gd name="connsiteY13" fmla="*/ 203200 h 349250"/>
                <a:gd name="connsiteX14" fmla="*/ 1311275 w 2048669"/>
                <a:gd name="connsiteY14" fmla="*/ 203200 h 349250"/>
                <a:gd name="connsiteX15" fmla="*/ 1311275 w 2048669"/>
                <a:gd name="connsiteY15" fmla="*/ 82550 h 349250"/>
                <a:gd name="connsiteX16" fmla="*/ 1495425 w 2048669"/>
                <a:gd name="connsiteY16" fmla="*/ 82550 h 349250"/>
                <a:gd name="connsiteX17" fmla="*/ 1495425 w 2048669"/>
                <a:gd name="connsiteY17" fmla="*/ 161925 h 349250"/>
                <a:gd name="connsiteX18" fmla="*/ 1711325 w 2048669"/>
                <a:gd name="connsiteY18" fmla="*/ 161925 h 349250"/>
                <a:gd name="connsiteX19" fmla="*/ 1711325 w 2048669"/>
                <a:gd name="connsiteY19" fmla="*/ 0 h 349250"/>
                <a:gd name="connsiteX20" fmla="*/ 1889125 w 2048669"/>
                <a:gd name="connsiteY20" fmla="*/ 0 h 349250"/>
                <a:gd name="connsiteX21" fmla="*/ 1889125 w 2048669"/>
                <a:gd name="connsiteY21" fmla="*/ 222250 h 349250"/>
                <a:gd name="connsiteX22" fmla="*/ 2048669 w 2048669"/>
                <a:gd name="connsiteY22" fmla="*/ 223044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8669" h="349250">
                  <a:moveTo>
                    <a:pt x="0" y="349250"/>
                  </a:moveTo>
                  <a:lnTo>
                    <a:pt x="0" y="19050"/>
                  </a:lnTo>
                  <a:lnTo>
                    <a:pt x="222250" y="19050"/>
                  </a:lnTo>
                  <a:lnTo>
                    <a:pt x="222250" y="215900"/>
                  </a:lnTo>
                  <a:lnTo>
                    <a:pt x="400050" y="215900"/>
                  </a:lnTo>
                  <a:lnTo>
                    <a:pt x="400050" y="79375"/>
                  </a:lnTo>
                  <a:lnTo>
                    <a:pt x="596900" y="79375"/>
                  </a:lnTo>
                  <a:lnTo>
                    <a:pt x="596900" y="301625"/>
                  </a:lnTo>
                  <a:lnTo>
                    <a:pt x="787400" y="301625"/>
                  </a:lnTo>
                  <a:lnTo>
                    <a:pt x="787400" y="158750"/>
                  </a:lnTo>
                  <a:lnTo>
                    <a:pt x="949325" y="158750"/>
                  </a:lnTo>
                  <a:lnTo>
                    <a:pt x="949325" y="60325"/>
                  </a:lnTo>
                  <a:lnTo>
                    <a:pt x="1123950" y="60325"/>
                  </a:lnTo>
                  <a:lnTo>
                    <a:pt x="1123950" y="203200"/>
                  </a:lnTo>
                  <a:lnTo>
                    <a:pt x="1311275" y="203200"/>
                  </a:lnTo>
                  <a:lnTo>
                    <a:pt x="1311275" y="82550"/>
                  </a:lnTo>
                  <a:lnTo>
                    <a:pt x="1495425" y="82550"/>
                  </a:lnTo>
                  <a:lnTo>
                    <a:pt x="1495425" y="161925"/>
                  </a:lnTo>
                  <a:lnTo>
                    <a:pt x="1711325" y="161925"/>
                  </a:lnTo>
                  <a:lnTo>
                    <a:pt x="1711325" y="0"/>
                  </a:lnTo>
                  <a:lnTo>
                    <a:pt x="1889125" y="0"/>
                  </a:lnTo>
                  <a:lnTo>
                    <a:pt x="1889125" y="222250"/>
                  </a:lnTo>
                  <a:lnTo>
                    <a:pt x="2048669" y="223044"/>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ihandform: Form 89">
              <a:extLst>
                <a:ext uri="{FF2B5EF4-FFF2-40B4-BE49-F238E27FC236}">
                  <a16:creationId xmlns:a16="http://schemas.microsoft.com/office/drawing/2014/main" id="{3BC00ED3-E0D5-4A96-97CA-2826EFA3FA0C}"/>
                </a:ext>
              </a:extLst>
            </p:cNvPr>
            <p:cNvSpPr/>
            <p:nvPr/>
          </p:nvSpPr>
          <p:spPr>
            <a:xfrm flipV="1">
              <a:off x="6587260" y="4935805"/>
              <a:ext cx="548482" cy="245301"/>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21" fmla="*/ 1889125 w 1889125"/>
                <a:gd name="connsiteY21"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0" fmla="*/ 0 w 1711325"/>
                <a:gd name="connsiteY0" fmla="*/ 349250 h 349250"/>
                <a:gd name="connsiteX1" fmla="*/ 0 w 1711325"/>
                <a:gd name="connsiteY1" fmla="*/ 19050 h 349250"/>
                <a:gd name="connsiteX2" fmla="*/ 222250 w 1711325"/>
                <a:gd name="connsiteY2" fmla="*/ 19050 h 349250"/>
                <a:gd name="connsiteX3" fmla="*/ 222250 w 1711325"/>
                <a:gd name="connsiteY3" fmla="*/ 215900 h 349250"/>
                <a:gd name="connsiteX4" fmla="*/ 400050 w 1711325"/>
                <a:gd name="connsiteY4" fmla="*/ 215900 h 349250"/>
                <a:gd name="connsiteX5" fmla="*/ 400050 w 1711325"/>
                <a:gd name="connsiteY5" fmla="*/ 79375 h 349250"/>
                <a:gd name="connsiteX6" fmla="*/ 596900 w 1711325"/>
                <a:gd name="connsiteY6" fmla="*/ 79375 h 349250"/>
                <a:gd name="connsiteX7" fmla="*/ 596900 w 1711325"/>
                <a:gd name="connsiteY7" fmla="*/ 301625 h 349250"/>
                <a:gd name="connsiteX8" fmla="*/ 787400 w 1711325"/>
                <a:gd name="connsiteY8" fmla="*/ 301625 h 349250"/>
                <a:gd name="connsiteX9" fmla="*/ 787400 w 1711325"/>
                <a:gd name="connsiteY9" fmla="*/ 158750 h 349250"/>
                <a:gd name="connsiteX10" fmla="*/ 949325 w 1711325"/>
                <a:gd name="connsiteY10" fmla="*/ 158750 h 349250"/>
                <a:gd name="connsiteX11" fmla="*/ 949325 w 1711325"/>
                <a:gd name="connsiteY11" fmla="*/ 60325 h 349250"/>
                <a:gd name="connsiteX12" fmla="*/ 1123950 w 1711325"/>
                <a:gd name="connsiteY12" fmla="*/ 60325 h 349250"/>
                <a:gd name="connsiteX13" fmla="*/ 1123950 w 1711325"/>
                <a:gd name="connsiteY13" fmla="*/ 203200 h 349250"/>
                <a:gd name="connsiteX14" fmla="*/ 1311275 w 1711325"/>
                <a:gd name="connsiteY14" fmla="*/ 203200 h 349250"/>
                <a:gd name="connsiteX15" fmla="*/ 1311275 w 1711325"/>
                <a:gd name="connsiteY15" fmla="*/ 82550 h 349250"/>
                <a:gd name="connsiteX16" fmla="*/ 1495425 w 1711325"/>
                <a:gd name="connsiteY16" fmla="*/ 82550 h 349250"/>
                <a:gd name="connsiteX17" fmla="*/ 1495425 w 1711325"/>
                <a:gd name="connsiteY17" fmla="*/ 161925 h 349250"/>
                <a:gd name="connsiteX18" fmla="*/ 1711325 w 1711325"/>
                <a:gd name="connsiteY18" fmla="*/ 161925 h 349250"/>
                <a:gd name="connsiteX19" fmla="*/ 1711325 w 1711325"/>
                <a:gd name="connsiteY19" fmla="*/ 0 h 34925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787400 w 1711325"/>
                <a:gd name="connsiteY9" fmla="*/ 139700 h 330200"/>
                <a:gd name="connsiteX10" fmla="*/ 949325 w 1711325"/>
                <a:gd name="connsiteY10" fmla="*/ 139700 h 330200"/>
                <a:gd name="connsiteX11" fmla="*/ 949325 w 1711325"/>
                <a:gd name="connsiteY11" fmla="*/ 41275 h 330200"/>
                <a:gd name="connsiteX12" fmla="*/ 1123950 w 1711325"/>
                <a:gd name="connsiteY12" fmla="*/ 41275 h 330200"/>
                <a:gd name="connsiteX13" fmla="*/ 1123950 w 1711325"/>
                <a:gd name="connsiteY13" fmla="*/ 184150 h 330200"/>
                <a:gd name="connsiteX14" fmla="*/ 1311275 w 1711325"/>
                <a:gd name="connsiteY14" fmla="*/ 184150 h 330200"/>
                <a:gd name="connsiteX15" fmla="*/ 1311275 w 1711325"/>
                <a:gd name="connsiteY15" fmla="*/ 63500 h 330200"/>
                <a:gd name="connsiteX16" fmla="*/ 1495425 w 1711325"/>
                <a:gd name="connsiteY16" fmla="*/ 63500 h 330200"/>
                <a:gd name="connsiteX17" fmla="*/ 1495425 w 1711325"/>
                <a:gd name="connsiteY17" fmla="*/ 142875 h 330200"/>
                <a:gd name="connsiteX18" fmla="*/ 1711325 w 1711325"/>
                <a:gd name="connsiteY18"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949325 w 1711325"/>
                <a:gd name="connsiteY9" fmla="*/ 139700 h 330200"/>
                <a:gd name="connsiteX10" fmla="*/ 949325 w 1711325"/>
                <a:gd name="connsiteY10" fmla="*/ 41275 h 330200"/>
                <a:gd name="connsiteX11" fmla="*/ 1123950 w 1711325"/>
                <a:gd name="connsiteY11" fmla="*/ 41275 h 330200"/>
                <a:gd name="connsiteX12" fmla="*/ 1123950 w 1711325"/>
                <a:gd name="connsiteY12" fmla="*/ 184150 h 330200"/>
                <a:gd name="connsiteX13" fmla="*/ 1311275 w 1711325"/>
                <a:gd name="connsiteY13" fmla="*/ 184150 h 330200"/>
                <a:gd name="connsiteX14" fmla="*/ 1311275 w 1711325"/>
                <a:gd name="connsiteY14" fmla="*/ 63500 h 330200"/>
                <a:gd name="connsiteX15" fmla="*/ 1495425 w 1711325"/>
                <a:gd name="connsiteY15" fmla="*/ 63500 h 330200"/>
                <a:gd name="connsiteX16" fmla="*/ 1495425 w 1711325"/>
                <a:gd name="connsiteY16" fmla="*/ 142875 h 330200"/>
                <a:gd name="connsiteX17" fmla="*/ 1711325 w 1711325"/>
                <a:gd name="connsiteY17"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949325 w 1711325"/>
                <a:gd name="connsiteY8" fmla="*/ 139700 h 330200"/>
                <a:gd name="connsiteX9" fmla="*/ 949325 w 1711325"/>
                <a:gd name="connsiteY9" fmla="*/ 41275 h 330200"/>
                <a:gd name="connsiteX10" fmla="*/ 1123950 w 1711325"/>
                <a:gd name="connsiteY10" fmla="*/ 41275 h 330200"/>
                <a:gd name="connsiteX11" fmla="*/ 1123950 w 1711325"/>
                <a:gd name="connsiteY11" fmla="*/ 184150 h 330200"/>
                <a:gd name="connsiteX12" fmla="*/ 1311275 w 1711325"/>
                <a:gd name="connsiteY12" fmla="*/ 184150 h 330200"/>
                <a:gd name="connsiteX13" fmla="*/ 1311275 w 1711325"/>
                <a:gd name="connsiteY13" fmla="*/ 63500 h 330200"/>
                <a:gd name="connsiteX14" fmla="*/ 1495425 w 1711325"/>
                <a:gd name="connsiteY14" fmla="*/ 63500 h 330200"/>
                <a:gd name="connsiteX15" fmla="*/ 1495425 w 1711325"/>
                <a:gd name="connsiteY15" fmla="*/ 142875 h 330200"/>
                <a:gd name="connsiteX16" fmla="*/ 1711325 w 1711325"/>
                <a:gd name="connsiteY16"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949325 w 1711325"/>
                <a:gd name="connsiteY7" fmla="*/ 139700 h 330200"/>
                <a:gd name="connsiteX8" fmla="*/ 949325 w 1711325"/>
                <a:gd name="connsiteY8" fmla="*/ 41275 h 330200"/>
                <a:gd name="connsiteX9" fmla="*/ 1123950 w 1711325"/>
                <a:gd name="connsiteY9" fmla="*/ 41275 h 330200"/>
                <a:gd name="connsiteX10" fmla="*/ 1123950 w 1711325"/>
                <a:gd name="connsiteY10" fmla="*/ 184150 h 330200"/>
                <a:gd name="connsiteX11" fmla="*/ 1311275 w 1711325"/>
                <a:gd name="connsiteY11" fmla="*/ 184150 h 330200"/>
                <a:gd name="connsiteX12" fmla="*/ 1311275 w 1711325"/>
                <a:gd name="connsiteY12" fmla="*/ 63500 h 330200"/>
                <a:gd name="connsiteX13" fmla="*/ 1495425 w 1711325"/>
                <a:gd name="connsiteY13" fmla="*/ 63500 h 330200"/>
                <a:gd name="connsiteX14" fmla="*/ 1495425 w 1711325"/>
                <a:gd name="connsiteY14" fmla="*/ 142875 h 330200"/>
                <a:gd name="connsiteX15" fmla="*/ 1711325 w 1711325"/>
                <a:gd name="connsiteY15"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949325 w 1711325"/>
                <a:gd name="connsiteY6" fmla="*/ 139700 h 330200"/>
                <a:gd name="connsiteX7" fmla="*/ 949325 w 1711325"/>
                <a:gd name="connsiteY7" fmla="*/ 41275 h 330200"/>
                <a:gd name="connsiteX8" fmla="*/ 1123950 w 1711325"/>
                <a:gd name="connsiteY8" fmla="*/ 41275 h 330200"/>
                <a:gd name="connsiteX9" fmla="*/ 1123950 w 1711325"/>
                <a:gd name="connsiteY9" fmla="*/ 184150 h 330200"/>
                <a:gd name="connsiteX10" fmla="*/ 1311275 w 1711325"/>
                <a:gd name="connsiteY10" fmla="*/ 184150 h 330200"/>
                <a:gd name="connsiteX11" fmla="*/ 1311275 w 1711325"/>
                <a:gd name="connsiteY11" fmla="*/ 63500 h 330200"/>
                <a:gd name="connsiteX12" fmla="*/ 1495425 w 1711325"/>
                <a:gd name="connsiteY12" fmla="*/ 63500 h 330200"/>
                <a:gd name="connsiteX13" fmla="*/ 1495425 w 1711325"/>
                <a:gd name="connsiteY13" fmla="*/ 142875 h 330200"/>
                <a:gd name="connsiteX14" fmla="*/ 1711325 w 1711325"/>
                <a:gd name="connsiteY14"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949325 w 1711325"/>
                <a:gd name="connsiteY5" fmla="*/ 139700 h 330200"/>
                <a:gd name="connsiteX6" fmla="*/ 949325 w 1711325"/>
                <a:gd name="connsiteY6" fmla="*/ 41275 h 330200"/>
                <a:gd name="connsiteX7" fmla="*/ 1123950 w 1711325"/>
                <a:gd name="connsiteY7" fmla="*/ 41275 h 330200"/>
                <a:gd name="connsiteX8" fmla="*/ 1123950 w 1711325"/>
                <a:gd name="connsiteY8" fmla="*/ 184150 h 330200"/>
                <a:gd name="connsiteX9" fmla="*/ 1311275 w 1711325"/>
                <a:gd name="connsiteY9" fmla="*/ 184150 h 330200"/>
                <a:gd name="connsiteX10" fmla="*/ 1311275 w 1711325"/>
                <a:gd name="connsiteY10" fmla="*/ 63500 h 330200"/>
                <a:gd name="connsiteX11" fmla="*/ 1495425 w 1711325"/>
                <a:gd name="connsiteY11" fmla="*/ 63500 h 330200"/>
                <a:gd name="connsiteX12" fmla="*/ 1495425 w 1711325"/>
                <a:gd name="connsiteY12" fmla="*/ 142875 h 330200"/>
                <a:gd name="connsiteX13" fmla="*/ 1711325 w 1711325"/>
                <a:gd name="connsiteY13"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949325 w 1711325"/>
                <a:gd name="connsiteY4" fmla="*/ 139700 h 330200"/>
                <a:gd name="connsiteX5" fmla="*/ 949325 w 1711325"/>
                <a:gd name="connsiteY5" fmla="*/ 41275 h 330200"/>
                <a:gd name="connsiteX6" fmla="*/ 1123950 w 1711325"/>
                <a:gd name="connsiteY6" fmla="*/ 41275 h 330200"/>
                <a:gd name="connsiteX7" fmla="*/ 1123950 w 1711325"/>
                <a:gd name="connsiteY7" fmla="*/ 184150 h 330200"/>
                <a:gd name="connsiteX8" fmla="*/ 1311275 w 1711325"/>
                <a:gd name="connsiteY8" fmla="*/ 184150 h 330200"/>
                <a:gd name="connsiteX9" fmla="*/ 1311275 w 1711325"/>
                <a:gd name="connsiteY9" fmla="*/ 63500 h 330200"/>
                <a:gd name="connsiteX10" fmla="*/ 1495425 w 1711325"/>
                <a:gd name="connsiteY10" fmla="*/ 63500 h 330200"/>
                <a:gd name="connsiteX11" fmla="*/ 1495425 w 1711325"/>
                <a:gd name="connsiteY11" fmla="*/ 142875 h 330200"/>
                <a:gd name="connsiteX12" fmla="*/ 1711325 w 1711325"/>
                <a:gd name="connsiteY12" fmla="*/ 142875 h 330200"/>
                <a:gd name="connsiteX0" fmla="*/ 0 w 1711325"/>
                <a:gd name="connsiteY0" fmla="*/ 330200 h 330200"/>
                <a:gd name="connsiteX1" fmla="*/ 0 w 1711325"/>
                <a:gd name="connsiteY1" fmla="*/ 0 h 330200"/>
                <a:gd name="connsiteX2" fmla="*/ 222250 w 1711325"/>
                <a:gd name="connsiteY2" fmla="*/ 0 h 330200"/>
                <a:gd name="connsiteX3" fmla="*/ 949325 w 1711325"/>
                <a:gd name="connsiteY3" fmla="*/ 139700 h 330200"/>
                <a:gd name="connsiteX4" fmla="*/ 949325 w 1711325"/>
                <a:gd name="connsiteY4" fmla="*/ 41275 h 330200"/>
                <a:gd name="connsiteX5" fmla="*/ 1123950 w 1711325"/>
                <a:gd name="connsiteY5" fmla="*/ 41275 h 330200"/>
                <a:gd name="connsiteX6" fmla="*/ 1123950 w 1711325"/>
                <a:gd name="connsiteY6" fmla="*/ 184150 h 330200"/>
                <a:gd name="connsiteX7" fmla="*/ 1311275 w 1711325"/>
                <a:gd name="connsiteY7" fmla="*/ 184150 h 330200"/>
                <a:gd name="connsiteX8" fmla="*/ 1311275 w 1711325"/>
                <a:gd name="connsiteY8" fmla="*/ 63500 h 330200"/>
                <a:gd name="connsiteX9" fmla="*/ 1495425 w 1711325"/>
                <a:gd name="connsiteY9" fmla="*/ 63500 h 330200"/>
                <a:gd name="connsiteX10" fmla="*/ 1495425 w 1711325"/>
                <a:gd name="connsiteY10" fmla="*/ 142875 h 330200"/>
                <a:gd name="connsiteX11" fmla="*/ 1711325 w 1711325"/>
                <a:gd name="connsiteY11" fmla="*/ 142875 h 330200"/>
                <a:gd name="connsiteX0" fmla="*/ 0 w 1711325"/>
                <a:gd name="connsiteY0" fmla="*/ 330200 h 330200"/>
                <a:gd name="connsiteX1" fmla="*/ 0 w 1711325"/>
                <a:gd name="connsiteY1" fmla="*/ 0 h 330200"/>
                <a:gd name="connsiteX2" fmla="*/ 949325 w 1711325"/>
                <a:gd name="connsiteY2" fmla="*/ 139700 h 330200"/>
                <a:gd name="connsiteX3" fmla="*/ 949325 w 1711325"/>
                <a:gd name="connsiteY3" fmla="*/ 41275 h 330200"/>
                <a:gd name="connsiteX4" fmla="*/ 1123950 w 1711325"/>
                <a:gd name="connsiteY4" fmla="*/ 41275 h 330200"/>
                <a:gd name="connsiteX5" fmla="*/ 1123950 w 1711325"/>
                <a:gd name="connsiteY5" fmla="*/ 184150 h 330200"/>
                <a:gd name="connsiteX6" fmla="*/ 1311275 w 1711325"/>
                <a:gd name="connsiteY6" fmla="*/ 184150 h 330200"/>
                <a:gd name="connsiteX7" fmla="*/ 1311275 w 1711325"/>
                <a:gd name="connsiteY7" fmla="*/ 63500 h 330200"/>
                <a:gd name="connsiteX8" fmla="*/ 1495425 w 1711325"/>
                <a:gd name="connsiteY8" fmla="*/ 63500 h 330200"/>
                <a:gd name="connsiteX9" fmla="*/ 1495425 w 1711325"/>
                <a:gd name="connsiteY9" fmla="*/ 142875 h 330200"/>
                <a:gd name="connsiteX10" fmla="*/ 1711325 w 1711325"/>
                <a:gd name="connsiteY10" fmla="*/ 142875 h 330200"/>
                <a:gd name="connsiteX0" fmla="*/ 0 w 1711325"/>
                <a:gd name="connsiteY0" fmla="*/ 288925 h 288925"/>
                <a:gd name="connsiteX1" fmla="*/ 949325 w 1711325"/>
                <a:gd name="connsiteY1" fmla="*/ 98425 h 288925"/>
                <a:gd name="connsiteX2" fmla="*/ 949325 w 1711325"/>
                <a:gd name="connsiteY2" fmla="*/ 0 h 288925"/>
                <a:gd name="connsiteX3" fmla="*/ 1123950 w 1711325"/>
                <a:gd name="connsiteY3" fmla="*/ 0 h 288925"/>
                <a:gd name="connsiteX4" fmla="*/ 1123950 w 1711325"/>
                <a:gd name="connsiteY4" fmla="*/ 142875 h 288925"/>
                <a:gd name="connsiteX5" fmla="*/ 1311275 w 1711325"/>
                <a:gd name="connsiteY5" fmla="*/ 142875 h 288925"/>
                <a:gd name="connsiteX6" fmla="*/ 1311275 w 1711325"/>
                <a:gd name="connsiteY6" fmla="*/ 22225 h 288925"/>
                <a:gd name="connsiteX7" fmla="*/ 1495425 w 1711325"/>
                <a:gd name="connsiteY7" fmla="*/ 22225 h 288925"/>
                <a:gd name="connsiteX8" fmla="*/ 1495425 w 1711325"/>
                <a:gd name="connsiteY8" fmla="*/ 101600 h 288925"/>
                <a:gd name="connsiteX9" fmla="*/ 1711325 w 1711325"/>
                <a:gd name="connsiteY9" fmla="*/ 101600 h 288925"/>
                <a:gd name="connsiteX0" fmla="*/ 0 w 762000"/>
                <a:gd name="connsiteY0" fmla="*/ 98425 h 142875"/>
                <a:gd name="connsiteX1" fmla="*/ 0 w 762000"/>
                <a:gd name="connsiteY1" fmla="*/ 0 h 142875"/>
                <a:gd name="connsiteX2" fmla="*/ 174625 w 762000"/>
                <a:gd name="connsiteY2" fmla="*/ 0 h 142875"/>
                <a:gd name="connsiteX3" fmla="*/ 174625 w 762000"/>
                <a:gd name="connsiteY3" fmla="*/ 142875 h 142875"/>
                <a:gd name="connsiteX4" fmla="*/ 361950 w 762000"/>
                <a:gd name="connsiteY4" fmla="*/ 142875 h 142875"/>
                <a:gd name="connsiteX5" fmla="*/ 361950 w 762000"/>
                <a:gd name="connsiteY5" fmla="*/ 22225 h 142875"/>
                <a:gd name="connsiteX6" fmla="*/ 546100 w 762000"/>
                <a:gd name="connsiteY6" fmla="*/ 22225 h 142875"/>
                <a:gd name="connsiteX7" fmla="*/ 546100 w 762000"/>
                <a:gd name="connsiteY7" fmla="*/ 101600 h 142875"/>
                <a:gd name="connsiteX8" fmla="*/ 762000 w 762000"/>
                <a:gd name="connsiteY8"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7" fmla="*/ 546100 w 546100"/>
                <a:gd name="connsiteY7"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0" fmla="*/ 0 w 546100"/>
                <a:gd name="connsiteY0" fmla="*/ 622892 h 622892"/>
                <a:gd name="connsiteX1" fmla="*/ 0 w 546100"/>
                <a:gd name="connsiteY1" fmla="*/ 0 h 622892"/>
                <a:gd name="connsiteX2" fmla="*/ 174625 w 546100"/>
                <a:gd name="connsiteY2" fmla="*/ 0 h 622892"/>
                <a:gd name="connsiteX3" fmla="*/ 174625 w 546100"/>
                <a:gd name="connsiteY3" fmla="*/ 142875 h 622892"/>
                <a:gd name="connsiteX4" fmla="*/ 361950 w 546100"/>
                <a:gd name="connsiteY4" fmla="*/ 142875 h 622892"/>
                <a:gd name="connsiteX5" fmla="*/ 361950 w 546100"/>
                <a:gd name="connsiteY5" fmla="*/ 22225 h 622892"/>
                <a:gd name="connsiteX6" fmla="*/ 546100 w 546100"/>
                <a:gd name="connsiteY6" fmla="*/ 22225 h 622892"/>
                <a:gd name="connsiteX0" fmla="*/ 0 w 548482"/>
                <a:gd name="connsiteY0" fmla="*/ 675339 h 675339"/>
                <a:gd name="connsiteX1" fmla="*/ 2382 w 548482"/>
                <a:gd name="connsiteY1" fmla="*/ 0 h 675339"/>
                <a:gd name="connsiteX2" fmla="*/ 177007 w 548482"/>
                <a:gd name="connsiteY2" fmla="*/ 0 h 675339"/>
                <a:gd name="connsiteX3" fmla="*/ 177007 w 548482"/>
                <a:gd name="connsiteY3" fmla="*/ 142875 h 675339"/>
                <a:gd name="connsiteX4" fmla="*/ 364332 w 548482"/>
                <a:gd name="connsiteY4" fmla="*/ 142875 h 675339"/>
                <a:gd name="connsiteX5" fmla="*/ 364332 w 548482"/>
                <a:gd name="connsiteY5" fmla="*/ 22225 h 675339"/>
                <a:gd name="connsiteX6" fmla="*/ 548482 w 548482"/>
                <a:gd name="connsiteY6" fmla="*/ 22225 h 67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482" h="675339">
                  <a:moveTo>
                    <a:pt x="0" y="675339"/>
                  </a:moveTo>
                  <a:lnTo>
                    <a:pt x="2382" y="0"/>
                  </a:lnTo>
                  <a:lnTo>
                    <a:pt x="177007" y="0"/>
                  </a:lnTo>
                  <a:lnTo>
                    <a:pt x="177007" y="142875"/>
                  </a:lnTo>
                  <a:lnTo>
                    <a:pt x="364332" y="142875"/>
                  </a:lnTo>
                  <a:lnTo>
                    <a:pt x="364332" y="22225"/>
                  </a:lnTo>
                  <a:lnTo>
                    <a:pt x="548482" y="22225"/>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CustomShape 40">
            <a:extLst>
              <a:ext uri="{FF2B5EF4-FFF2-40B4-BE49-F238E27FC236}">
                <a16:creationId xmlns:a16="http://schemas.microsoft.com/office/drawing/2014/main" id="{57AAA024-54FC-44D5-8ACD-D52844ED5E5F}"/>
              </a:ext>
            </a:extLst>
          </p:cNvPr>
          <p:cNvSpPr/>
          <p:nvPr/>
        </p:nvSpPr>
        <p:spPr>
          <a:xfrm>
            <a:off x="2441764" y="4140398"/>
            <a:ext cx="4686587" cy="1392350"/>
          </a:xfrm>
          <a:custGeom>
            <a:avLst/>
            <a:gdLst>
              <a:gd name="connsiteX0" fmla="*/ 0 w 69635"/>
              <a:gd name="connsiteY0" fmla="*/ 75548 h 75548"/>
              <a:gd name="connsiteX1" fmla="*/ 8934 w 69635"/>
              <a:gd name="connsiteY1" fmla="*/ 0 h 75548"/>
              <a:gd name="connsiteX2" fmla="*/ 16618 w 69635"/>
              <a:gd name="connsiteY2" fmla="*/ 44951 h 75548"/>
              <a:gd name="connsiteX3" fmla="*/ 19256 w 69635"/>
              <a:gd name="connsiteY3" fmla="*/ 45478 h 75548"/>
              <a:gd name="connsiteX4" fmla="*/ 21893 w 69635"/>
              <a:gd name="connsiteY4" fmla="*/ 40730 h 75548"/>
              <a:gd name="connsiteX5" fmla="*/ 61986 w 69635"/>
              <a:gd name="connsiteY5" fmla="*/ 40203 h 75548"/>
              <a:gd name="connsiteX6" fmla="*/ 63041 w 69635"/>
              <a:gd name="connsiteY6" fmla="*/ 48116 h 75548"/>
              <a:gd name="connsiteX7" fmla="*/ 69635 w 69635"/>
              <a:gd name="connsiteY7" fmla="*/ 75020 h 75548"/>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364 w 70013"/>
              <a:gd name="connsiteY5" fmla="*/ 40203 h 75020"/>
              <a:gd name="connsiteX6" fmla="*/ 63419 w 70013"/>
              <a:gd name="connsiteY6" fmla="*/ 48116 h 75020"/>
              <a:gd name="connsiteX7" fmla="*/ 70013 w 70013"/>
              <a:gd name="connsiteY7" fmla="*/ 75020 h 75020"/>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506 w 70013"/>
              <a:gd name="connsiteY5" fmla="*/ 40455 h 75020"/>
              <a:gd name="connsiteX6" fmla="*/ 63419 w 70013"/>
              <a:gd name="connsiteY6" fmla="*/ 48116 h 75020"/>
              <a:gd name="connsiteX7" fmla="*/ 70013 w 70013"/>
              <a:gd name="connsiteY7" fmla="*/ 75020 h 75020"/>
              <a:gd name="connsiteX0" fmla="*/ 0 w 70013"/>
              <a:gd name="connsiteY0" fmla="*/ 71523 h 72253"/>
              <a:gd name="connsiteX1" fmla="*/ 8650 w 70013"/>
              <a:gd name="connsiteY1" fmla="*/ 0 h 72253"/>
              <a:gd name="connsiteX2" fmla="*/ 16996 w 70013"/>
              <a:gd name="connsiteY2" fmla="*/ 42184 h 72253"/>
              <a:gd name="connsiteX3" fmla="*/ 19634 w 70013"/>
              <a:gd name="connsiteY3" fmla="*/ 42711 h 72253"/>
              <a:gd name="connsiteX4" fmla="*/ 22271 w 70013"/>
              <a:gd name="connsiteY4" fmla="*/ 37963 h 72253"/>
              <a:gd name="connsiteX5" fmla="*/ 62506 w 70013"/>
              <a:gd name="connsiteY5" fmla="*/ 37688 h 72253"/>
              <a:gd name="connsiteX6" fmla="*/ 63419 w 70013"/>
              <a:gd name="connsiteY6" fmla="*/ 45349 h 72253"/>
              <a:gd name="connsiteX7" fmla="*/ 70013 w 70013"/>
              <a:gd name="connsiteY7" fmla="*/ 72253 h 72253"/>
              <a:gd name="connsiteX0" fmla="*/ 0 w 70013"/>
              <a:gd name="connsiteY0" fmla="*/ 71334 h 72064"/>
              <a:gd name="connsiteX1" fmla="*/ 8792 w 70013"/>
              <a:gd name="connsiteY1" fmla="*/ 0 h 72064"/>
              <a:gd name="connsiteX2" fmla="*/ 16996 w 70013"/>
              <a:gd name="connsiteY2" fmla="*/ 41995 h 72064"/>
              <a:gd name="connsiteX3" fmla="*/ 19634 w 70013"/>
              <a:gd name="connsiteY3" fmla="*/ 42522 h 72064"/>
              <a:gd name="connsiteX4" fmla="*/ 22271 w 70013"/>
              <a:gd name="connsiteY4" fmla="*/ 37774 h 72064"/>
              <a:gd name="connsiteX5" fmla="*/ 62506 w 70013"/>
              <a:gd name="connsiteY5" fmla="*/ 37499 h 72064"/>
              <a:gd name="connsiteX6" fmla="*/ 63419 w 70013"/>
              <a:gd name="connsiteY6" fmla="*/ 45160 h 72064"/>
              <a:gd name="connsiteX7" fmla="*/ 70013 w 70013"/>
              <a:gd name="connsiteY7" fmla="*/ 72064 h 72064"/>
              <a:gd name="connsiteX0" fmla="*/ 0 w 70013"/>
              <a:gd name="connsiteY0" fmla="*/ 71334 h 72064"/>
              <a:gd name="connsiteX1" fmla="*/ 3187 w 70013"/>
              <a:gd name="connsiteY1" fmla="*/ 45229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6449 w 70013"/>
              <a:gd name="connsiteY2" fmla="*/ 25795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71334 h 72064"/>
              <a:gd name="connsiteX1" fmla="*/ 3542 w 70013"/>
              <a:gd name="connsiteY1" fmla="*/ 58248 h 72064"/>
              <a:gd name="connsiteX2" fmla="*/ 6023 w 70013"/>
              <a:gd name="connsiteY2" fmla="*/ 66361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0561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480 w 70013"/>
              <a:gd name="connsiteY8" fmla="*/ 26598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338 w 70013"/>
              <a:gd name="connsiteY8" fmla="*/ 23202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1127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2433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4183 w 70013"/>
              <a:gd name="connsiteY11" fmla="*/ 16410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40141 w 70013"/>
              <a:gd name="connsiteY12" fmla="*/ 23580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304 w 70013"/>
              <a:gd name="connsiteY13" fmla="*/ 13391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212 w 70013"/>
              <a:gd name="connsiteY14" fmla="*/ 18863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5745 w 70013"/>
              <a:gd name="connsiteY15" fmla="*/ 12447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3050 w 70013"/>
              <a:gd name="connsiteY16" fmla="*/ 27164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5390 w 70013"/>
              <a:gd name="connsiteY17" fmla="*/ 23391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568 w 70013"/>
              <a:gd name="connsiteY18" fmla="*/ 14523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476 w 70013"/>
              <a:gd name="connsiteY19" fmla="*/ 18108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5462 w 70013"/>
              <a:gd name="connsiteY20" fmla="*/ 13768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8016 w 70013"/>
              <a:gd name="connsiteY21" fmla="*/ 16598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0995 w 70013"/>
              <a:gd name="connsiteY22" fmla="*/ 6598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1633 w 70013"/>
              <a:gd name="connsiteY22" fmla="*/ 24145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26423 h 27153"/>
              <a:gd name="connsiteX1" fmla="*/ 3542 w 70013"/>
              <a:gd name="connsiteY1" fmla="*/ 13337 h 27153"/>
              <a:gd name="connsiteX2" fmla="*/ 6023 w 70013"/>
              <a:gd name="connsiteY2" fmla="*/ 21450 h 27153"/>
              <a:gd name="connsiteX3" fmla="*/ 9005 w 70013"/>
              <a:gd name="connsiteY3" fmla="*/ 16033 h 27153"/>
              <a:gd name="connsiteX4" fmla="*/ 12102 w 70013"/>
              <a:gd name="connsiteY4" fmla="*/ 24631 h 27153"/>
              <a:gd name="connsiteX5" fmla="*/ 14385 w 70013"/>
              <a:gd name="connsiteY5" fmla="*/ 18366 h 27153"/>
              <a:gd name="connsiteX6" fmla="*/ 17022 w 70013"/>
              <a:gd name="connsiteY6" fmla="*/ 14561 h 27153"/>
              <a:gd name="connsiteX7" fmla="*/ 19713 w 70013"/>
              <a:gd name="connsiteY7" fmla="*/ 20885 h 27153"/>
              <a:gd name="connsiteX8" fmla="*/ 22551 w 70013"/>
              <a:gd name="connsiteY8" fmla="*/ 15413 h 27153"/>
              <a:gd name="connsiteX9" fmla="*/ 25672 w 70013"/>
              <a:gd name="connsiteY9" fmla="*/ 18998 h 27153"/>
              <a:gd name="connsiteX10" fmla="*/ 28367 w 70013"/>
              <a:gd name="connsiteY10" fmla="*/ 12582 h 27153"/>
              <a:gd name="connsiteX11" fmla="*/ 31346 w 70013"/>
              <a:gd name="connsiteY11" fmla="*/ 25036 h 27153"/>
              <a:gd name="connsiteX12" fmla="*/ 34396 w 70013"/>
              <a:gd name="connsiteY12" fmla="*/ 7111 h 27153"/>
              <a:gd name="connsiteX13" fmla="*/ 37091 w 70013"/>
              <a:gd name="connsiteY13" fmla="*/ 14281 h 27153"/>
              <a:gd name="connsiteX14" fmla="*/ 40141 w 70013"/>
              <a:gd name="connsiteY14" fmla="*/ 9564 h 27153"/>
              <a:gd name="connsiteX15" fmla="*/ 42979 w 70013"/>
              <a:gd name="connsiteY15" fmla="*/ 19941 h 27153"/>
              <a:gd name="connsiteX16" fmla="*/ 45320 w 70013"/>
              <a:gd name="connsiteY16" fmla="*/ 16167 h 27153"/>
              <a:gd name="connsiteX17" fmla="*/ 47802 w 70013"/>
              <a:gd name="connsiteY17" fmla="*/ 11073 h 27153"/>
              <a:gd name="connsiteX18" fmla="*/ 50923 w 70013"/>
              <a:gd name="connsiteY18" fmla="*/ 16168 h 27153"/>
              <a:gd name="connsiteX19" fmla="*/ 53263 w 70013"/>
              <a:gd name="connsiteY19" fmla="*/ 10885 h 27153"/>
              <a:gd name="connsiteX20" fmla="*/ 56668 w 70013"/>
              <a:gd name="connsiteY20" fmla="*/ 14658 h 27153"/>
              <a:gd name="connsiteX21" fmla="*/ 59222 w 70013"/>
              <a:gd name="connsiteY21" fmla="*/ 7865 h 27153"/>
              <a:gd name="connsiteX22" fmla="*/ 61633 w 70013"/>
              <a:gd name="connsiteY22" fmla="*/ 16733 h 27153"/>
              <a:gd name="connsiteX23" fmla="*/ 64279 w 70013"/>
              <a:gd name="connsiteY23" fmla="*/ 13154 h 27153"/>
              <a:gd name="connsiteX24" fmla="*/ 63419 w 70013"/>
              <a:gd name="connsiteY24" fmla="*/ 249 h 27153"/>
              <a:gd name="connsiteX25" fmla="*/ 70013 w 70013"/>
              <a:gd name="connsiteY25" fmla="*/ 27153 h 27153"/>
              <a:gd name="connsiteX0" fmla="*/ 0 w 70013"/>
              <a:gd name="connsiteY0" fmla="*/ 19312 h 20042"/>
              <a:gd name="connsiteX1" fmla="*/ 3542 w 70013"/>
              <a:gd name="connsiteY1" fmla="*/ 6226 h 20042"/>
              <a:gd name="connsiteX2" fmla="*/ 6023 w 70013"/>
              <a:gd name="connsiteY2" fmla="*/ 14339 h 20042"/>
              <a:gd name="connsiteX3" fmla="*/ 9005 w 70013"/>
              <a:gd name="connsiteY3" fmla="*/ 8922 h 20042"/>
              <a:gd name="connsiteX4" fmla="*/ 12102 w 70013"/>
              <a:gd name="connsiteY4" fmla="*/ 17520 h 20042"/>
              <a:gd name="connsiteX5" fmla="*/ 14385 w 70013"/>
              <a:gd name="connsiteY5" fmla="*/ 11255 h 20042"/>
              <a:gd name="connsiteX6" fmla="*/ 17022 w 70013"/>
              <a:gd name="connsiteY6" fmla="*/ 7450 h 20042"/>
              <a:gd name="connsiteX7" fmla="*/ 19713 w 70013"/>
              <a:gd name="connsiteY7" fmla="*/ 13774 h 20042"/>
              <a:gd name="connsiteX8" fmla="*/ 22551 w 70013"/>
              <a:gd name="connsiteY8" fmla="*/ 8302 h 20042"/>
              <a:gd name="connsiteX9" fmla="*/ 25672 w 70013"/>
              <a:gd name="connsiteY9" fmla="*/ 11887 h 20042"/>
              <a:gd name="connsiteX10" fmla="*/ 28367 w 70013"/>
              <a:gd name="connsiteY10" fmla="*/ 5471 h 20042"/>
              <a:gd name="connsiteX11" fmla="*/ 31346 w 70013"/>
              <a:gd name="connsiteY11" fmla="*/ 17925 h 20042"/>
              <a:gd name="connsiteX12" fmla="*/ 34396 w 70013"/>
              <a:gd name="connsiteY12" fmla="*/ 0 h 20042"/>
              <a:gd name="connsiteX13" fmla="*/ 37091 w 70013"/>
              <a:gd name="connsiteY13" fmla="*/ 7170 h 20042"/>
              <a:gd name="connsiteX14" fmla="*/ 40141 w 70013"/>
              <a:gd name="connsiteY14" fmla="*/ 2453 h 20042"/>
              <a:gd name="connsiteX15" fmla="*/ 42979 w 70013"/>
              <a:gd name="connsiteY15" fmla="*/ 12830 h 20042"/>
              <a:gd name="connsiteX16" fmla="*/ 45320 w 70013"/>
              <a:gd name="connsiteY16" fmla="*/ 9056 h 20042"/>
              <a:gd name="connsiteX17" fmla="*/ 47802 w 70013"/>
              <a:gd name="connsiteY17" fmla="*/ 3962 h 20042"/>
              <a:gd name="connsiteX18" fmla="*/ 50923 w 70013"/>
              <a:gd name="connsiteY18" fmla="*/ 9057 h 20042"/>
              <a:gd name="connsiteX19" fmla="*/ 53263 w 70013"/>
              <a:gd name="connsiteY19" fmla="*/ 3774 h 20042"/>
              <a:gd name="connsiteX20" fmla="*/ 56668 w 70013"/>
              <a:gd name="connsiteY20" fmla="*/ 7547 h 20042"/>
              <a:gd name="connsiteX21" fmla="*/ 59222 w 70013"/>
              <a:gd name="connsiteY21" fmla="*/ 754 h 20042"/>
              <a:gd name="connsiteX22" fmla="*/ 61633 w 70013"/>
              <a:gd name="connsiteY22" fmla="*/ 9622 h 20042"/>
              <a:gd name="connsiteX23" fmla="*/ 64279 w 70013"/>
              <a:gd name="connsiteY23" fmla="*/ 6043 h 20042"/>
              <a:gd name="connsiteX24" fmla="*/ 67178 w 70013"/>
              <a:gd name="connsiteY24" fmla="*/ 12006 h 20042"/>
              <a:gd name="connsiteX25" fmla="*/ 70013 w 70013"/>
              <a:gd name="connsiteY25" fmla="*/ 20042 h 2004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84"/>
              <a:gd name="connsiteY0" fmla="*/ 27237 h 27237"/>
              <a:gd name="connsiteX1" fmla="*/ 3613 w 70084"/>
              <a:gd name="connsiteY1" fmla="*/ 6226 h 27237"/>
              <a:gd name="connsiteX2" fmla="*/ 6094 w 70084"/>
              <a:gd name="connsiteY2" fmla="*/ 14339 h 27237"/>
              <a:gd name="connsiteX3" fmla="*/ 9076 w 70084"/>
              <a:gd name="connsiteY3" fmla="*/ 8922 h 27237"/>
              <a:gd name="connsiteX4" fmla="*/ 12173 w 70084"/>
              <a:gd name="connsiteY4" fmla="*/ 17520 h 27237"/>
              <a:gd name="connsiteX5" fmla="*/ 14456 w 70084"/>
              <a:gd name="connsiteY5" fmla="*/ 11255 h 27237"/>
              <a:gd name="connsiteX6" fmla="*/ 17093 w 70084"/>
              <a:gd name="connsiteY6" fmla="*/ 7450 h 27237"/>
              <a:gd name="connsiteX7" fmla="*/ 19784 w 70084"/>
              <a:gd name="connsiteY7" fmla="*/ 13774 h 27237"/>
              <a:gd name="connsiteX8" fmla="*/ 22622 w 70084"/>
              <a:gd name="connsiteY8" fmla="*/ 8302 h 27237"/>
              <a:gd name="connsiteX9" fmla="*/ 25743 w 70084"/>
              <a:gd name="connsiteY9" fmla="*/ 11887 h 27237"/>
              <a:gd name="connsiteX10" fmla="*/ 28438 w 70084"/>
              <a:gd name="connsiteY10" fmla="*/ 5471 h 27237"/>
              <a:gd name="connsiteX11" fmla="*/ 31417 w 70084"/>
              <a:gd name="connsiteY11" fmla="*/ 17925 h 27237"/>
              <a:gd name="connsiteX12" fmla="*/ 34467 w 70084"/>
              <a:gd name="connsiteY12" fmla="*/ 0 h 27237"/>
              <a:gd name="connsiteX13" fmla="*/ 37162 w 70084"/>
              <a:gd name="connsiteY13" fmla="*/ 7170 h 27237"/>
              <a:gd name="connsiteX14" fmla="*/ 40212 w 70084"/>
              <a:gd name="connsiteY14" fmla="*/ 2453 h 27237"/>
              <a:gd name="connsiteX15" fmla="*/ 43050 w 70084"/>
              <a:gd name="connsiteY15" fmla="*/ 12830 h 27237"/>
              <a:gd name="connsiteX16" fmla="*/ 45391 w 70084"/>
              <a:gd name="connsiteY16" fmla="*/ 9056 h 27237"/>
              <a:gd name="connsiteX17" fmla="*/ 47873 w 70084"/>
              <a:gd name="connsiteY17" fmla="*/ 3962 h 27237"/>
              <a:gd name="connsiteX18" fmla="*/ 50994 w 70084"/>
              <a:gd name="connsiteY18" fmla="*/ 9057 h 27237"/>
              <a:gd name="connsiteX19" fmla="*/ 53334 w 70084"/>
              <a:gd name="connsiteY19" fmla="*/ 3774 h 27237"/>
              <a:gd name="connsiteX20" fmla="*/ 56739 w 70084"/>
              <a:gd name="connsiteY20" fmla="*/ 7547 h 27237"/>
              <a:gd name="connsiteX21" fmla="*/ 59293 w 70084"/>
              <a:gd name="connsiteY21" fmla="*/ 754 h 27237"/>
              <a:gd name="connsiteX22" fmla="*/ 61704 w 70084"/>
              <a:gd name="connsiteY22" fmla="*/ 9622 h 27237"/>
              <a:gd name="connsiteX23" fmla="*/ 64350 w 70084"/>
              <a:gd name="connsiteY23" fmla="*/ 6043 h 27237"/>
              <a:gd name="connsiteX24" fmla="*/ 67249 w 70084"/>
              <a:gd name="connsiteY24" fmla="*/ 12006 h 27237"/>
              <a:gd name="connsiteX25" fmla="*/ 70084 w 70084"/>
              <a:gd name="connsiteY25" fmla="*/ 7212 h 27237"/>
              <a:gd name="connsiteX0" fmla="*/ 0 w 70084"/>
              <a:gd name="connsiteY0" fmla="*/ 55162 h 55162"/>
              <a:gd name="connsiteX1" fmla="*/ 3187 w 70084"/>
              <a:gd name="connsiteY1" fmla="*/ 0 h 55162"/>
              <a:gd name="connsiteX2" fmla="*/ 6094 w 70084"/>
              <a:gd name="connsiteY2" fmla="*/ 42264 h 55162"/>
              <a:gd name="connsiteX3" fmla="*/ 9076 w 70084"/>
              <a:gd name="connsiteY3" fmla="*/ 36847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9076 w 70084"/>
              <a:gd name="connsiteY3" fmla="*/ 36847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49288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49288 h 55162"/>
              <a:gd name="connsiteX0" fmla="*/ 0 w 69800"/>
              <a:gd name="connsiteY0" fmla="*/ 55162 h 55162"/>
              <a:gd name="connsiteX1" fmla="*/ 3187 w 69800"/>
              <a:gd name="connsiteY1" fmla="*/ 0 h 55162"/>
              <a:gd name="connsiteX2" fmla="*/ 6023 w 69800"/>
              <a:gd name="connsiteY2" fmla="*/ 2075 h 55162"/>
              <a:gd name="connsiteX3" fmla="*/ 8579 w 69800"/>
              <a:gd name="connsiteY3" fmla="*/ 4960 h 55162"/>
              <a:gd name="connsiteX4" fmla="*/ 11606 w 69800"/>
              <a:gd name="connsiteY4" fmla="*/ 31105 h 55162"/>
              <a:gd name="connsiteX5" fmla="*/ 14314 w 69800"/>
              <a:gd name="connsiteY5" fmla="*/ 33142 h 55162"/>
              <a:gd name="connsiteX6" fmla="*/ 17022 w 69800"/>
              <a:gd name="connsiteY6" fmla="*/ 32167 h 55162"/>
              <a:gd name="connsiteX7" fmla="*/ 19500 w 69800"/>
              <a:gd name="connsiteY7" fmla="*/ 33963 h 55162"/>
              <a:gd name="connsiteX8" fmla="*/ 22622 w 69800"/>
              <a:gd name="connsiteY8" fmla="*/ 36227 h 55162"/>
              <a:gd name="connsiteX9" fmla="*/ 25672 w 69800"/>
              <a:gd name="connsiteY9" fmla="*/ 33208 h 55162"/>
              <a:gd name="connsiteX10" fmla="*/ 28438 w 69800"/>
              <a:gd name="connsiteY10" fmla="*/ 33396 h 55162"/>
              <a:gd name="connsiteX11" fmla="*/ 31133 w 69800"/>
              <a:gd name="connsiteY11" fmla="*/ 33397 h 55162"/>
              <a:gd name="connsiteX12" fmla="*/ 34467 w 69800"/>
              <a:gd name="connsiteY12" fmla="*/ 27925 h 55162"/>
              <a:gd name="connsiteX13" fmla="*/ 37233 w 69800"/>
              <a:gd name="connsiteY13" fmla="*/ 30378 h 55162"/>
              <a:gd name="connsiteX14" fmla="*/ 40212 w 69800"/>
              <a:gd name="connsiteY14" fmla="*/ 30378 h 55162"/>
              <a:gd name="connsiteX15" fmla="*/ 42837 w 69800"/>
              <a:gd name="connsiteY15" fmla="*/ 30566 h 55162"/>
              <a:gd name="connsiteX16" fmla="*/ 45249 w 69800"/>
              <a:gd name="connsiteY16" fmla="*/ 30755 h 55162"/>
              <a:gd name="connsiteX17" fmla="*/ 47873 w 69800"/>
              <a:gd name="connsiteY17" fmla="*/ 30189 h 55162"/>
              <a:gd name="connsiteX18" fmla="*/ 50427 w 69800"/>
              <a:gd name="connsiteY18" fmla="*/ 30001 h 55162"/>
              <a:gd name="connsiteX19" fmla="*/ 53334 w 69800"/>
              <a:gd name="connsiteY19" fmla="*/ 29057 h 55162"/>
              <a:gd name="connsiteX20" fmla="*/ 56526 w 69800"/>
              <a:gd name="connsiteY20" fmla="*/ 29812 h 55162"/>
              <a:gd name="connsiteX21" fmla="*/ 59293 w 69800"/>
              <a:gd name="connsiteY21" fmla="*/ 28679 h 55162"/>
              <a:gd name="connsiteX22" fmla="*/ 61775 w 69800"/>
              <a:gd name="connsiteY22" fmla="*/ 28490 h 55162"/>
              <a:gd name="connsiteX23" fmla="*/ 64350 w 69800"/>
              <a:gd name="connsiteY23" fmla="*/ 33968 h 55162"/>
              <a:gd name="connsiteX24" fmla="*/ 67249 w 69800"/>
              <a:gd name="connsiteY24" fmla="*/ 39931 h 55162"/>
              <a:gd name="connsiteX25" fmla="*/ 69800 w 69800"/>
              <a:gd name="connsiteY25" fmla="*/ 49477 h 5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800" h="55162">
                <a:moveTo>
                  <a:pt x="0" y="55162"/>
                </a:moveTo>
                <a:lnTo>
                  <a:pt x="3187" y="0"/>
                </a:lnTo>
                <a:lnTo>
                  <a:pt x="6023" y="2075"/>
                </a:lnTo>
                <a:lnTo>
                  <a:pt x="8579" y="4960"/>
                </a:lnTo>
                <a:lnTo>
                  <a:pt x="11606" y="31105"/>
                </a:lnTo>
                <a:lnTo>
                  <a:pt x="14314" y="33142"/>
                </a:lnTo>
                <a:lnTo>
                  <a:pt x="17022" y="32167"/>
                </a:lnTo>
                <a:lnTo>
                  <a:pt x="19500" y="33963"/>
                </a:lnTo>
                <a:lnTo>
                  <a:pt x="22622" y="36227"/>
                </a:lnTo>
                <a:lnTo>
                  <a:pt x="25672" y="33208"/>
                </a:lnTo>
                <a:lnTo>
                  <a:pt x="28438" y="33396"/>
                </a:lnTo>
                <a:lnTo>
                  <a:pt x="31133" y="33397"/>
                </a:lnTo>
                <a:lnTo>
                  <a:pt x="34467" y="27925"/>
                </a:lnTo>
                <a:lnTo>
                  <a:pt x="37233" y="30378"/>
                </a:lnTo>
                <a:lnTo>
                  <a:pt x="40212" y="30378"/>
                </a:lnTo>
                <a:lnTo>
                  <a:pt x="42837" y="30566"/>
                </a:lnTo>
                <a:cubicBezTo>
                  <a:pt x="42861" y="30503"/>
                  <a:pt x="45225" y="30818"/>
                  <a:pt x="45249" y="30755"/>
                </a:cubicBezTo>
                <a:cubicBezTo>
                  <a:pt x="45272" y="30692"/>
                  <a:pt x="47850" y="30252"/>
                  <a:pt x="47873" y="30189"/>
                </a:cubicBezTo>
                <a:lnTo>
                  <a:pt x="50427" y="30001"/>
                </a:lnTo>
                <a:lnTo>
                  <a:pt x="53334" y="29057"/>
                </a:lnTo>
                <a:lnTo>
                  <a:pt x="56526" y="29812"/>
                </a:lnTo>
                <a:lnTo>
                  <a:pt x="59293" y="28679"/>
                </a:lnTo>
                <a:lnTo>
                  <a:pt x="61775" y="28490"/>
                </a:lnTo>
                <a:lnTo>
                  <a:pt x="64350" y="33968"/>
                </a:lnTo>
                <a:cubicBezTo>
                  <a:pt x="64654" y="36522"/>
                  <a:pt x="67371" y="39641"/>
                  <a:pt x="67249" y="39931"/>
                </a:cubicBezTo>
                <a:cubicBezTo>
                  <a:pt x="67343" y="39842"/>
                  <a:pt x="67649" y="42207"/>
                  <a:pt x="69800" y="49477"/>
                </a:cubicBezTo>
              </a:path>
            </a:pathLst>
          </a:custGeom>
          <a:noFill/>
          <a:ln w="19050">
            <a:solidFill>
              <a:srgbClr val="00B050"/>
            </a:solidFill>
            <a:round/>
          </a:ln>
        </p:spPr>
        <p:style>
          <a:lnRef idx="0">
            <a:scrgbClr r="0" g="0" b="0"/>
          </a:lnRef>
          <a:fillRef idx="0">
            <a:scrgbClr r="0" g="0" b="0"/>
          </a:fillRef>
          <a:effectRef idx="0">
            <a:scrgbClr r="0" g="0" b="0"/>
          </a:effectRef>
          <a:fontRef idx="minor"/>
        </p:style>
        <p:txBody>
          <a:bodyPr/>
          <a:lstStyle/>
          <a:p>
            <a:endParaRPr lang="en-US" dirty="0"/>
          </a:p>
        </p:txBody>
      </p:sp>
      <p:grpSp>
        <p:nvGrpSpPr>
          <p:cNvPr id="26" name="Gruppieren 25">
            <a:extLst>
              <a:ext uri="{FF2B5EF4-FFF2-40B4-BE49-F238E27FC236}">
                <a16:creationId xmlns:a16="http://schemas.microsoft.com/office/drawing/2014/main" id="{C8F1F2E3-968E-43D0-99E2-9A039207B2C3}"/>
              </a:ext>
            </a:extLst>
          </p:cNvPr>
          <p:cNvGrpSpPr/>
          <p:nvPr/>
        </p:nvGrpSpPr>
        <p:grpSpPr>
          <a:xfrm>
            <a:off x="2460726" y="4082897"/>
            <a:ext cx="4657554" cy="1447800"/>
            <a:chOff x="2460726" y="5064614"/>
            <a:chExt cx="4657554" cy="1447800"/>
          </a:xfrm>
        </p:grpSpPr>
        <p:sp>
          <p:nvSpPr>
            <p:cNvPr id="92" name="Freihandform: Form 91">
              <a:extLst>
                <a:ext uri="{FF2B5EF4-FFF2-40B4-BE49-F238E27FC236}">
                  <a16:creationId xmlns:a16="http://schemas.microsoft.com/office/drawing/2014/main" id="{7A9D7C8E-F9B7-4451-A470-90E7107DA92D}"/>
                </a:ext>
              </a:extLst>
            </p:cNvPr>
            <p:cNvSpPr/>
            <p:nvPr/>
          </p:nvSpPr>
          <p:spPr>
            <a:xfrm>
              <a:off x="2460726" y="5064614"/>
              <a:ext cx="4120357" cy="1447800"/>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82006"/>
                <a:gd name="connsiteY0" fmla="*/ 349250 h 349250"/>
                <a:gd name="connsiteX1" fmla="*/ 0 w 2082006"/>
                <a:gd name="connsiteY1" fmla="*/ 19050 h 349250"/>
                <a:gd name="connsiteX2" fmla="*/ 222250 w 2082006"/>
                <a:gd name="connsiteY2" fmla="*/ 19050 h 349250"/>
                <a:gd name="connsiteX3" fmla="*/ 222250 w 2082006"/>
                <a:gd name="connsiteY3" fmla="*/ 215900 h 349250"/>
                <a:gd name="connsiteX4" fmla="*/ 400050 w 2082006"/>
                <a:gd name="connsiteY4" fmla="*/ 215900 h 349250"/>
                <a:gd name="connsiteX5" fmla="*/ 400050 w 2082006"/>
                <a:gd name="connsiteY5" fmla="*/ 79375 h 349250"/>
                <a:gd name="connsiteX6" fmla="*/ 596900 w 2082006"/>
                <a:gd name="connsiteY6" fmla="*/ 79375 h 349250"/>
                <a:gd name="connsiteX7" fmla="*/ 596900 w 2082006"/>
                <a:gd name="connsiteY7" fmla="*/ 301625 h 349250"/>
                <a:gd name="connsiteX8" fmla="*/ 787400 w 2082006"/>
                <a:gd name="connsiteY8" fmla="*/ 301625 h 349250"/>
                <a:gd name="connsiteX9" fmla="*/ 787400 w 2082006"/>
                <a:gd name="connsiteY9" fmla="*/ 158750 h 349250"/>
                <a:gd name="connsiteX10" fmla="*/ 949325 w 2082006"/>
                <a:gd name="connsiteY10" fmla="*/ 158750 h 349250"/>
                <a:gd name="connsiteX11" fmla="*/ 949325 w 2082006"/>
                <a:gd name="connsiteY11" fmla="*/ 60325 h 349250"/>
                <a:gd name="connsiteX12" fmla="*/ 1123950 w 2082006"/>
                <a:gd name="connsiteY12" fmla="*/ 60325 h 349250"/>
                <a:gd name="connsiteX13" fmla="*/ 1123950 w 2082006"/>
                <a:gd name="connsiteY13" fmla="*/ 203200 h 349250"/>
                <a:gd name="connsiteX14" fmla="*/ 1311275 w 2082006"/>
                <a:gd name="connsiteY14" fmla="*/ 203200 h 349250"/>
                <a:gd name="connsiteX15" fmla="*/ 1311275 w 2082006"/>
                <a:gd name="connsiteY15" fmla="*/ 82550 h 349250"/>
                <a:gd name="connsiteX16" fmla="*/ 1495425 w 2082006"/>
                <a:gd name="connsiteY16" fmla="*/ 82550 h 349250"/>
                <a:gd name="connsiteX17" fmla="*/ 1495425 w 2082006"/>
                <a:gd name="connsiteY17" fmla="*/ 161925 h 349250"/>
                <a:gd name="connsiteX18" fmla="*/ 1711325 w 2082006"/>
                <a:gd name="connsiteY18" fmla="*/ 161925 h 349250"/>
                <a:gd name="connsiteX19" fmla="*/ 1711325 w 2082006"/>
                <a:gd name="connsiteY19" fmla="*/ 0 h 349250"/>
                <a:gd name="connsiteX20" fmla="*/ 1889125 w 2082006"/>
                <a:gd name="connsiteY20" fmla="*/ 0 h 349250"/>
                <a:gd name="connsiteX21" fmla="*/ 1889125 w 2082006"/>
                <a:gd name="connsiteY21" fmla="*/ 222250 h 349250"/>
                <a:gd name="connsiteX22" fmla="*/ 2082006 w 2082006"/>
                <a:gd name="connsiteY22" fmla="*/ 219869 h 349250"/>
                <a:gd name="connsiteX0" fmla="*/ 0 w 2082006"/>
                <a:gd name="connsiteY0" fmla="*/ 1085850 h 1085850"/>
                <a:gd name="connsiteX1" fmla="*/ 3175 w 2082006"/>
                <a:gd name="connsiteY1" fmla="*/ 0 h 1085850"/>
                <a:gd name="connsiteX2" fmla="*/ 222250 w 2082006"/>
                <a:gd name="connsiteY2" fmla="*/ 755650 h 1085850"/>
                <a:gd name="connsiteX3" fmla="*/ 222250 w 2082006"/>
                <a:gd name="connsiteY3" fmla="*/ 952500 h 1085850"/>
                <a:gd name="connsiteX4" fmla="*/ 400050 w 2082006"/>
                <a:gd name="connsiteY4" fmla="*/ 952500 h 1085850"/>
                <a:gd name="connsiteX5" fmla="*/ 400050 w 2082006"/>
                <a:gd name="connsiteY5" fmla="*/ 815975 h 1085850"/>
                <a:gd name="connsiteX6" fmla="*/ 596900 w 2082006"/>
                <a:gd name="connsiteY6" fmla="*/ 815975 h 1085850"/>
                <a:gd name="connsiteX7" fmla="*/ 596900 w 2082006"/>
                <a:gd name="connsiteY7" fmla="*/ 1038225 h 1085850"/>
                <a:gd name="connsiteX8" fmla="*/ 787400 w 2082006"/>
                <a:gd name="connsiteY8" fmla="*/ 1038225 h 1085850"/>
                <a:gd name="connsiteX9" fmla="*/ 787400 w 2082006"/>
                <a:gd name="connsiteY9" fmla="*/ 895350 h 1085850"/>
                <a:gd name="connsiteX10" fmla="*/ 949325 w 2082006"/>
                <a:gd name="connsiteY10" fmla="*/ 895350 h 1085850"/>
                <a:gd name="connsiteX11" fmla="*/ 949325 w 2082006"/>
                <a:gd name="connsiteY11" fmla="*/ 796925 h 1085850"/>
                <a:gd name="connsiteX12" fmla="*/ 1123950 w 2082006"/>
                <a:gd name="connsiteY12" fmla="*/ 796925 h 1085850"/>
                <a:gd name="connsiteX13" fmla="*/ 1123950 w 2082006"/>
                <a:gd name="connsiteY13" fmla="*/ 939800 h 1085850"/>
                <a:gd name="connsiteX14" fmla="*/ 1311275 w 2082006"/>
                <a:gd name="connsiteY14" fmla="*/ 939800 h 1085850"/>
                <a:gd name="connsiteX15" fmla="*/ 1311275 w 2082006"/>
                <a:gd name="connsiteY15" fmla="*/ 819150 h 1085850"/>
                <a:gd name="connsiteX16" fmla="*/ 1495425 w 2082006"/>
                <a:gd name="connsiteY16" fmla="*/ 819150 h 1085850"/>
                <a:gd name="connsiteX17" fmla="*/ 1495425 w 2082006"/>
                <a:gd name="connsiteY17" fmla="*/ 898525 h 1085850"/>
                <a:gd name="connsiteX18" fmla="*/ 1711325 w 2082006"/>
                <a:gd name="connsiteY18" fmla="*/ 898525 h 1085850"/>
                <a:gd name="connsiteX19" fmla="*/ 1711325 w 2082006"/>
                <a:gd name="connsiteY19" fmla="*/ 736600 h 1085850"/>
                <a:gd name="connsiteX20" fmla="*/ 1889125 w 2082006"/>
                <a:gd name="connsiteY20" fmla="*/ 736600 h 1085850"/>
                <a:gd name="connsiteX21" fmla="*/ 1889125 w 2082006"/>
                <a:gd name="connsiteY21" fmla="*/ 958850 h 1085850"/>
                <a:gd name="connsiteX22" fmla="*/ 2082006 w 2082006"/>
                <a:gd name="connsiteY22" fmla="*/ 956469 h 1085850"/>
                <a:gd name="connsiteX0" fmla="*/ 0 w 2082006"/>
                <a:gd name="connsiteY0" fmla="*/ 1089025 h 1089025"/>
                <a:gd name="connsiteX1" fmla="*/ 3175 w 2082006"/>
                <a:gd name="connsiteY1" fmla="*/ 3175 h 1089025"/>
                <a:gd name="connsiteX2" fmla="*/ 209550 w 2082006"/>
                <a:gd name="connsiteY2" fmla="*/ 0 h 1089025"/>
                <a:gd name="connsiteX3" fmla="*/ 222250 w 2082006"/>
                <a:gd name="connsiteY3" fmla="*/ 955675 h 1089025"/>
                <a:gd name="connsiteX4" fmla="*/ 400050 w 2082006"/>
                <a:gd name="connsiteY4" fmla="*/ 9556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22250 w 2082006"/>
                <a:gd name="connsiteY3" fmla="*/ 955675 h 1089025"/>
                <a:gd name="connsiteX4" fmla="*/ 390525 w 2082006"/>
                <a:gd name="connsiteY4" fmla="*/ 1301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017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9700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15900 w 2082006"/>
                <a:gd name="connsiteY3" fmla="*/ 136525 h 1089025"/>
                <a:gd name="connsiteX4" fmla="*/ 390525 w 2082006"/>
                <a:gd name="connsiteY4" fmla="*/ 13652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400050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0525 w 2082006"/>
                <a:gd name="connsiteY5" fmla="*/ 8191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6900 w 2082006"/>
                <a:gd name="connsiteY6" fmla="*/ 819150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3725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0550 w 2082006"/>
                <a:gd name="connsiteY6" fmla="*/ 21272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6875 w 2082006"/>
                <a:gd name="connsiteY5" fmla="*/ 209550 h 1089025"/>
                <a:gd name="connsiteX6" fmla="*/ 590550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6900 w 2082006"/>
                <a:gd name="connsiteY7" fmla="*/ 10414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7400 w 2082006"/>
                <a:gd name="connsiteY8" fmla="*/ 10414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7400 w 2082006"/>
                <a:gd name="connsiteY9" fmla="*/ 898525 h 1089025"/>
                <a:gd name="connsiteX10" fmla="*/ 949325 w 2082006"/>
                <a:gd name="connsiteY10" fmla="*/ 898525 h 1089025"/>
                <a:gd name="connsiteX11" fmla="*/ 949325 w 2082006"/>
                <a:gd name="connsiteY11" fmla="*/ 80010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7400 w 2082006"/>
                <a:gd name="connsiteY9" fmla="*/ 898525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1050 w 2082006"/>
                <a:gd name="connsiteY9" fmla="*/ 657225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5425 w 2082006"/>
                <a:gd name="connsiteY16" fmla="*/ 8223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8223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9325 w 2082006"/>
                <a:gd name="connsiteY10" fmla="*/ 8985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9429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123950 w 2082006"/>
                <a:gd name="connsiteY13" fmla="*/ 942975 h 1089025"/>
                <a:gd name="connsiteX14" fmla="*/ 1311275 w 2082006"/>
                <a:gd name="connsiteY14" fmla="*/ 600075 h 1089025"/>
                <a:gd name="connsiteX15" fmla="*/ 1311275 w 2082006"/>
                <a:gd name="connsiteY15" fmla="*/ 644525 h 1089025"/>
                <a:gd name="connsiteX16" fmla="*/ 1492250 w 2082006"/>
                <a:gd name="connsiteY16" fmla="*/ 644525 h 1089025"/>
                <a:gd name="connsiteX17" fmla="*/ 1495425 w 2082006"/>
                <a:gd name="connsiteY17" fmla="*/ 901700 h 1089025"/>
                <a:gd name="connsiteX18" fmla="*/ 1711325 w 2082006"/>
                <a:gd name="connsiteY18" fmla="*/ 901700 h 1089025"/>
                <a:gd name="connsiteX19" fmla="*/ 1711325 w 2082006"/>
                <a:gd name="connsiteY19" fmla="*/ 739775 h 1089025"/>
                <a:gd name="connsiteX20" fmla="*/ 1889125 w 2082006"/>
                <a:gd name="connsiteY20" fmla="*/ 739775 h 1089025"/>
                <a:gd name="connsiteX21" fmla="*/ 1889125 w 2082006"/>
                <a:gd name="connsiteY21" fmla="*/ 962025 h 1089025"/>
                <a:gd name="connsiteX22" fmla="*/ 2082006 w 2082006"/>
                <a:gd name="connsiteY22"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123950 w 2082006"/>
                <a:gd name="connsiteY12" fmla="*/ 800100 h 1089025"/>
                <a:gd name="connsiteX13" fmla="*/ 1311275 w 2082006"/>
                <a:gd name="connsiteY13" fmla="*/ 600075 h 1089025"/>
                <a:gd name="connsiteX14" fmla="*/ 1311275 w 2082006"/>
                <a:gd name="connsiteY14" fmla="*/ 644525 h 1089025"/>
                <a:gd name="connsiteX15" fmla="*/ 1492250 w 2082006"/>
                <a:gd name="connsiteY15" fmla="*/ 644525 h 1089025"/>
                <a:gd name="connsiteX16" fmla="*/ 1495425 w 2082006"/>
                <a:gd name="connsiteY16" fmla="*/ 901700 h 1089025"/>
                <a:gd name="connsiteX17" fmla="*/ 1711325 w 2082006"/>
                <a:gd name="connsiteY17" fmla="*/ 901700 h 1089025"/>
                <a:gd name="connsiteX18" fmla="*/ 1711325 w 2082006"/>
                <a:gd name="connsiteY18" fmla="*/ 739775 h 1089025"/>
                <a:gd name="connsiteX19" fmla="*/ 1889125 w 2082006"/>
                <a:gd name="connsiteY19" fmla="*/ 739775 h 1089025"/>
                <a:gd name="connsiteX20" fmla="*/ 1889125 w 2082006"/>
                <a:gd name="connsiteY20" fmla="*/ 962025 h 1089025"/>
                <a:gd name="connsiteX21" fmla="*/ 2082006 w 2082006"/>
                <a:gd name="connsiteY21"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311275 w 2082006"/>
                <a:gd name="connsiteY12" fmla="*/ 600075 h 1089025"/>
                <a:gd name="connsiteX13" fmla="*/ 1311275 w 2082006"/>
                <a:gd name="connsiteY13" fmla="*/ 644525 h 1089025"/>
                <a:gd name="connsiteX14" fmla="*/ 1492250 w 2082006"/>
                <a:gd name="connsiteY14" fmla="*/ 644525 h 1089025"/>
                <a:gd name="connsiteX15" fmla="*/ 1495425 w 2082006"/>
                <a:gd name="connsiteY15" fmla="*/ 901700 h 1089025"/>
                <a:gd name="connsiteX16" fmla="*/ 1711325 w 2082006"/>
                <a:gd name="connsiteY16" fmla="*/ 901700 h 1089025"/>
                <a:gd name="connsiteX17" fmla="*/ 1711325 w 2082006"/>
                <a:gd name="connsiteY17" fmla="*/ 739775 h 1089025"/>
                <a:gd name="connsiteX18" fmla="*/ 1889125 w 2082006"/>
                <a:gd name="connsiteY18" fmla="*/ 739775 h 1089025"/>
                <a:gd name="connsiteX19" fmla="*/ 1889125 w 2082006"/>
                <a:gd name="connsiteY19" fmla="*/ 962025 h 1089025"/>
                <a:gd name="connsiteX20" fmla="*/ 2082006 w 2082006"/>
                <a:gd name="connsiteY20" fmla="*/ 959644 h 1089025"/>
                <a:gd name="connsiteX0" fmla="*/ 0 w 2082006"/>
                <a:gd name="connsiteY0" fmla="*/ 1089025 h 1089025"/>
                <a:gd name="connsiteX1" fmla="*/ 3175 w 2082006"/>
                <a:gd name="connsiteY1" fmla="*/ 3175 h 1089025"/>
                <a:gd name="connsiteX2" fmla="*/ 209550 w 2082006"/>
                <a:gd name="connsiteY2" fmla="*/ 0 h 1089025"/>
                <a:gd name="connsiteX3" fmla="*/ 209550 w 2082006"/>
                <a:gd name="connsiteY3" fmla="*/ 136525 h 1089025"/>
                <a:gd name="connsiteX4" fmla="*/ 390525 w 2082006"/>
                <a:gd name="connsiteY4" fmla="*/ 136525 h 1089025"/>
                <a:gd name="connsiteX5" fmla="*/ 393700 w 2082006"/>
                <a:gd name="connsiteY5" fmla="*/ 209550 h 1089025"/>
                <a:gd name="connsiteX6" fmla="*/ 590550 w 2082006"/>
                <a:gd name="connsiteY6" fmla="*/ 206375 h 1089025"/>
                <a:gd name="connsiteX7" fmla="*/ 590550 w 2082006"/>
                <a:gd name="connsiteY7" fmla="*/ 571500 h 1089025"/>
                <a:gd name="connsiteX8" fmla="*/ 784225 w 2082006"/>
                <a:gd name="connsiteY8" fmla="*/ 571500 h 1089025"/>
                <a:gd name="connsiteX9" fmla="*/ 784225 w 2082006"/>
                <a:gd name="connsiteY9" fmla="*/ 654050 h 1089025"/>
                <a:gd name="connsiteX10" fmla="*/ 946150 w 2082006"/>
                <a:gd name="connsiteY10" fmla="*/ 657225 h 1089025"/>
                <a:gd name="connsiteX11" fmla="*/ 949325 w 2082006"/>
                <a:gd name="connsiteY11" fmla="*/ 615950 h 1089025"/>
                <a:gd name="connsiteX12" fmla="*/ 1308100 w 2082006"/>
                <a:gd name="connsiteY12" fmla="*/ 612775 h 1089025"/>
                <a:gd name="connsiteX13" fmla="*/ 1311275 w 2082006"/>
                <a:gd name="connsiteY13" fmla="*/ 644525 h 1089025"/>
                <a:gd name="connsiteX14" fmla="*/ 1492250 w 2082006"/>
                <a:gd name="connsiteY14" fmla="*/ 644525 h 1089025"/>
                <a:gd name="connsiteX15" fmla="*/ 1495425 w 2082006"/>
                <a:gd name="connsiteY15" fmla="*/ 901700 h 1089025"/>
                <a:gd name="connsiteX16" fmla="*/ 1711325 w 2082006"/>
                <a:gd name="connsiteY16" fmla="*/ 901700 h 1089025"/>
                <a:gd name="connsiteX17" fmla="*/ 1711325 w 2082006"/>
                <a:gd name="connsiteY17" fmla="*/ 739775 h 1089025"/>
                <a:gd name="connsiteX18" fmla="*/ 1889125 w 2082006"/>
                <a:gd name="connsiteY18" fmla="*/ 739775 h 1089025"/>
                <a:gd name="connsiteX19" fmla="*/ 1889125 w 2082006"/>
                <a:gd name="connsiteY19" fmla="*/ 962025 h 1089025"/>
                <a:gd name="connsiteX20" fmla="*/ 2082006 w 2082006"/>
                <a:gd name="connsiteY20" fmla="*/ 9596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1325 w 2085181"/>
                <a:gd name="connsiteY16" fmla="*/ 901700 h 1089025"/>
                <a:gd name="connsiteX17" fmla="*/ 1711325 w 2085181"/>
                <a:gd name="connsiteY17" fmla="*/ 739775 h 1089025"/>
                <a:gd name="connsiteX18" fmla="*/ 1889125 w 2085181"/>
                <a:gd name="connsiteY18" fmla="*/ 739775 h 1089025"/>
                <a:gd name="connsiteX19" fmla="*/ 1889125 w 2085181"/>
                <a:gd name="connsiteY19" fmla="*/ 9620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1325 w 2085181"/>
                <a:gd name="connsiteY16" fmla="*/ 9017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901700 h 1089025"/>
                <a:gd name="connsiteX16" fmla="*/ 1714500 w 2085181"/>
                <a:gd name="connsiteY16" fmla="*/ 803275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803275 h 1089025"/>
                <a:gd name="connsiteX16" fmla="*/ 1714500 w 2085181"/>
                <a:gd name="connsiteY16" fmla="*/ 803275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5425 w 2085181"/>
                <a:gd name="connsiteY15" fmla="*/ 803275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89075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8600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89075 w 2085181"/>
                <a:gd name="connsiteY15" fmla="*/ 704850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17675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2063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08150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209550 w 2085181"/>
                <a:gd name="connsiteY3" fmla="*/ 136525 h 1089025"/>
                <a:gd name="connsiteX4" fmla="*/ 390525 w 2085181"/>
                <a:gd name="connsiteY4" fmla="*/ 136525 h 1089025"/>
                <a:gd name="connsiteX5" fmla="*/ 393700 w 2085181"/>
                <a:gd name="connsiteY5" fmla="*/ 209550 h 1089025"/>
                <a:gd name="connsiteX6" fmla="*/ 590550 w 2085181"/>
                <a:gd name="connsiteY6" fmla="*/ 3175 h 1089025"/>
                <a:gd name="connsiteX7" fmla="*/ 590550 w 2085181"/>
                <a:gd name="connsiteY7" fmla="*/ 571500 h 1089025"/>
                <a:gd name="connsiteX8" fmla="*/ 784225 w 2085181"/>
                <a:gd name="connsiteY8" fmla="*/ 571500 h 1089025"/>
                <a:gd name="connsiteX9" fmla="*/ 784225 w 2085181"/>
                <a:gd name="connsiteY9" fmla="*/ 654050 h 1089025"/>
                <a:gd name="connsiteX10" fmla="*/ 946150 w 2085181"/>
                <a:gd name="connsiteY10" fmla="*/ 657225 h 1089025"/>
                <a:gd name="connsiteX11" fmla="*/ 949325 w 2085181"/>
                <a:gd name="connsiteY11" fmla="*/ 615950 h 1089025"/>
                <a:gd name="connsiteX12" fmla="*/ 1308100 w 2085181"/>
                <a:gd name="connsiteY12" fmla="*/ 612775 h 1089025"/>
                <a:gd name="connsiteX13" fmla="*/ 1311275 w 2085181"/>
                <a:gd name="connsiteY13" fmla="*/ 644525 h 1089025"/>
                <a:gd name="connsiteX14" fmla="*/ 1492250 w 2085181"/>
                <a:gd name="connsiteY14" fmla="*/ 644525 h 1089025"/>
                <a:gd name="connsiteX15" fmla="*/ 1493838 w 2085181"/>
                <a:gd name="connsiteY15" fmla="*/ 702469 h 1089025"/>
                <a:gd name="connsiteX16" fmla="*/ 1708150 w 2085181"/>
                <a:gd name="connsiteY16" fmla="*/ 698500 h 1089025"/>
                <a:gd name="connsiteX17" fmla="*/ 1711325 w 2085181"/>
                <a:gd name="connsiteY17" fmla="*/ 739775 h 1089025"/>
                <a:gd name="connsiteX18" fmla="*/ 1889125 w 2085181"/>
                <a:gd name="connsiteY18" fmla="*/ 739775 h 1089025"/>
                <a:gd name="connsiteX19" fmla="*/ 1885950 w 2085181"/>
                <a:gd name="connsiteY19" fmla="*/ 695325 h 1089025"/>
                <a:gd name="connsiteX20" fmla="*/ 2085181 w 2085181"/>
                <a:gd name="connsiteY20"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390525 w 2085181"/>
                <a:gd name="connsiteY3" fmla="*/ 136525 h 1089025"/>
                <a:gd name="connsiteX4" fmla="*/ 393700 w 2085181"/>
                <a:gd name="connsiteY4" fmla="*/ 209550 h 1089025"/>
                <a:gd name="connsiteX5" fmla="*/ 590550 w 2085181"/>
                <a:gd name="connsiteY5" fmla="*/ 3175 h 1089025"/>
                <a:gd name="connsiteX6" fmla="*/ 590550 w 2085181"/>
                <a:gd name="connsiteY6" fmla="*/ 571500 h 1089025"/>
                <a:gd name="connsiteX7" fmla="*/ 784225 w 2085181"/>
                <a:gd name="connsiteY7" fmla="*/ 571500 h 1089025"/>
                <a:gd name="connsiteX8" fmla="*/ 784225 w 2085181"/>
                <a:gd name="connsiteY8" fmla="*/ 654050 h 1089025"/>
                <a:gd name="connsiteX9" fmla="*/ 946150 w 2085181"/>
                <a:gd name="connsiteY9" fmla="*/ 657225 h 1089025"/>
                <a:gd name="connsiteX10" fmla="*/ 949325 w 2085181"/>
                <a:gd name="connsiteY10" fmla="*/ 615950 h 1089025"/>
                <a:gd name="connsiteX11" fmla="*/ 1308100 w 2085181"/>
                <a:gd name="connsiteY11" fmla="*/ 612775 h 1089025"/>
                <a:gd name="connsiteX12" fmla="*/ 1311275 w 2085181"/>
                <a:gd name="connsiteY12" fmla="*/ 644525 h 1089025"/>
                <a:gd name="connsiteX13" fmla="*/ 1492250 w 2085181"/>
                <a:gd name="connsiteY13" fmla="*/ 644525 h 1089025"/>
                <a:gd name="connsiteX14" fmla="*/ 1493838 w 2085181"/>
                <a:gd name="connsiteY14" fmla="*/ 702469 h 1089025"/>
                <a:gd name="connsiteX15" fmla="*/ 1708150 w 2085181"/>
                <a:gd name="connsiteY15" fmla="*/ 698500 h 1089025"/>
                <a:gd name="connsiteX16" fmla="*/ 1711325 w 2085181"/>
                <a:gd name="connsiteY16" fmla="*/ 739775 h 1089025"/>
                <a:gd name="connsiteX17" fmla="*/ 1889125 w 2085181"/>
                <a:gd name="connsiteY17" fmla="*/ 739775 h 1089025"/>
                <a:gd name="connsiteX18" fmla="*/ 1885950 w 2085181"/>
                <a:gd name="connsiteY18" fmla="*/ 695325 h 1089025"/>
                <a:gd name="connsiteX19" fmla="*/ 2085181 w 2085181"/>
                <a:gd name="connsiteY19"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393700 w 2085181"/>
                <a:gd name="connsiteY3" fmla="*/ 209550 h 1089025"/>
                <a:gd name="connsiteX4" fmla="*/ 590550 w 2085181"/>
                <a:gd name="connsiteY4" fmla="*/ 3175 h 1089025"/>
                <a:gd name="connsiteX5" fmla="*/ 590550 w 2085181"/>
                <a:gd name="connsiteY5" fmla="*/ 571500 h 1089025"/>
                <a:gd name="connsiteX6" fmla="*/ 784225 w 2085181"/>
                <a:gd name="connsiteY6" fmla="*/ 571500 h 1089025"/>
                <a:gd name="connsiteX7" fmla="*/ 784225 w 2085181"/>
                <a:gd name="connsiteY7" fmla="*/ 654050 h 1089025"/>
                <a:gd name="connsiteX8" fmla="*/ 946150 w 2085181"/>
                <a:gd name="connsiteY8" fmla="*/ 657225 h 1089025"/>
                <a:gd name="connsiteX9" fmla="*/ 949325 w 2085181"/>
                <a:gd name="connsiteY9" fmla="*/ 615950 h 1089025"/>
                <a:gd name="connsiteX10" fmla="*/ 1308100 w 2085181"/>
                <a:gd name="connsiteY10" fmla="*/ 612775 h 1089025"/>
                <a:gd name="connsiteX11" fmla="*/ 1311275 w 2085181"/>
                <a:gd name="connsiteY11" fmla="*/ 644525 h 1089025"/>
                <a:gd name="connsiteX12" fmla="*/ 1492250 w 2085181"/>
                <a:gd name="connsiteY12" fmla="*/ 644525 h 1089025"/>
                <a:gd name="connsiteX13" fmla="*/ 1493838 w 2085181"/>
                <a:gd name="connsiteY13" fmla="*/ 702469 h 1089025"/>
                <a:gd name="connsiteX14" fmla="*/ 1708150 w 2085181"/>
                <a:gd name="connsiteY14" fmla="*/ 698500 h 1089025"/>
                <a:gd name="connsiteX15" fmla="*/ 1711325 w 2085181"/>
                <a:gd name="connsiteY15" fmla="*/ 739775 h 1089025"/>
                <a:gd name="connsiteX16" fmla="*/ 1889125 w 2085181"/>
                <a:gd name="connsiteY16" fmla="*/ 739775 h 1089025"/>
                <a:gd name="connsiteX17" fmla="*/ 1885950 w 2085181"/>
                <a:gd name="connsiteY17" fmla="*/ 695325 h 1089025"/>
                <a:gd name="connsiteX18" fmla="*/ 2085181 w 2085181"/>
                <a:gd name="connsiteY18" fmla="*/ 692944 h 1089025"/>
                <a:gd name="connsiteX0" fmla="*/ 0 w 2085181"/>
                <a:gd name="connsiteY0" fmla="*/ 1089025 h 1089025"/>
                <a:gd name="connsiteX1" fmla="*/ 3175 w 2085181"/>
                <a:gd name="connsiteY1" fmla="*/ 3175 h 1089025"/>
                <a:gd name="connsiteX2" fmla="*/ 209550 w 2085181"/>
                <a:gd name="connsiteY2" fmla="*/ 0 h 1089025"/>
                <a:gd name="connsiteX3" fmla="*/ 590550 w 2085181"/>
                <a:gd name="connsiteY3" fmla="*/ 3175 h 1089025"/>
                <a:gd name="connsiteX4" fmla="*/ 590550 w 2085181"/>
                <a:gd name="connsiteY4" fmla="*/ 571500 h 1089025"/>
                <a:gd name="connsiteX5" fmla="*/ 784225 w 2085181"/>
                <a:gd name="connsiteY5" fmla="*/ 571500 h 1089025"/>
                <a:gd name="connsiteX6" fmla="*/ 784225 w 2085181"/>
                <a:gd name="connsiteY6" fmla="*/ 654050 h 1089025"/>
                <a:gd name="connsiteX7" fmla="*/ 946150 w 2085181"/>
                <a:gd name="connsiteY7" fmla="*/ 657225 h 1089025"/>
                <a:gd name="connsiteX8" fmla="*/ 949325 w 2085181"/>
                <a:gd name="connsiteY8" fmla="*/ 615950 h 1089025"/>
                <a:gd name="connsiteX9" fmla="*/ 1308100 w 2085181"/>
                <a:gd name="connsiteY9" fmla="*/ 612775 h 1089025"/>
                <a:gd name="connsiteX10" fmla="*/ 1311275 w 2085181"/>
                <a:gd name="connsiteY10" fmla="*/ 644525 h 1089025"/>
                <a:gd name="connsiteX11" fmla="*/ 1492250 w 2085181"/>
                <a:gd name="connsiteY11" fmla="*/ 644525 h 1089025"/>
                <a:gd name="connsiteX12" fmla="*/ 1493838 w 2085181"/>
                <a:gd name="connsiteY12" fmla="*/ 702469 h 1089025"/>
                <a:gd name="connsiteX13" fmla="*/ 1708150 w 2085181"/>
                <a:gd name="connsiteY13" fmla="*/ 698500 h 1089025"/>
                <a:gd name="connsiteX14" fmla="*/ 1711325 w 2085181"/>
                <a:gd name="connsiteY14" fmla="*/ 739775 h 1089025"/>
                <a:gd name="connsiteX15" fmla="*/ 1889125 w 2085181"/>
                <a:gd name="connsiteY15" fmla="*/ 739775 h 1089025"/>
                <a:gd name="connsiteX16" fmla="*/ 1885950 w 2085181"/>
                <a:gd name="connsiteY16" fmla="*/ 695325 h 1089025"/>
                <a:gd name="connsiteX17" fmla="*/ 2085181 w 2085181"/>
                <a:gd name="connsiteY17" fmla="*/ 692944 h 1089025"/>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1708150 w 2085181"/>
                <a:gd name="connsiteY12" fmla="*/ 695325 h 1085850"/>
                <a:gd name="connsiteX13" fmla="*/ 1711325 w 2085181"/>
                <a:gd name="connsiteY13" fmla="*/ 736600 h 1085850"/>
                <a:gd name="connsiteX14" fmla="*/ 1889125 w 2085181"/>
                <a:gd name="connsiteY14" fmla="*/ 736600 h 1085850"/>
                <a:gd name="connsiteX15" fmla="*/ 1885950 w 2085181"/>
                <a:gd name="connsiteY15" fmla="*/ 692150 h 1085850"/>
                <a:gd name="connsiteX16" fmla="*/ 2085181 w 2085181"/>
                <a:gd name="connsiteY16"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1708150 w 2085181"/>
                <a:gd name="connsiteY12" fmla="*/ 695325 h 1085850"/>
                <a:gd name="connsiteX13" fmla="*/ 1711325 w 2085181"/>
                <a:gd name="connsiteY13" fmla="*/ 736600 h 1085850"/>
                <a:gd name="connsiteX14" fmla="*/ 1885950 w 2085181"/>
                <a:gd name="connsiteY14" fmla="*/ 692150 h 1085850"/>
                <a:gd name="connsiteX15" fmla="*/ 2085181 w 2085181"/>
                <a:gd name="connsiteY15"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1708150 w 2085181"/>
                <a:gd name="connsiteY12" fmla="*/ 695325 h 1085850"/>
                <a:gd name="connsiteX13" fmla="*/ 1711325 w 2085181"/>
                <a:gd name="connsiteY13" fmla="*/ 736600 h 1085850"/>
                <a:gd name="connsiteX14" fmla="*/ 2085181 w 2085181"/>
                <a:gd name="connsiteY14"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1708150 w 2085181"/>
                <a:gd name="connsiteY12" fmla="*/ 695325 h 1085850"/>
                <a:gd name="connsiteX13" fmla="*/ 2085181 w 2085181"/>
                <a:gd name="connsiteY13"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1493838 w 2085181"/>
                <a:gd name="connsiteY11" fmla="*/ 699294 h 1085850"/>
                <a:gd name="connsiteX12" fmla="*/ 2085181 w 2085181"/>
                <a:gd name="connsiteY12"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1492250 w 2085181"/>
                <a:gd name="connsiteY10" fmla="*/ 641350 h 1085850"/>
                <a:gd name="connsiteX11" fmla="*/ 2085181 w 2085181"/>
                <a:gd name="connsiteY11"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41350 h 1085850"/>
                <a:gd name="connsiteX10" fmla="*/ 2085181 w 2085181"/>
                <a:gd name="connsiteY10"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08100 w 2085181"/>
                <a:gd name="connsiteY9" fmla="*/ 679450 h 1085850"/>
                <a:gd name="connsiteX10" fmla="*/ 2085181 w 2085181"/>
                <a:gd name="connsiteY10"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08100 w 2085181"/>
                <a:gd name="connsiteY9" fmla="*/ 682625 h 1085850"/>
                <a:gd name="connsiteX10" fmla="*/ 2085181 w 2085181"/>
                <a:gd name="connsiteY10" fmla="*/ 689769 h 1085850"/>
                <a:gd name="connsiteX0" fmla="*/ 0 w 2085181"/>
                <a:gd name="connsiteY0" fmla="*/ 1085850 h 1085850"/>
                <a:gd name="connsiteX1" fmla="*/ 3175 w 2085181"/>
                <a:gd name="connsiteY1" fmla="*/ 0 h 1085850"/>
                <a:gd name="connsiteX2" fmla="*/ 590550 w 2085181"/>
                <a:gd name="connsiteY2" fmla="*/ 0 h 1085850"/>
                <a:gd name="connsiteX3" fmla="*/ 590550 w 2085181"/>
                <a:gd name="connsiteY3" fmla="*/ 568325 h 1085850"/>
                <a:gd name="connsiteX4" fmla="*/ 784225 w 2085181"/>
                <a:gd name="connsiteY4" fmla="*/ 568325 h 1085850"/>
                <a:gd name="connsiteX5" fmla="*/ 784225 w 2085181"/>
                <a:gd name="connsiteY5" fmla="*/ 650875 h 1085850"/>
                <a:gd name="connsiteX6" fmla="*/ 946150 w 2085181"/>
                <a:gd name="connsiteY6" fmla="*/ 654050 h 1085850"/>
                <a:gd name="connsiteX7" fmla="*/ 949325 w 2085181"/>
                <a:gd name="connsiteY7" fmla="*/ 612775 h 1085850"/>
                <a:gd name="connsiteX8" fmla="*/ 1308100 w 2085181"/>
                <a:gd name="connsiteY8" fmla="*/ 609600 h 1085850"/>
                <a:gd name="connsiteX9" fmla="*/ 1311275 w 2085181"/>
                <a:gd name="connsiteY9" fmla="*/ 688975 h 1085850"/>
                <a:gd name="connsiteX10" fmla="*/ 2085181 w 2085181"/>
                <a:gd name="connsiteY10" fmla="*/ 689769 h 1085850"/>
                <a:gd name="connsiteX0" fmla="*/ 0 w 4128294"/>
                <a:gd name="connsiteY0" fmla="*/ 1085850 h 1085850"/>
                <a:gd name="connsiteX1" fmla="*/ 3175 w 4128294"/>
                <a:gd name="connsiteY1" fmla="*/ 0 h 1085850"/>
                <a:gd name="connsiteX2" fmla="*/ 590550 w 4128294"/>
                <a:gd name="connsiteY2" fmla="*/ 0 h 1085850"/>
                <a:gd name="connsiteX3" fmla="*/ 590550 w 4128294"/>
                <a:gd name="connsiteY3" fmla="*/ 568325 h 1085850"/>
                <a:gd name="connsiteX4" fmla="*/ 784225 w 4128294"/>
                <a:gd name="connsiteY4" fmla="*/ 568325 h 1085850"/>
                <a:gd name="connsiteX5" fmla="*/ 784225 w 4128294"/>
                <a:gd name="connsiteY5" fmla="*/ 650875 h 1085850"/>
                <a:gd name="connsiteX6" fmla="*/ 946150 w 4128294"/>
                <a:gd name="connsiteY6" fmla="*/ 654050 h 1085850"/>
                <a:gd name="connsiteX7" fmla="*/ 949325 w 4128294"/>
                <a:gd name="connsiteY7" fmla="*/ 612775 h 1085850"/>
                <a:gd name="connsiteX8" fmla="*/ 1308100 w 4128294"/>
                <a:gd name="connsiteY8" fmla="*/ 609600 h 1085850"/>
                <a:gd name="connsiteX9" fmla="*/ 1311275 w 4128294"/>
                <a:gd name="connsiteY9" fmla="*/ 688975 h 1085850"/>
                <a:gd name="connsiteX10" fmla="*/ 4128294 w 4128294"/>
                <a:gd name="connsiteY10" fmla="*/ 670719 h 1085850"/>
                <a:gd name="connsiteX0" fmla="*/ 0 w 4133057"/>
                <a:gd name="connsiteY0" fmla="*/ 1085850 h 1085850"/>
                <a:gd name="connsiteX1" fmla="*/ 3175 w 4133057"/>
                <a:gd name="connsiteY1" fmla="*/ 0 h 1085850"/>
                <a:gd name="connsiteX2" fmla="*/ 590550 w 4133057"/>
                <a:gd name="connsiteY2" fmla="*/ 0 h 1085850"/>
                <a:gd name="connsiteX3" fmla="*/ 590550 w 4133057"/>
                <a:gd name="connsiteY3" fmla="*/ 568325 h 1085850"/>
                <a:gd name="connsiteX4" fmla="*/ 784225 w 4133057"/>
                <a:gd name="connsiteY4" fmla="*/ 568325 h 1085850"/>
                <a:gd name="connsiteX5" fmla="*/ 784225 w 4133057"/>
                <a:gd name="connsiteY5" fmla="*/ 650875 h 1085850"/>
                <a:gd name="connsiteX6" fmla="*/ 946150 w 4133057"/>
                <a:gd name="connsiteY6" fmla="*/ 654050 h 1085850"/>
                <a:gd name="connsiteX7" fmla="*/ 949325 w 4133057"/>
                <a:gd name="connsiteY7" fmla="*/ 612775 h 1085850"/>
                <a:gd name="connsiteX8" fmla="*/ 1308100 w 4133057"/>
                <a:gd name="connsiteY8" fmla="*/ 609600 h 1085850"/>
                <a:gd name="connsiteX9" fmla="*/ 1311275 w 4133057"/>
                <a:gd name="connsiteY9" fmla="*/ 688975 h 1085850"/>
                <a:gd name="connsiteX10" fmla="*/ 4133057 w 4133057"/>
                <a:gd name="connsiteY10" fmla="*/ 675481 h 1085850"/>
                <a:gd name="connsiteX0" fmla="*/ 0 w 4133057"/>
                <a:gd name="connsiteY0" fmla="*/ 1089443 h 1089443"/>
                <a:gd name="connsiteX1" fmla="*/ 3175 w 4133057"/>
                <a:gd name="connsiteY1" fmla="*/ 3593 h 1089443"/>
                <a:gd name="connsiteX2" fmla="*/ 218974 w 4133057"/>
                <a:gd name="connsiteY2" fmla="*/ 0 h 1089443"/>
                <a:gd name="connsiteX3" fmla="*/ 590550 w 4133057"/>
                <a:gd name="connsiteY3" fmla="*/ 3593 h 1089443"/>
                <a:gd name="connsiteX4" fmla="*/ 590550 w 4133057"/>
                <a:gd name="connsiteY4" fmla="*/ 571918 h 1089443"/>
                <a:gd name="connsiteX5" fmla="*/ 784225 w 4133057"/>
                <a:gd name="connsiteY5" fmla="*/ 571918 h 1089443"/>
                <a:gd name="connsiteX6" fmla="*/ 784225 w 4133057"/>
                <a:gd name="connsiteY6" fmla="*/ 654468 h 1089443"/>
                <a:gd name="connsiteX7" fmla="*/ 946150 w 4133057"/>
                <a:gd name="connsiteY7" fmla="*/ 657643 h 1089443"/>
                <a:gd name="connsiteX8" fmla="*/ 949325 w 4133057"/>
                <a:gd name="connsiteY8" fmla="*/ 616368 h 1089443"/>
                <a:gd name="connsiteX9" fmla="*/ 1308100 w 4133057"/>
                <a:gd name="connsiteY9" fmla="*/ 613193 h 1089443"/>
                <a:gd name="connsiteX10" fmla="*/ 1311275 w 4133057"/>
                <a:gd name="connsiteY10" fmla="*/ 692568 h 1089443"/>
                <a:gd name="connsiteX11" fmla="*/ 4133057 w 4133057"/>
                <a:gd name="connsiteY11" fmla="*/ 679074 h 1089443"/>
                <a:gd name="connsiteX0" fmla="*/ 0 w 4133057"/>
                <a:gd name="connsiteY0" fmla="*/ 1089443 h 1089443"/>
                <a:gd name="connsiteX1" fmla="*/ 3175 w 4133057"/>
                <a:gd name="connsiteY1" fmla="*/ 3593 h 1089443"/>
                <a:gd name="connsiteX2" fmla="*/ 218974 w 4133057"/>
                <a:gd name="connsiteY2" fmla="*/ 0 h 1089443"/>
                <a:gd name="connsiteX3" fmla="*/ 218974 w 4133057"/>
                <a:gd name="connsiteY3" fmla="*/ 1 h 1089443"/>
                <a:gd name="connsiteX4" fmla="*/ 590550 w 4133057"/>
                <a:gd name="connsiteY4" fmla="*/ 3593 h 1089443"/>
                <a:gd name="connsiteX5" fmla="*/ 590550 w 4133057"/>
                <a:gd name="connsiteY5" fmla="*/ 571918 h 1089443"/>
                <a:gd name="connsiteX6" fmla="*/ 784225 w 4133057"/>
                <a:gd name="connsiteY6" fmla="*/ 571918 h 1089443"/>
                <a:gd name="connsiteX7" fmla="*/ 784225 w 4133057"/>
                <a:gd name="connsiteY7" fmla="*/ 654468 h 1089443"/>
                <a:gd name="connsiteX8" fmla="*/ 946150 w 4133057"/>
                <a:gd name="connsiteY8" fmla="*/ 657643 h 1089443"/>
                <a:gd name="connsiteX9" fmla="*/ 949325 w 4133057"/>
                <a:gd name="connsiteY9" fmla="*/ 616368 h 1089443"/>
                <a:gd name="connsiteX10" fmla="*/ 1308100 w 4133057"/>
                <a:gd name="connsiteY10" fmla="*/ 613193 h 1089443"/>
                <a:gd name="connsiteX11" fmla="*/ 1311275 w 4133057"/>
                <a:gd name="connsiteY11" fmla="*/ 692568 h 1089443"/>
                <a:gd name="connsiteX12" fmla="*/ 4133057 w 4133057"/>
                <a:gd name="connsiteY12" fmla="*/ 679074 h 1089443"/>
                <a:gd name="connsiteX0" fmla="*/ 0 w 4133057"/>
                <a:gd name="connsiteY0" fmla="*/ 1445042 h 1445042"/>
                <a:gd name="connsiteX1" fmla="*/ 3175 w 4133057"/>
                <a:gd name="connsiteY1" fmla="*/ 359192 h 1445042"/>
                <a:gd name="connsiteX2" fmla="*/ 218974 w 4133057"/>
                <a:gd name="connsiteY2" fmla="*/ 355599 h 1445042"/>
                <a:gd name="connsiteX3" fmla="*/ 225324 w 4133057"/>
                <a:gd name="connsiteY3" fmla="*/ 0 h 1445042"/>
                <a:gd name="connsiteX4" fmla="*/ 590550 w 4133057"/>
                <a:gd name="connsiteY4" fmla="*/ 359192 h 1445042"/>
                <a:gd name="connsiteX5" fmla="*/ 590550 w 4133057"/>
                <a:gd name="connsiteY5" fmla="*/ 927517 h 1445042"/>
                <a:gd name="connsiteX6" fmla="*/ 784225 w 4133057"/>
                <a:gd name="connsiteY6" fmla="*/ 927517 h 1445042"/>
                <a:gd name="connsiteX7" fmla="*/ 784225 w 4133057"/>
                <a:gd name="connsiteY7" fmla="*/ 1010067 h 1445042"/>
                <a:gd name="connsiteX8" fmla="*/ 946150 w 4133057"/>
                <a:gd name="connsiteY8" fmla="*/ 1013242 h 1445042"/>
                <a:gd name="connsiteX9" fmla="*/ 949325 w 4133057"/>
                <a:gd name="connsiteY9" fmla="*/ 971967 h 1445042"/>
                <a:gd name="connsiteX10" fmla="*/ 1308100 w 4133057"/>
                <a:gd name="connsiteY10" fmla="*/ 968792 h 1445042"/>
                <a:gd name="connsiteX11" fmla="*/ 1311275 w 4133057"/>
                <a:gd name="connsiteY11" fmla="*/ 1048167 h 1445042"/>
                <a:gd name="connsiteX12" fmla="*/ 4133057 w 4133057"/>
                <a:gd name="connsiteY12" fmla="*/ 1034673 h 1445042"/>
                <a:gd name="connsiteX0" fmla="*/ 0 w 4133057"/>
                <a:gd name="connsiteY0" fmla="*/ 1447800 h 1447800"/>
                <a:gd name="connsiteX1" fmla="*/ 3175 w 4133057"/>
                <a:gd name="connsiteY1" fmla="*/ 361950 h 1447800"/>
                <a:gd name="connsiteX2" fmla="*/ 218974 w 4133057"/>
                <a:gd name="connsiteY2" fmla="*/ 358357 h 1447800"/>
                <a:gd name="connsiteX3" fmla="*/ 225324 w 4133057"/>
                <a:gd name="connsiteY3" fmla="*/ 2758 h 1447800"/>
                <a:gd name="connsiteX4" fmla="*/ 590550 w 4133057"/>
                <a:gd name="connsiteY4" fmla="*/ 0 h 1447800"/>
                <a:gd name="connsiteX5" fmla="*/ 590550 w 4133057"/>
                <a:gd name="connsiteY5" fmla="*/ 930275 h 1447800"/>
                <a:gd name="connsiteX6" fmla="*/ 784225 w 4133057"/>
                <a:gd name="connsiteY6" fmla="*/ 930275 h 1447800"/>
                <a:gd name="connsiteX7" fmla="*/ 784225 w 4133057"/>
                <a:gd name="connsiteY7" fmla="*/ 1012825 h 1447800"/>
                <a:gd name="connsiteX8" fmla="*/ 946150 w 4133057"/>
                <a:gd name="connsiteY8" fmla="*/ 1016000 h 1447800"/>
                <a:gd name="connsiteX9" fmla="*/ 949325 w 4133057"/>
                <a:gd name="connsiteY9" fmla="*/ 974725 h 1447800"/>
                <a:gd name="connsiteX10" fmla="*/ 1308100 w 4133057"/>
                <a:gd name="connsiteY10" fmla="*/ 971550 h 1447800"/>
                <a:gd name="connsiteX11" fmla="*/ 1311275 w 4133057"/>
                <a:gd name="connsiteY11" fmla="*/ 1050925 h 1447800"/>
                <a:gd name="connsiteX12" fmla="*/ 4133057 w 4133057"/>
                <a:gd name="connsiteY12" fmla="*/ 1037431 h 1447800"/>
                <a:gd name="connsiteX0" fmla="*/ 0 w 4133057"/>
                <a:gd name="connsiteY0" fmla="*/ 1447800 h 1447800"/>
                <a:gd name="connsiteX1" fmla="*/ 3175 w 4133057"/>
                <a:gd name="connsiteY1" fmla="*/ 361950 h 1447800"/>
                <a:gd name="connsiteX2" fmla="*/ 218974 w 4133057"/>
                <a:gd name="connsiteY2" fmla="*/ 358357 h 1447800"/>
                <a:gd name="connsiteX3" fmla="*/ 225324 w 4133057"/>
                <a:gd name="connsiteY3" fmla="*/ 2758 h 1447800"/>
                <a:gd name="connsiteX4" fmla="*/ 590550 w 4133057"/>
                <a:gd name="connsiteY4" fmla="*/ 0 h 1447800"/>
                <a:gd name="connsiteX5" fmla="*/ 590550 w 4133057"/>
                <a:gd name="connsiteY5" fmla="*/ 930275 h 1447800"/>
                <a:gd name="connsiteX6" fmla="*/ 784225 w 4133057"/>
                <a:gd name="connsiteY6" fmla="*/ 930275 h 1447800"/>
                <a:gd name="connsiteX7" fmla="*/ 784225 w 4133057"/>
                <a:gd name="connsiteY7" fmla="*/ 1012825 h 1447800"/>
                <a:gd name="connsiteX8" fmla="*/ 946150 w 4133057"/>
                <a:gd name="connsiteY8" fmla="*/ 1016000 h 1447800"/>
                <a:gd name="connsiteX9" fmla="*/ 949325 w 4133057"/>
                <a:gd name="connsiteY9" fmla="*/ 974725 h 1447800"/>
                <a:gd name="connsiteX10" fmla="*/ 1308100 w 4133057"/>
                <a:gd name="connsiteY10" fmla="*/ 971550 h 1447800"/>
                <a:gd name="connsiteX11" fmla="*/ 1311275 w 4133057"/>
                <a:gd name="connsiteY11" fmla="*/ 784225 h 1447800"/>
                <a:gd name="connsiteX12" fmla="*/ 4133057 w 4133057"/>
                <a:gd name="connsiteY12" fmla="*/ 1037431 h 1447800"/>
                <a:gd name="connsiteX0" fmla="*/ 0 w 4120357"/>
                <a:gd name="connsiteY0" fmla="*/ 1447800 h 1447800"/>
                <a:gd name="connsiteX1" fmla="*/ 3175 w 4120357"/>
                <a:gd name="connsiteY1" fmla="*/ 361950 h 1447800"/>
                <a:gd name="connsiteX2" fmla="*/ 218974 w 4120357"/>
                <a:gd name="connsiteY2" fmla="*/ 358357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815181 h 1447800"/>
                <a:gd name="connsiteX0" fmla="*/ 0 w 4120357"/>
                <a:gd name="connsiteY0" fmla="*/ 1447800 h 1447800"/>
                <a:gd name="connsiteX1" fmla="*/ 3175 w 4120357"/>
                <a:gd name="connsiteY1" fmla="*/ 361950 h 1447800"/>
                <a:gd name="connsiteX2" fmla="*/ 218974 w 4120357"/>
                <a:gd name="connsiteY2" fmla="*/ 358357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783431 h 1447800"/>
                <a:gd name="connsiteX0" fmla="*/ 0 w 4120357"/>
                <a:gd name="connsiteY0" fmla="*/ 1447800 h 1447800"/>
                <a:gd name="connsiteX1" fmla="*/ 3175 w 4120357"/>
                <a:gd name="connsiteY1" fmla="*/ 361950 h 1447800"/>
                <a:gd name="connsiteX2" fmla="*/ 228499 w 4120357"/>
                <a:gd name="connsiteY2" fmla="*/ 463132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783431 h 1447800"/>
                <a:gd name="connsiteX0" fmla="*/ 0 w 4120357"/>
                <a:gd name="connsiteY0" fmla="*/ 1447800 h 1447800"/>
                <a:gd name="connsiteX1" fmla="*/ 3175 w 4120357"/>
                <a:gd name="connsiteY1" fmla="*/ 361950 h 1447800"/>
                <a:gd name="connsiteX2" fmla="*/ 223736 w 4120357"/>
                <a:gd name="connsiteY2" fmla="*/ 501232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783431 h 1447800"/>
                <a:gd name="connsiteX0" fmla="*/ 0 w 4120357"/>
                <a:gd name="connsiteY0" fmla="*/ 1447800 h 1447800"/>
                <a:gd name="connsiteX1" fmla="*/ 3175 w 4120357"/>
                <a:gd name="connsiteY1" fmla="*/ 500063 h 1447800"/>
                <a:gd name="connsiteX2" fmla="*/ 223736 w 4120357"/>
                <a:gd name="connsiteY2" fmla="*/ 501232 h 1447800"/>
                <a:gd name="connsiteX3" fmla="*/ 225324 w 4120357"/>
                <a:gd name="connsiteY3" fmla="*/ 2758 h 1447800"/>
                <a:gd name="connsiteX4" fmla="*/ 590550 w 4120357"/>
                <a:gd name="connsiteY4" fmla="*/ 0 h 1447800"/>
                <a:gd name="connsiteX5" fmla="*/ 590550 w 4120357"/>
                <a:gd name="connsiteY5" fmla="*/ 930275 h 1447800"/>
                <a:gd name="connsiteX6" fmla="*/ 784225 w 4120357"/>
                <a:gd name="connsiteY6" fmla="*/ 930275 h 1447800"/>
                <a:gd name="connsiteX7" fmla="*/ 784225 w 4120357"/>
                <a:gd name="connsiteY7" fmla="*/ 1012825 h 1447800"/>
                <a:gd name="connsiteX8" fmla="*/ 946150 w 4120357"/>
                <a:gd name="connsiteY8" fmla="*/ 1016000 h 1447800"/>
                <a:gd name="connsiteX9" fmla="*/ 949325 w 4120357"/>
                <a:gd name="connsiteY9" fmla="*/ 974725 h 1447800"/>
                <a:gd name="connsiteX10" fmla="*/ 1308100 w 4120357"/>
                <a:gd name="connsiteY10" fmla="*/ 971550 h 1447800"/>
                <a:gd name="connsiteX11" fmla="*/ 1311275 w 4120357"/>
                <a:gd name="connsiteY11" fmla="*/ 784225 h 1447800"/>
                <a:gd name="connsiteX12" fmla="*/ 4120357 w 4120357"/>
                <a:gd name="connsiteY12" fmla="*/ 783431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0357" h="1447800">
                  <a:moveTo>
                    <a:pt x="0" y="1447800"/>
                  </a:moveTo>
                  <a:cubicBezTo>
                    <a:pt x="1058" y="1085850"/>
                    <a:pt x="2117" y="862013"/>
                    <a:pt x="3175" y="500063"/>
                  </a:cubicBezTo>
                  <a:lnTo>
                    <a:pt x="223736" y="501232"/>
                  </a:lnTo>
                  <a:cubicBezTo>
                    <a:pt x="222678" y="347774"/>
                    <a:pt x="226382" y="156216"/>
                    <a:pt x="225324" y="2758"/>
                  </a:cubicBezTo>
                  <a:lnTo>
                    <a:pt x="590550" y="0"/>
                  </a:lnTo>
                  <a:cubicBezTo>
                    <a:pt x="591608" y="278342"/>
                    <a:pt x="589492" y="651933"/>
                    <a:pt x="590550" y="930275"/>
                  </a:cubicBezTo>
                  <a:lnTo>
                    <a:pt x="784225" y="930275"/>
                  </a:lnTo>
                  <a:cubicBezTo>
                    <a:pt x="785283" y="1039283"/>
                    <a:pt x="783167" y="903817"/>
                    <a:pt x="784225" y="1012825"/>
                  </a:cubicBezTo>
                  <a:lnTo>
                    <a:pt x="946150" y="1016000"/>
                  </a:lnTo>
                  <a:lnTo>
                    <a:pt x="949325" y="974725"/>
                  </a:lnTo>
                  <a:lnTo>
                    <a:pt x="1308100" y="971550"/>
                  </a:lnTo>
                  <a:cubicBezTo>
                    <a:pt x="1309158" y="909108"/>
                    <a:pt x="1310217" y="846667"/>
                    <a:pt x="1311275" y="784225"/>
                  </a:cubicBezTo>
                  <a:lnTo>
                    <a:pt x="4120357" y="783431"/>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ihandform: Form 93">
              <a:extLst>
                <a:ext uri="{FF2B5EF4-FFF2-40B4-BE49-F238E27FC236}">
                  <a16:creationId xmlns:a16="http://schemas.microsoft.com/office/drawing/2014/main" id="{9AEADB3C-B2F9-4ADA-86A2-0ECB88FA3DDA}"/>
                </a:ext>
              </a:extLst>
            </p:cNvPr>
            <p:cNvSpPr/>
            <p:nvPr/>
          </p:nvSpPr>
          <p:spPr>
            <a:xfrm flipV="1">
              <a:off x="6589642" y="5838019"/>
              <a:ext cx="528638" cy="656955"/>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21" fmla="*/ 1889125 w 1889125"/>
                <a:gd name="connsiteY21"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0" fmla="*/ 0 w 1711325"/>
                <a:gd name="connsiteY0" fmla="*/ 349250 h 349250"/>
                <a:gd name="connsiteX1" fmla="*/ 0 w 1711325"/>
                <a:gd name="connsiteY1" fmla="*/ 19050 h 349250"/>
                <a:gd name="connsiteX2" fmla="*/ 222250 w 1711325"/>
                <a:gd name="connsiteY2" fmla="*/ 19050 h 349250"/>
                <a:gd name="connsiteX3" fmla="*/ 222250 w 1711325"/>
                <a:gd name="connsiteY3" fmla="*/ 215900 h 349250"/>
                <a:gd name="connsiteX4" fmla="*/ 400050 w 1711325"/>
                <a:gd name="connsiteY4" fmla="*/ 215900 h 349250"/>
                <a:gd name="connsiteX5" fmla="*/ 400050 w 1711325"/>
                <a:gd name="connsiteY5" fmla="*/ 79375 h 349250"/>
                <a:gd name="connsiteX6" fmla="*/ 596900 w 1711325"/>
                <a:gd name="connsiteY6" fmla="*/ 79375 h 349250"/>
                <a:gd name="connsiteX7" fmla="*/ 596900 w 1711325"/>
                <a:gd name="connsiteY7" fmla="*/ 301625 h 349250"/>
                <a:gd name="connsiteX8" fmla="*/ 787400 w 1711325"/>
                <a:gd name="connsiteY8" fmla="*/ 301625 h 349250"/>
                <a:gd name="connsiteX9" fmla="*/ 787400 w 1711325"/>
                <a:gd name="connsiteY9" fmla="*/ 158750 h 349250"/>
                <a:gd name="connsiteX10" fmla="*/ 949325 w 1711325"/>
                <a:gd name="connsiteY10" fmla="*/ 158750 h 349250"/>
                <a:gd name="connsiteX11" fmla="*/ 949325 w 1711325"/>
                <a:gd name="connsiteY11" fmla="*/ 60325 h 349250"/>
                <a:gd name="connsiteX12" fmla="*/ 1123950 w 1711325"/>
                <a:gd name="connsiteY12" fmla="*/ 60325 h 349250"/>
                <a:gd name="connsiteX13" fmla="*/ 1123950 w 1711325"/>
                <a:gd name="connsiteY13" fmla="*/ 203200 h 349250"/>
                <a:gd name="connsiteX14" fmla="*/ 1311275 w 1711325"/>
                <a:gd name="connsiteY14" fmla="*/ 203200 h 349250"/>
                <a:gd name="connsiteX15" fmla="*/ 1311275 w 1711325"/>
                <a:gd name="connsiteY15" fmla="*/ 82550 h 349250"/>
                <a:gd name="connsiteX16" fmla="*/ 1495425 w 1711325"/>
                <a:gd name="connsiteY16" fmla="*/ 82550 h 349250"/>
                <a:gd name="connsiteX17" fmla="*/ 1495425 w 1711325"/>
                <a:gd name="connsiteY17" fmla="*/ 161925 h 349250"/>
                <a:gd name="connsiteX18" fmla="*/ 1711325 w 1711325"/>
                <a:gd name="connsiteY18" fmla="*/ 161925 h 349250"/>
                <a:gd name="connsiteX19" fmla="*/ 1711325 w 1711325"/>
                <a:gd name="connsiteY19" fmla="*/ 0 h 34925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787400 w 1711325"/>
                <a:gd name="connsiteY9" fmla="*/ 139700 h 330200"/>
                <a:gd name="connsiteX10" fmla="*/ 949325 w 1711325"/>
                <a:gd name="connsiteY10" fmla="*/ 139700 h 330200"/>
                <a:gd name="connsiteX11" fmla="*/ 949325 w 1711325"/>
                <a:gd name="connsiteY11" fmla="*/ 41275 h 330200"/>
                <a:gd name="connsiteX12" fmla="*/ 1123950 w 1711325"/>
                <a:gd name="connsiteY12" fmla="*/ 41275 h 330200"/>
                <a:gd name="connsiteX13" fmla="*/ 1123950 w 1711325"/>
                <a:gd name="connsiteY13" fmla="*/ 184150 h 330200"/>
                <a:gd name="connsiteX14" fmla="*/ 1311275 w 1711325"/>
                <a:gd name="connsiteY14" fmla="*/ 184150 h 330200"/>
                <a:gd name="connsiteX15" fmla="*/ 1311275 w 1711325"/>
                <a:gd name="connsiteY15" fmla="*/ 63500 h 330200"/>
                <a:gd name="connsiteX16" fmla="*/ 1495425 w 1711325"/>
                <a:gd name="connsiteY16" fmla="*/ 63500 h 330200"/>
                <a:gd name="connsiteX17" fmla="*/ 1495425 w 1711325"/>
                <a:gd name="connsiteY17" fmla="*/ 142875 h 330200"/>
                <a:gd name="connsiteX18" fmla="*/ 1711325 w 1711325"/>
                <a:gd name="connsiteY18"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949325 w 1711325"/>
                <a:gd name="connsiteY9" fmla="*/ 139700 h 330200"/>
                <a:gd name="connsiteX10" fmla="*/ 949325 w 1711325"/>
                <a:gd name="connsiteY10" fmla="*/ 41275 h 330200"/>
                <a:gd name="connsiteX11" fmla="*/ 1123950 w 1711325"/>
                <a:gd name="connsiteY11" fmla="*/ 41275 h 330200"/>
                <a:gd name="connsiteX12" fmla="*/ 1123950 w 1711325"/>
                <a:gd name="connsiteY12" fmla="*/ 184150 h 330200"/>
                <a:gd name="connsiteX13" fmla="*/ 1311275 w 1711325"/>
                <a:gd name="connsiteY13" fmla="*/ 184150 h 330200"/>
                <a:gd name="connsiteX14" fmla="*/ 1311275 w 1711325"/>
                <a:gd name="connsiteY14" fmla="*/ 63500 h 330200"/>
                <a:gd name="connsiteX15" fmla="*/ 1495425 w 1711325"/>
                <a:gd name="connsiteY15" fmla="*/ 63500 h 330200"/>
                <a:gd name="connsiteX16" fmla="*/ 1495425 w 1711325"/>
                <a:gd name="connsiteY16" fmla="*/ 142875 h 330200"/>
                <a:gd name="connsiteX17" fmla="*/ 1711325 w 1711325"/>
                <a:gd name="connsiteY17"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949325 w 1711325"/>
                <a:gd name="connsiteY8" fmla="*/ 139700 h 330200"/>
                <a:gd name="connsiteX9" fmla="*/ 949325 w 1711325"/>
                <a:gd name="connsiteY9" fmla="*/ 41275 h 330200"/>
                <a:gd name="connsiteX10" fmla="*/ 1123950 w 1711325"/>
                <a:gd name="connsiteY10" fmla="*/ 41275 h 330200"/>
                <a:gd name="connsiteX11" fmla="*/ 1123950 w 1711325"/>
                <a:gd name="connsiteY11" fmla="*/ 184150 h 330200"/>
                <a:gd name="connsiteX12" fmla="*/ 1311275 w 1711325"/>
                <a:gd name="connsiteY12" fmla="*/ 184150 h 330200"/>
                <a:gd name="connsiteX13" fmla="*/ 1311275 w 1711325"/>
                <a:gd name="connsiteY13" fmla="*/ 63500 h 330200"/>
                <a:gd name="connsiteX14" fmla="*/ 1495425 w 1711325"/>
                <a:gd name="connsiteY14" fmla="*/ 63500 h 330200"/>
                <a:gd name="connsiteX15" fmla="*/ 1495425 w 1711325"/>
                <a:gd name="connsiteY15" fmla="*/ 142875 h 330200"/>
                <a:gd name="connsiteX16" fmla="*/ 1711325 w 1711325"/>
                <a:gd name="connsiteY16"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949325 w 1711325"/>
                <a:gd name="connsiteY7" fmla="*/ 139700 h 330200"/>
                <a:gd name="connsiteX8" fmla="*/ 949325 w 1711325"/>
                <a:gd name="connsiteY8" fmla="*/ 41275 h 330200"/>
                <a:gd name="connsiteX9" fmla="*/ 1123950 w 1711325"/>
                <a:gd name="connsiteY9" fmla="*/ 41275 h 330200"/>
                <a:gd name="connsiteX10" fmla="*/ 1123950 w 1711325"/>
                <a:gd name="connsiteY10" fmla="*/ 184150 h 330200"/>
                <a:gd name="connsiteX11" fmla="*/ 1311275 w 1711325"/>
                <a:gd name="connsiteY11" fmla="*/ 184150 h 330200"/>
                <a:gd name="connsiteX12" fmla="*/ 1311275 w 1711325"/>
                <a:gd name="connsiteY12" fmla="*/ 63500 h 330200"/>
                <a:gd name="connsiteX13" fmla="*/ 1495425 w 1711325"/>
                <a:gd name="connsiteY13" fmla="*/ 63500 h 330200"/>
                <a:gd name="connsiteX14" fmla="*/ 1495425 w 1711325"/>
                <a:gd name="connsiteY14" fmla="*/ 142875 h 330200"/>
                <a:gd name="connsiteX15" fmla="*/ 1711325 w 1711325"/>
                <a:gd name="connsiteY15"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949325 w 1711325"/>
                <a:gd name="connsiteY6" fmla="*/ 139700 h 330200"/>
                <a:gd name="connsiteX7" fmla="*/ 949325 w 1711325"/>
                <a:gd name="connsiteY7" fmla="*/ 41275 h 330200"/>
                <a:gd name="connsiteX8" fmla="*/ 1123950 w 1711325"/>
                <a:gd name="connsiteY8" fmla="*/ 41275 h 330200"/>
                <a:gd name="connsiteX9" fmla="*/ 1123950 w 1711325"/>
                <a:gd name="connsiteY9" fmla="*/ 184150 h 330200"/>
                <a:gd name="connsiteX10" fmla="*/ 1311275 w 1711325"/>
                <a:gd name="connsiteY10" fmla="*/ 184150 h 330200"/>
                <a:gd name="connsiteX11" fmla="*/ 1311275 w 1711325"/>
                <a:gd name="connsiteY11" fmla="*/ 63500 h 330200"/>
                <a:gd name="connsiteX12" fmla="*/ 1495425 w 1711325"/>
                <a:gd name="connsiteY12" fmla="*/ 63500 h 330200"/>
                <a:gd name="connsiteX13" fmla="*/ 1495425 w 1711325"/>
                <a:gd name="connsiteY13" fmla="*/ 142875 h 330200"/>
                <a:gd name="connsiteX14" fmla="*/ 1711325 w 1711325"/>
                <a:gd name="connsiteY14"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949325 w 1711325"/>
                <a:gd name="connsiteY5" fmla="*/ 139700 h 330200"/>
                <a:gd name="connsiteX6" fmla="*/ 949325 w 1711325"/>
                <a:gd name="connsiteY6" fmla="*/ 41275 h 330200"/>
                <a:gd name="connsiteX7" fmla="*/ 1123950 w 1711325"/>
                <a:gd name="connsiteY7" fmla="*/ 41275 h 330200"/>
                <a:gd name="connsiteX8" fmla="*/ 1123950 w 1711325"/>
                <a:gd name="connsiteY8" fmla="*/ 184150 h 330200"/>
                <a:gd name="connsiteX9" fmla="*/ 1311275 w 1711325"/>
                <a:gd name="connsiteY9" fmla="*/ 184150 h 330200"/>
                <a:gd name="connsiteX10" fmla="*/ 1311275 w 1711325"/>
                <a:gd name="connsiteY10" fmla="*/ 63500 h 330200"/>
                <a:gd name="connsiteX11" fmla="*/ 1495425 w 1711325"/>
                <a:gd name="connsiteY11" fmla="*/ 63500 h 330200"/>
                <a:gd name="connsiteX12" fmla="*/ 1495425 w 1711325"/>
                <a:gd name="connsiteY12" fmla="*/ 142875 h 330200"/>
                <a:gd name="connsiteX13" fmla="*/ 1711325 w 1711325"/>
                <a:gd name="connsiteY13"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949325 w 1711325"/>
                <a:gd name="connsiteY4" fmla="*/ 139700 h 330200"/>
                <a:gd name="connsiteX5" fmla="*/ 949325 w 1711325"/>
                <a:gd name="connsiteY5" fmla="*/ 41275 h 330200"/>
                <a:gd name="connsiteX6" fmla="*/ 1123950 w 1711325"/>
                <a:gd name="connsiteY6" fmla="*/ 41275 h 330200"/>
                <a:gd name="connsiteX7" fmla="*/ 1123950 w 1711325"/>
                <a:gd name="connsiteY7" fmla="*/ 184150 h 330200"/>
                <a:gd name="connsiteX8" fmla="*/ 1311275 w 1711325"/>
                <a:gd name="connsiteY8" fmla="*/ 184150 h 330200"/>
                <a:gd name="connsiteX9" fmla="*/ 1311275 w 1711325"/>
                <a:gd name="connsiteY9" fmla="*/ 63500 h 330200"/>
                <a:gd name="connsiteX10" fmla="*/ 1495425 w 1711325"/>
                <a:gd name="connsiteY10" fmla="*/ 63500 h 330200"/>
                <a:gd name="connsiteX11" fmla="*/ 1495425 w 1711325"/>
                <a:gd name="connsiteY11" fmla="*/ 142875 h 330200"/>
                <a:gd name="connsiteX12" fmla="*/ 1711325 w 1711325"/>
                <a:gd name="connsiteY12" fmla="*/ 142875 h 330200"/>
                <a:gd name="connsiteX0" fmla="*/ 0 w 1711325"/>
                <a:gd name="connsiteY0" fmla="*/ 330200 h 330200"/>
                <a:gd name="connsiteX1" fmla="*/ 0 w 1711325"/>
                <a:gd name="connsiteY1" fmla="*/ 0 h 330200"/>
                <a:gd name="connsiteX2" fmla="*/ 222250 w 1711325"/>
                <a:gd name="connsiteY2" fmla="*/ 0 h 330200"/>
                <a:gd name="connsiteX3" fmla="*/ 949325 w 1711325"/>
                <a:gd name="connsiteY3" fmla="*/ 139700 h 330200"/>
                <a:gd name="connsiteX4" fmla="*/ 949325 w 1711325"/>
                <a:gd name="connsiteY4" fmla="*/ 41275 h 330200"/>
                <a:gd name="connsiteX5" fmla="*/ 1123950 w 1711325"/>
                <a:gd name="connsiteY5" fmla="*/ 41275 h 330200"/>
                <a:gd name="connsiteX6" fmla="*/ 1123950 w 1711325"/>
                <a:gd name="connsiteY6" fmla="*/ 184150 h 330200"/>
                <a:gd name="connsiteX7" fmla="*/ 1311275 w 1711325"/>
                <a:gd name="connsiteY7" fmla="*/ 184150 h 330200"/>
                <a:gd name="connsiteX8" fmla="*/ 1311275 w 1711325"/>
                <a:gd name="connsiteY8" fmla="*/ 63500 h 330200"/>
                <a:gd name="connsiteX9" fmla="*/ 1495425 w 1711325"/>
                <a:gd name="connsiteY9" fmla="*/ 63500 h 330200"/>
                <a:gd name="connsiteX10" fmla="*/ 1495425 w 1711325"/>
                <a:gd name="connsiteY10" fmla="*/ 142875 h 330200"/>
                <a:gd name="connsiteX11" fmla="*/ 1711325 w 1711325"/>
                <a:gd name="connsiteY11" fmla="*/ 142875 h 330200"/>
                <a:gd name="connsiteX0" fmla="*/ 0 w 1711325"/>
                <a:gd name="connsiteY0" fmla="*/ 330200 h 330200"/>
                <a:gd name="connsiteX1" fmla="*/ 0 w 1711325"/>
                <a:gd name="connsiteY1" fmla="*/ 0 h 330200"/>
                <a:gd name="connsiteX2" fmla="*/ 949325 w 1711325"/>
                <a:gd name="connsiteY2" fmla="*/ 139700 h 330200"/>
                <a:gd name="connsiteX3" fmla="*/ 949325 w 1711325"/>
                <a:gd name="connsiteY3" fmla="*/ 41275 h 330200"/>
                <a:gd name="connsiteX4" fmla="*/ 1123950 w 1711325"/>
                <a:gd name="connsiteY4" fmla="*/ 41275 h 330200"/>
                <a:gd name="connsiteX5" fmla="*/ 1123950 w 1711325"/>
                <a:gd name="connsiteY5" fmla="*/ 184150 h 330200"/>
                <a:gd name="connsiteX6" fmla="*/ 1311275 w 1711325"/>
                <a:gd name="connsiteY6" fmla="*/ 184150 h 330200"/>
                <a:gd name="connsiteX7" fmla="*/ 1311275 w 1711325"/>
                <a:gd name="connsiteY7" fmla="*/ 63500 h 330200"/>
                <a:gd name="connsiteX8" fmla="*/ 1495425 w 1711325"/>
                <a:gd name="connsiteY8" fmla="*/ 63500 h 330200"/>
                <a:gd name="connsiteX9" fmla="*/ 1495425 w 1711325"/>
                <a:gd name="connsiteY9" fmla="*/ 142875 h 330200"/>
                <a:gd name="connsiteX10" fmla="*/ 1711325 w 1711325"/>
                <a:gd name="connsiteY10" fmla="*/ 142875 h 330200"/>
                <a:gd name="connsiteX0" fmla="*/ 0 w 1711325"/>
                <a:gd name="connsiteY0" fmla="*/ 288925 h 288925"/>
                <a:gd name="connsiteX1" fmla="*/ 949325 w 1711325"/>
                <a:gd name="connsiteY1" fmla="*/ 98425 h 288925"/>
                <a:gd name="connsiteX2" fmla="*/ 949325 w 1711325"/>
                <a:gd name="connsiteY2" fmla="*/ 0 h 288925"/>
                <a:gd name="connsiteX3" fmla="*/ 1123950 w 1711325"/>
                <a:gd name="connsiteY3" fmla="*/ 0 h 288925"/>
                <a:gd name="connsiteX4" fmla="*/ 1123950 w 1711325"/>
                <a:gd name="connsiteY4" fmla="*/ 142875 h 288925"/>
                <a:gd name="connsiteX5" fmla="*/ 1311275 w 1711325"/>
                <a:gd name="connsiteY5" fmla="*/ 142875 h 288925"/>
                <a:gd name="connsiteX6" fmla="*/ 1311275 w 1711325"/>
                <a:gd name="connsiteY6" fmla="*/ 22225 h 288925"/>
                <a:gd name="connsiteX7" fmla="*/ 1495425 w 1711325"/>
                <a:gd name="connsiteY7" fmla="*/ 22225 h 288925"/>
                <a:gd name="connsiteX8" fmla="*/ 1495425 w 1711325"/>
                <a:gd name="connsiteY8" fmla="*/ 101600 h 288925"/>
                <a:gd name="connsiteX9" fmla="*/ 1711325 w 1711325"/>
                <a:gd name="connsiteY9" fmla="*/ 101600 h 288925"/>
                <a:gd name="connsiteX0" fmla="*/ 0 w 762000"/>
                <a:gd name="connsiteY0" fmla="*/ 98425 h 142875"/>
                <a:gd name="connsiteX1" fmla="*/ 0 w 762000"/>
                <a:gd name="connsiteY1" fmla="*/ 0 h 142875"/>
                <a:gd name="connsiteX2" fmla="*/ 174625 w 762000"/>
                <a:gd name="connsiteY2" fmla="*/ 0 h 142875"/>
                <a:gd name="connsiteX3" fmla="*/ 174625 w 762000"/>
                <a:gd name="connsiteY3" fmla="*/ 142875 h 142875"/>
                <a:gd name="connsiteX4" fmla="*/ 361950 w 762000"/>
                <a:gd name="connsiteY4" fmla="*/ 142875 h 142875"/>
                <a:gd name="connsiteX5" fmla="*/ 361950 w 762000"/>
                <a:gd name="connsiteY5" fmla="*/ 22225 h 142875"/>
                <a:gd name="connsiteX6" fmla="*/ 546100 w 762000"/>
                <a:gd name="connsiteY6" fmla="*/ 22225 h 142875"/>
                <a:gd name="connsiteX7" fmla="*/ 546100 w 762000"/>
                <a:gd name="connsiteY7" fmla="*/ 101600 h 142875"/>
                <a:gd name="connsiteX8" fmla="*/ 762000 w 762000"/>
                <a:gd name="connsiteY8"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7" fmla="*/ 546100 w 546100"/>
                <a:gd name="connsiteY7"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0" fmla="*/ 0 w 546100"/>
                <a:gd name="connsiteY0" fmla="*/ 622892 h 622892"/>
                <a:gd name="connsiteX1" fmla="*/ 0 w 546100"/>
                <a:gd name="connsiteY1" fmla="*/ 0 h 622892"/>
                <a:gd name="connsiteX2" fmla="*/ 174625 w 546100"/>
                <a:gd name="connsiteY2" fmla="*/ 0 h 622892"/>
                <a:gd name="connsiteX3" fmla="*/ 174625 w 546100"/>
                <a:gd name="connsiteY3" fmla="*/ 142875 h 622892"/>
                <a:gd name="connsiteX4" fmla="*/ 361950 w 546100"/>
                <a:gd name="connsiteY4" fmla="*/ 142875 h 622892"/>
                <a:gd name="connsiteX5" fmla="*/ 361950 w 546100"/>
                <a:gd name="connsiteY5" fmla="*/ 22225 h 622892"/>
                <a:gd name="connsiteX6" fmla="*/ 546100 w 546100"/>
                <a:gd name="connsiteY6" fmla="*/ 22225 h 622892"/>
                <a:gd name="connsiteX0" fmla="*/ 0 w 548482"/>
                <a:gd name="connsiteY0" fmla="*/ 675339 h 675339"/>
                <a:gd name="connsiteX1" fmla="*/ 2382 w 548482"/>
                <a:gd name="connsiteY1" fmla="*/ 0 h 675339"/>
                <a:gd name="connsiteX2" fmla="*/ 177007 w 548482"/>
                <a:gd name="connsiteY2" fmla="*/ 0 h 675339"/>
                <a:gd name="connsiteX3" fmla="*/ 177007 w 548482"/>
                <a:gd name="connsiteY3" fmla="*/ 142875 h 675339"/>
                <a:gd name="connsiteX4" fmla="*/ 364332 w 548482"/>
                <a:gd name="connsiteY4" fmla="*/ 142875 h 675339"/>
                <a:gd name="connsiteX5" fmla="*/ 364332 w 548482"/>
                <a:gd name="connsiteY5" fmla="*/ 22225 h 675339"/>
                <a:gd name="connsiteX6" fmla="*/ 548482 w 548482"/>
                <a:gd name="connsiteY6" fmla="*/ 22225 h 675339"/>
                <a:gd name="connsiteX0" fmla="*/ 0 w 548482"/>
                <a:gd name="connsiteY0" fmla="*/ 1109377 h 1109377"/>
                <a:gd name="connsiteX1" fmla="*/ 2382 w 548482"/>
                <a:gd name="connsiteY1" fmla="*/ 434038 h 1109377"/>
                <a:gd name="connsiteX2" fmla="*/ 177007 w 548482"/>
                <a:gd name="connsiteY2" fmla="*/ 434038 h 1109377"/>
                <a:gd name="connsiteX3" fmla="*/ 181769 w 548482"/>
                <a:gd name="connsiteY3" fmla="*/ 0 h 1109377"/>
                <a:gd name="connsiteX4" fmla="*/ 364332 w 548482"/>
                <a:gd name="connsiteY4" fmla="*/ 576913 h 1109377"/>
                <a:gd name="connsiteX5" fmla="*/ 364332 w 548482"/>
                <a:gd name="connsiteY5" fmla="*/ 456263 h 1109377"/>
                <a:gd name="connsiteX6" fmla="*/ 548482 w 548482"/>
                <a:gd name="connsiteY6" fmla="*/ 456263 h 1109377"/>
                <a:gd name="connsiteX0" fmla="*/ 0 w 548482"/>
                <a:gd name="connsiteY0" fmla="*/ 1109377 h 1109377"/>
                <a:gd name="connsiteX1" fmla="*/ 2382 w 548482"/>
                <a:gd name="connsiteY1" fmla="*/ 434038 h 1109377"/>
                <a:gd name="connsiteX2" fmla="*/ 177007 w 548482"/>
                <a:gd name="connsiteY2" fmla="*/ 434038 h 1109377"/>
                <a:gd name="connsiteX3" fmla="*/ 181769 w 548482"/>
                <a:gd name="connsiteY3" fmla="*/ 0 h 1109377"/>
                <a:gd name="connsiteX4" fmla="*/ 364332 w 548482"/>
                <a:gd name="connsiteY4" fmla="*/ 0 h 1109377"/>
                <a:gd name="connsiteX5" fmla="*/ 364332 w 548482"/>
                <a:gd name="connsiteY5" fmla="*/ 456263 h 1109377"/>
                <a:gd name="connsiteX6" fmla="*/ 548482 w 548482"/>
                <a:gd name="connsiteY6" fmla="*/ 456263 h 1109377"/>
                <a:gd name="connsiteX0" fmla="*/ 0 w 548482"/>
                <a:gd name="connsiteY0" fmla="*/ 1109377 h 1109377"/>
                <a:gd name="connsiteX1" fmla="*/ 2382 w 548482"/>
                <a:gd name="connsiteY1" fmla="*/ 434038 h 1109377"/>
                <a:gd name="connsiteX2" fmla="*/ 177007 w 548482"/>
                <a:gd name="connsiteY2" fmla="*/ 434038 h 1109377"/>
                <a:gd name="connsiteX3" fmla="*/ 181769 w 548482"/>
                <a:gd name="connsiteY3" fmla="*/ 0 h 1109377"/>
                <a:gd name="connsiteX4" fmla="*/ 364332 w 548482"/>
                <a:gd name="connsiteY4" fmla="*/ 0 h 1109377"/>
                <a:gd name="connsiteX5" fmla="*/ 548482 w 548482"/>
                <a:gd name="connsiteY5" fmla="*/ 456263 h 1109377"/>
                <a:gd name="connsiteX0" fmla="*/ 0 w 364332"/>
                <a:gd name="connsiteY0" fmla="*/ 1109377 h 1109377"/>
                <a:gd name="connsiteX1" fmla="*/ 2382 w 364332"/>
                <a:gd name="connsiteY1" fmla="*/ 434038 h 1109377"/>
                <a:gd name="connsiteX2" fmla="*/ 177007 w 364332"/>
                <a:gd name="connsiteY2" fmla="*/ 434038 h 1109377"/>
                <a:gd name="connsiteX3" fmla="*/ 181769 w 364332"/>
                <a:gd name="connsiteY3" fmla="*/ 0 h 1109377"/>
                <a:gd name="connsiteX4" fmla="*/ 364332 w 364332"/>
                <a:gd name="connsiteY4" fmla="*/ 0 h 1109377"/>
                <a:gd name="connsiteX0" fmla="*/ 0 w 531019"/>
                <a:gd name="connsiteY0" fmla="*/ 1122490 h 1122490"/>
                <a:gd name="connsiteX1" fmla="*/ 2382 w 531019"/>
                <a:gd name="connsiteY1" fmla="*/ 447151 h 1122490"/>
                <a:gd name="connsiteX2" fmla="*/ 177007 w 531019"/>
                <a:gd name="connsiteY2" fmla="*/ 447151 h 1122490"/>
                <a:gd name="connsiteX3" fmla="*/ 181769 w 531019"/>
                <a:gd name="connsiteY3" fmla="*/ 13113 h 1122490"/>
                <a:gd name="connsiteX4" fmla="*/ 531019 w 531019"/>
                <a:gd name="connsiteY4" fmla="*/ 0 h 1122490"/>
                <a:gd name="connsiteX0" fmla="*/ 0 w 528638"/>
                <a:gd name="connsiteY0" fmla="*/ 1096267 h 1096267"/>
                <a:gd name="connsiteX1" fmla="*/ 1 w 528638"/>
                <a:gd name="connsiteY1" fmla="*/ 447151 h 1096267"/>
                <a:gd name="connsiteX2" fmla="*/ 174626 w 528638"/>
                <a:gd name="connsiteY2" fmla="*/ 447151 h 1096267"/>
                <a:gd name="connsiteX3" fmla="*/ 179388 w 528638"/>
                <a:gd name="connsiteY3" fmla="*/ 13113 h 1096267"/>
                <a:gd name="connsiteX4" fmla="*/ 528638 w 528638"/>
                <a:gd name="connsiteY4" fmla="*/ 0 h 1096267"/>
                <a:gd name="connsiteX0" fmla="*/ 0 w 528638"/>
                <a:gd name="connsiteY0" fmla="*/ 1083154 h 1083154"/>
                <a:gd name="connsiteX1" fmla="*/ 1 w 528638"/>
                <a:gd name="connsiteY1" fmla="*/ 434038 h 1083154"/>
                <a:gd name="connsiteX2" fmla="*/ 174626 w 528638"/>
                <a:gd name="connsiteY2" fmla="*/ 434038 h 1083154"/>
                <a:gd name="connsiteX3" fmla="*/ 179388 w 528638"/>
                <a:gd name="connsiteY3" fmla="*/ 0 h 1083154"/>
                <a:gd name="connsiteX4" fmla="*/ 528638 w 528638"/>
                <a:gd name="connsiteY4" fmla="*/ 6555 h 1083154"/>
                <a:gd name="connsiteX0" fmla="*/ 0 w 528638"/>
                <a:gd name="connsiteY0" fmla="*/ 1083154 h 1083154"/>
                <a:gd name="connsiteX1" fmla="*/ 1 w 528638"/>
                <a:gd name="connsiteY1" fmla="*/ 434038 h 1083154"/>
                <a:gd name="connsiteX2" fmla="*/ 179389 w 528638"/>
                <a:gd name="connsiteY2" fmla="*/ 434038 h 1083154"/>
                <a:gd name="connsiteX3" fmla="*/ 179388 w 528638"/>
                <a:gd name="connsiteY3" fmla="*/ 0 h 1083154"/>
                <a:gd name="connsiteX4" fmla="*/ 528638 w 528638"/>
                <a:gd name="connsiteY4" fmla="*/ 6555 h 1083154"/>
                <a:gd name="connsiteX0" fmla="*/ 0 w 528638"/>
                <a:gd name="connsiteY0" fmla="*/ 1083154 h 1083154"/>
                <a:gd name="connsiteX1" fmla="*/ 1 w 528638"/>
                <a:gd name="connsiteY1" fmla="*/ 434038 h 1083154"/>
                <a:gd name="connsiteX2" fmla="*/ 174626 w 528638"/>
                <a:gd name="connsiteY2" fmla="*/ 434038 h 1083154"/>
                <a:gd name="connsiteX3" fmla="*/ 179388 w 528638"/>
                <a:gd name="connsiteY3" fmla="*/ 0 h 1083154"/>
                <a:gd name="connsiteX4" fmla="*/ 528638 w 528638"/>
                <a:gd name="connsiteY4" fmla="*/ 6555 h 1083154"/>
                <a:gd name="connsiteX0" fmla="*/ 0 w 528638"/>
                <a:gd name="connsiteY0" fmla="*/ 1083154 h 1083154"/>
                <a:gd name="connsiteX1" fmla="*/ 1 w 528638"/>
                <a:gd name="connsiteY1" fmla="*/ 434038 h 1083154"/>
                <a:gd name="connsiteX2" fmla="*/ 179389 w 528638"/>
                <a:gd name="connsiteY2" fmla="*/ 434038 h 1083154"/>
                <a:gd name="connsiteX3" fmla="*/ 179388 w 528638"/>
                <a:gd name="connsiteY3" fmla="*/ 0 h 1083154"/>
                <a:gd name="connsiteX4" fmla="*/ 528638 w 528638"/>
                <a:gd name="connsiteY4" fmla="*/ 6555 h 1083154"/>
                <a:gd name="connsiteX0" fmla="*/ 3174 w 528637"/>
                <a:gd name="connsiteY0" fmla="*/ 1747478 h 1747478"/>
                <a:gd name="connsiteX1" fmla="*/ 0 w 528637"/>
                <a:gd name="connsiteY1" fmla="*/ 434038 h 1747478"/>
                <a:gd name="connsiteX2" fmla="*/ 179388 w 528637"/>
                <a:gd name="connsiteY2" fmla="*/ 434038 h 1747478"/>
                <a:gd name="connsiteX3" fmla="*/ 179387 w 528637"/>
                <a:gd name="connsiteY3" fmla="*/ 0 h 1747478"/>
                <a:gd name="connsiteX4" fmla="*/ 528637 w 528637"/>
                <a:gd name="connsiteY4" fmla="*/ 6555 h 1747478"/>
                <a:gd name="connsiteX0" fmla="*/ 0 w 528638"/>
                <a:gd name="connsiteY0" fmla="*/ 1808666 h 1808666"/>
                <a:gd name="connsiteX1" fmla="*/ 1 w 528638"/>
                <a:gd name="connsiteY1" fmla="*/ 434038 h 1808666"/>
                <a:gd name="connsiteX2" fmla="*/ 179389 w 528638"/>
                <a:gd name="connsiteY2" fmla="*/ 434038 h 1808666"/>
                <a:gd name="connsiteX3" fmla="*/ 179388 w 528638"/>
                <a:gd name="connsiteY3" fmla="*/ 0 h 1808666"/>
                <a:gd name="connsiteX4" fmla="*/ 528638 w 528638"/>
                <a:gd name="connsiteY4" fmla="*/ 6555 h 180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638" h="1808666">
                  <a:moveTo>
                    <a:pt x="0" y="1808666"/>
                  </a:moveTo>
                  <a:cubicBezTo>
                    <a:pt x="0" y="1592294"/>
                    <a:pt x="1" y="650410"/>
                    <a:pt x="1" y="434038"/>
                  </a:cubicBezTo>
                  <a:lnTo>
                    <a:pt x="179389" y="434038"/>
                  </a:lnTo>
                  <a:cubicBezTo>
                    <a:pt x="180976" y="289359"/>
                    <a:pt x="177801" y="144679"/>
                    <a:pt x="179388" y="0"/>
                  </a:cubicBezTo>
                  <a:lnTo>
                    <a:pt x="528638" y="6555"/>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CustomShape 40">
            <a:extLst>
              <a:ext uri="{FF2B5EF4-FFF2-40B4-BE49-F238E27FC236}">
                <a16:creationId xmlns:a16="http://schemas.microsoft.com/office/drawing/2014/main" id="{94CE447D-1F5B-43FC-A1CB-C1EF38179031}"/>
              </a:ext>
            </a:extLst>
          </p:cNvPr>
          <p:cNvSpPr/>
          <p:nvPr/>
        </p:nvSpPr>
        <p:spPr>
          <a:xfrm>
            <a:off x="2442993" y="3737266"/>
            <a:ext cx="4680208" cy="1794214"/>
          </a:xfrm>
          <a:custGeom>
            <a:avLst/>
            <a:gdLst>
              <a:gd name="connsiteX0" fmla="*/ 0 w 69635"/>
              <a:gd name="connsiteY0" fmla="*/ 75548 h 75548"/>
              <a:gd name="connsiteX1" fmla="*/ 8934 w 69635"/>
              <a:gd name="connsiteY1" fmla="*/ 0 h 75548"/>
              <a:gd name="connsiteX2" fmla="*/ 16618 w 69635"/>
              <a:gd name="connsiteY2" fmla="*/ 44951 h 75548"/>
              <a:gd name="connsiteX3" fmla="*/ 19256 w 69635"/>
              <a:gd name="connsiteY3" fmla="*/ 45478 h 75548"/>
              <a:gd name="connsiteX4" fmla="*/ 21893 w 69635"/>
              <a:gd name="connsiteY4" fmla="*/ 40730 h 75548"/>
              <a:gd name="connsiteX5" fmla="*/ 61986 w 69635"/>
              <a:gd name="connsiteY5" fmla="*/ 40203 h 75548"/>
              <a:gd name="connsiteX6" fmla="*/ 63041 w 69635"/>
              <a:gd name="connsiteY6" fmla="*/ 48116 h 75548"/>
              <a:gd name="connsiteX7" fmla="*/ 69635 w 69635"/>
              <a:gd name="connsiteY7" fmla="*/ 75020 h 75548"/>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364 w 70013"/>
              <a:gd name="connsiteY5" fmla="*/ 40203 h 75020"/>
              <a:gd name="connsiteX6" fmla="*/ 63419 w 70013"/>
              <a:gd name="connsiteY6" fmla="*/ 48116 h 75020"/>
              <a:gd name="connsiteX7" fmla="*/ 70013 w 70013"/>
              <a:gd name="connsiteY7" fmla="*/ 75020 h 75020"/>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506 w 70013"/>
              <a:gd name="connsiteY5" fmla="*/ 40455 h 75020"/>
              <a:gd name="connsiteX6" fmla="*/ 63419 w 70013"/>
              <a:gd name="connsiteY6" fmla="*/ 48116 h 75020"/>
              <a:gd name="connsiteX7" fmla="*/ 70013 w 70013"/>
              <a:gd name="connsiteY7" fmla="*/ 75020 h 75020"/>
              <a:gd name="connsiteX0" fmla="*/ 0 w 70013"/>
              <a:gd name="connsiteY0" fmla="*/ 71523 h 72253"/>
              <a:gd name="connsiteX1" fmla="*/ 8650 w 70013"/>
              <a:gd name="connsiteY1" fmla="*/ 0 h 72253"/>
              <a:gd name="connsiteX2" fmla="*/ 16996 w 70013"/>
              <a:gd name="connsiteY2" fmla="*/ 42184 h 72253"/>
              <a:gd name="connsiteX3" fmla="*/ 19634 w 70013"/>
              <a:gd name="connsiteY3" fmla="*/ 42711 h 72253"/>
              <a:gd name="connsiteX4" fmla="*/ 22271 w 70013"/>
              <a:gd name="connsiteY4" fmla="*/ 37963 h 72253"/>
              <a:gd name="connsiteX5" fmla="*/ 62506 w 70013"/>
              <a:gd name="connsiteY5" fmla="*/ 37688 h 72253"/>
              <a:gd name="connsiteX6" fmla="*/ 63419 w 70013"/>
              <a:gd name="connsiteY6" fmla="*/ 45349 h 72253"/>
              <a:gd name="connsiteX7" fmla="*/ 70013 w 70013"/>
              <a:gd name="connsiteY7" fmla="*/ 72253 h 72253"/>
              <a:gd name="connsiteX0" fmla="*/ 0 w 70013"/>
              <a:gd name="connsiteY0" fmla="*/ 71334 h 72064"/>
              <a:gd name="connsiteX1" fmla="*/ 8792 w 70013"/>
              <a:gd name="connsiteY1" fmla="*/ 0 h 72064"/>
              <a:gd name="connsiteX2" fmla="*/ 16996 w 70013"/>
              <a:gd name="connsiteY2" fmla="*/ 41995 h 72064"/>
              <a:gd name="connsiteX3" fmla="*/ 19634 w 70013"/>
              <a:gd name="connsiteY3" fmla="*/ 42522 h 72064"/>
              <a:gd name="connsiteX4" fmla="*/ 22271 w 70013"/>
              <a:gd name="connsiteY4" fmla="*/ 37774 h 72064"/>
              <a:gd name="connsiteX5" fmla="*/ 62506 w 70013"/>
              <a:gd name="connsiteY5" fmla="*/ 37499 h 72064"/>
              <a:gd name="connsiteX6" fmla="*/ 63419 w 70013"/>
              <a:gd name="connsiteY6" fmla="*/ 45160 h 72064"/>
              <a:gd name="connsiteX7" fmla="*/ 70013 w 70013"/>
              <a:gd name="connsiteY7" fmla="*/ 72064 h 72064"/>
              <a:gd name="connsiteX0" fmla="*/ 0 w 70013"/>
              <a:gd name="connsiteY0" fmla="*/ 71334 h 72064"/>
              <a:gd name="connsiteX1" fmla="*/ 3187 w 70013"/>
              <a:gd name="connsiteY1" fmla="*/ 45229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6449 w 70013"/>
              <a:gd name="connsiteY2" fmla="*/ 25795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71334 h 72064"/>
              <a:gd name="connsiteX1" fmla="*/ 3542 w 70013"/>
              <a:gd name="connsiteY1" fmla="*/ 58248 h 72064"/>
              <a:gd name="connsiteX2" fmla="*/ 6023 w 70013"/>
              <a:gd name="connsiteY2" fmla="*/ 66361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0561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480 w 70013"/>
              <a:gd name="connsiteY8" fmla="*/ 26598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338 w 70013"/>
              <a:gd name="connsiteY8" fmla="*/ 23202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1127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2433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4183 w 70013"/>
              <a:gd name="connsiteY11" fmla="*/ 16410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40141 w 70013"/>
              <a:gd name="connsiteY12" fmla="*/ 23580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304 w 70013"/>
              <a:gd name="connsiteY13" fmla="*/ 13391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212 w 70013"/>
              <a:gd name="connsiteY14" fmla="*/ 18863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5745 w 70013"/>
              <a:gd name="connsiteY15" fmla="*/ 12447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3050 w 70013"/>
              <a:gd name="connsiteY16" fmla="*/ 27164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5390 w 70013"/>
              <a:gd name="connsiteY17" fmla="*/ 23391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568 w 70013"/>
              <a:gd name="connsiteY18" fmla="*/ 14523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476 w 70013"/>
              <a:gd name="connsiteY19" fmla="*/ 18108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5462 w 70013"/>
              <a:gd name="connsiteY20" fmla="*/ 13768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8016 w 70013"/>
              <a:gd name="connsiteY21" fmla="*/ 16598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0995 w 70013"/>
              <a:gd name="connsiteY22" fmla="*/ 6598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1633 w 70013"/>
              <a:gd name="connsiteY22" fmla="*/ 24145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26423 h 27153"/>
              <a:gd name="connsiteX1" fmla="*/ 3542 w 70013"/>
              <a:gd name="connsiteY1" fmla="*/ 13337 h 27153"/>
              <a:gd name="connsiteX2" fmla="*/ 6023 w 70013"/>
              <a:gd name="connsiteY2" fmla="*/ 21450 h 27153"/>
              <a:gd name="connsiteX3" fmla="*/ 9005 w 70013"/>
              <a:gd name="connsiteY3" fmla="*/ 16033 h 27153"/>
              <a:gd name="connsiteX4" fmla="*/ 12102 w 70013"/>
              <a:gd name="connsiteY4" fmla="*/ 24631 h 27153"/>
              <a:gd name="connsiteX5" fmla="*/ 14385 w 70013"/>
              <a:gd name="connsiteY5" fmla="*/ 18366 h 27153"/>
              <a:gd name="connsiteX6" fmla="*/ 17022 w 70013"/>
              <a:gd name="connsiteY6" fmla="*/ 14561 h 27153"/>
              <a:gd name="connsiteX7" fmla="*/ 19713 w 70013"/>
              <a:gd name="connsiteY7" fmla="*/ 20885 h 27153"/>
              <a:gd name="connsiteX8" fmla="*/ 22551 w 70013"/>
              <a:gd name="connsiteY8" fmla="*/ 15413 h 27153"/>
              <a:gd name="connsiteX9" fmla="*/ 25672 w 70013"/>
              <a:gd name="connsiteY9" fmla="*/ 18998 h 27153"/>
              <a:gd name="connsiteX10" fmla="*/ 28367 w 70013"/>
              <a:gd name="connsiteY10" fmla="*/ 12582 h 27153"/>
              <a:gd name="connsiteX11" fmla="*/ 31346 w 70013"/>
              <a:gd name="connsiteY11" fmla="*/ 25036 h 27153"/>
              <a:gd name="connsiteX12" fmla="*/ 34396 w 70013"/>
              <a:gd name="connsiteY12" fmla="*/ 7111 h 27153"/>
              <a:gd name="connsiteX13" fmla="*/ 37091 w 70013"/>
              <a:gd name="connsiteY13" fmla="*/ 14281 h 27153"/>
              <a:gd name="connsiteX14" fmla="*/ 40141 w 70013"/>
              <a:gd name="connsiteY14" fmla="*/ 9564 h 27153"/>
              <a:gd name="connsiteX15" fmla="*/ 42979 w 70013"/>
              <a:gd name="connsiteY15" fmla="*/ 19941 h 27153"/>
              <a:gd name="connsiteX16" fmla="*/ 45320 w 70013"/>
              <a:gd name="connsiteY16" fmla="*/ 16167 h 27153"/>
              <a:gd name="connsiteX17" fmla="*/ 47802 w 70013"/>
              <a:gd name="connsiteY17" fmla="*/ 11073 h 27153"/>
              <a:gd name="connsiteX18" fmla="*/ 50923 w 70013"/>
              <a:gd name="connsiteY18" fmla="*/ 16168 h 27153"/>
              <a:gd name="connsiteX19" fmla="*/ 53263 w 70013"/>
              <a:gd name="connsiteY19" fmla="*/ 10885 h 27153"/>
              <a:gd name="connsiteX20" fmla="*/ 56668 w 70013"/>
              <a:gd name="connsiteY20" fmla="*/ 14658 h 27153"/>
              <a:gd name="connsiteX21" fmla="*/ 59222 w 70013"/>
              <a:gd name="connsiteY21" fmla="*/ 7865 h 27153"/>
              <a:gd name="connsiteX22" fmla="*/ 61633 w 70013"/>
              <a:gd name="connsiteY22" fmla="*/ 16733 h 27153"/>
              <a:gd name="connsiteX23" fmla="*/ 64279 w 70013"/>
              <a:gd name="connsiteY23" fmla="*/ 13154 h 27153"/>
              <a:gd name="connsiteX24" fmla="*/ 63419 w 70013"/>
              <a:gd name="connsiteY24" fmla="*/ 249 h 27153"/>
              <a:gd name="connsiteX25" fmla="*/ 70013 w 70013"/>
              <a:gd name="connsiteY25" fmla="*/ 27153 h 27153"/>
              <a:gd name="connsiteX0" fmla="*/ 0 w 70013"/>
              <a:gd name="connsiteY0" fmla="*/ 19312 h 20042"/>
              <a:gd name="connsiteX1" fmla="*/ 3542 w 70013"/>
              <a:gd name="connsiteY1" fmla="*/ 6226 h 20042"/>
              <a:gd name="connsiteX2" fmla="*/ 6023 w 70013"/>
              <a:gd name="connsiteY2" fmla="*/ 14339 h 20042"/>
              <a:gd name="connsiteX3" fmla="*/ 9005 w 70013"/>
              <a:gd name="connsiteY3" fmla="*/ 8922 h 20042"/>
              <a:gd name="connsiteX4" fmla="*/ 12102 w 70013"/>
              <a:gd name="connsiteY4" fmla="*/ 17520 h 20042"/>
              <a:gd name="connsiteX5" fmla="*/ 14385 w 70013"/>
              <a:gd name="connsiteY5" fmla="*/ 11255 h 20042"/>
              <a:gd name="connsiteX6" fmla="*/ 17022 w 70013"/>
              <a:gd name="connsiteY6" fmla="*/ 7450 h 20042"/>
              <a:gd name="connsiteX7" fmla="*/ 19713 w 70013"/>
              <a:gd name="connsiteY7" fmla="*/ 13774 h 20042"/>
              <a:gd name="connsiteX8" fmla="*/ 22551 w 70013"/>
              <a:gd name="connsiteY8" fmla="*/ 8302 h 20042"/>
              <a:gd name="connsiteX9" fmla="*/ 25672 w 70013"/>
              <a:gd name="connsiteY9" fmla="*/ 11887 h 20042"/>
              <a:gd name="connsiteX10" fmla="*/ 28367 w 70013"/>
              <a:gd name="connsiteY10" fmla="*/ 5471 h 20042"/>
              <a:gd name="connsiteX11" fmla="*/ 31346 w 70013"/>
              <a:gd name="connsiteY11" fmla="*/ 17925 h 20042"/>
              <a:gd name="connsiteX12" fmla="*/ 34396 w 70013"/>
              <a:gd name="connsiteY12" fmla="*/ 0 h 20042"/>
              <a:gd name="connsiteX13" fmla="*/ 37091 w 70013"/>
              <a:gd name="connsiteY13" fmla="*/ 7170 h 20042"/>
              <a:gd name="connsiteX14" fmla="*/ 40141 w 70013"/>
              <a:gd name="connsiteY14" fmla="*/ 2453 h 20042"/>
              <a:gd name="connsiteX15" fmla="*/ 42979 w 70013"/>
              <a:gd name="connsiteY15" fmla="*/ 12830 h 20042"/>
              <a:gd name="connsiteX16" fmla="*/ 45320 w 70013"/>
              <a:gd name="connsiteY16" fmla="*/ 9056 h 20042"/>
              <a:gd name="connsiteX17" fmla="*/ 47802 w 70013"/>
              <a:gd name="connsiteY17" fmla="*/ 3962 h 20042"/>
              <a:gd name="connsiteX18" fmla="*/ 50923 w 70013"/>
              <a:gd name="connsiteY18" fmla="*/ 9057 h 20042"/>
              <a:gd name="connsiteX19" fmla="*/ 53263 w 70013"/>
              <a:gd name="connsiteY19" fmla="*/ 3774 h 20042"/>
              <a:gd name="connsiteX20" fmla="*/ 56668 w 70013"/>
              <a:gd name="connsiteY20" fmla="*/ 7547 h 20042"/>
              <a:gd name="connsiteX21" fmla="*/ 59222 w 70013"/>
              <a:gd name="connsiteY21" fmla="*/ 754 h 20042"/>
              <a:gd name="connsiteX22" fmla="*/ 61633 w 70013"/>
              <a:gd name="connsiteY22" fmla="*/ 9622 h 20042"/>
              <a:gd name="connsiteX23" fmla="*/ 64279 w 70013"/>
              <a:gd name="connsiteY23" fmla="*/ 6043 h 20042"/>
              <a:gd name="connsiteX24" fmla="*/ 67178 w 70013"/>
              <a:gd name="connsiteY24" fmla="*/ 12006 h 20042"/>
              <a:gd name="connsiteX25" fmla="*/ 70013 w 70013"/>
              <a:gd name="connsiteY25" fmla="*/ 20042 h 2004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84"/>
              <a:gd name="connsiteY0" fmla="*/ 27237 h 27237"/>
              <a:gd name="connsiteX1" fmla="*/ 3613 w 70084"/>
              <a:gd name="connsiteY1" fmla="*/ 6226 h 27237"/>
              <a:gd name="connsiteX2" fmla="*/ 6094 w 70084"/>
              <a:gd name="connsiteY2" fmla="*/ 14339 h 27237"/>
              <a:gd name="connsiteX3" fmla="*/ 9076 w 70084"/>
              <a:gd name="connsiteY3" fmla="*/ 8922 h 27237"/>
              <a:gd name="connsiteX4" fmla="*/ 12173 w 70084"/>
              <a:gd name="connsiteY4" fmla="*/ 17520 h 27237"/>
              <a:gd name="connsiteX5" fmla="*/ 14456 w 70084"/>
              <a:gd name="connsiteY5" fmla="*/ 11255 h 27237"/>
              <a:gd name="connsiteX6" fmla="*/ 17093 w 70084"/>
              <a:gd name="connsiteY6" fmla="*/ 7450 h 27237"/>
              <a:gd name="connsiteX7" fmla="*/ 19784 w 70084"/>
              <a:gd name="connsiteY7" fmla="*/ 13774 h 27237"/>
              <a:gd name="connsiteX8" fmla="*/ 22622 w 70084"/>
              <a:gd name="connsiteY8" fmla="*/ 8302 h 27237"/>
              <a:gd name="connsiteX9" fmla="*/ 25743 w 70084"/>
              <a:gd name="connsiteY9" fmla="*/ 11887 h 27237"/>
              <a:gd name="connsiteX10" fmla="*/ 28438 w 70084"/>
              <a:gd name="connsiteY10" fmla="*/ 5471 h 27237"/>
              <a:gd name="connsiteX11" fmla="*/ 31417 w 70084"/>
              <a:gd name="connsiteY11" fmla="*/ 17925 h 27237"/>
              <a:gd name="connsiteX12" fmla="*/ 34467 w 70084"/>
              <a:gd name="connsiteY12" fmla="*/ 0 h 27237"/>
              <a:gd name="connsiteX13" fmla="*/ 37162 w 70084"/>
              <a:gd name="connsiteY13" fmla="*/ 7170 h 27237"/>
              <a:gd name="connsiteX14" fmla="*/ 40212 w 70084"/>
              <a:gd name="connsiteY14" fmla="*/ 2453 h 27237"/>
              <a:gd name="connsiteX15" fmla="*/ 43050 w 70084"/>
              <a:gd name="connsiteY15" fmla="*/ 12830 h 27237"/>
              <a:gd name="connsiteX16" fmla="*/ 45391 w 70084"/>
              <a:gd name="connsiteY16" fmla="*/ 9056 h 27237"/>
              <a:gd name="connsiteX17" fmla="*/ 47873 w 70084"/>
              <a:gd name="connsiteY17" fmla="*/ 3962 h 27237"/>
              <a:gd name="connsiteX18" fmla="*/ 50994 w 70084"/>
              <a:gd name="connsiteY18" fmla="*/ 9057 h 27237"/>
              <a:gd name="connsiteX19" fmla="*/ 53334 w 70084"/>
              <a:gd name="connsiteY19" fmla="*/ 3774 h 27237"/>
              <a:gd name="connsiteX20" fmla="*/ 56739 w 70084"/>
              <a:gd name="connsiteY20" fmla="*/ 7547 h 27237"/>
              <a:gd name="connsiteX21" fmla="*/ 59293 w 70084"/>
              <a:gd name="connsiteY21" fmla="*/ 754 h 27237"/>
              <a:gd name="connsiteX22" fmla="*/ 61704 w 70084"/>
              <a:gd name="connsiteY22" fmla="*/ 9622 h 27237"/>
              <a:gd name="connsiteX23" fmla="*/ 64350 w 70084"/>
              <a:gd name="connsiteY23" fmla="*/ 6043 h 27237"/>
              <a:gd name="connsiteX24" fmla="*/ 67249 w 70084"/>
              <a:gd name="connsiteY24" fmla="*/ 12006 h 27237"/>
              <a:gd name="connsiteX25" fmla="*/ 70084 w 70084"/>
              <a:gd name="connsiteY25" fmla="*/ 7212 h 27237"/>
              <a:gd name="connsiteX0" fmla="*/ 0 w 70084"/>
              <a:gd name="connsiteY0" fmla="*/ 55162 h 55162"/>
              <a:gd name="connsiteX1" fmla="*/ 3187 w 70084"/>
              <a:gd name="connsiteY1" fmla="*/ 0 h 55162"/>
              <a:gd name="connsiteX2" fmla="*/ 6094 w 70084"/>
              <a:gd name="connsiteY2" fmla="*/ 42264 h 55162"/>
              <a:gd name="connsiteX3" fmla="*/ 9076 w 70084"/>
              <a:gd name="connsiteY3" fmla="*/ 36847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9076 w 70084"/>
              <a:gd name="connsiteY3" fmla="*/ 36847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2173 w 70084"/>
              <a:gd name="connsiteY4" fmla="*/ 4544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456 w 70084"/>
              <a:gd name="connsiteY5" fmla="*/ 39180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93 w 70084"/>
              <a:gd name="connsiteY6" fmla="*/ 35375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784 w 70084"/>
              <a:gd name="connsiteY7" fmla="*/ 41699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743 w 70084"/>
              <a:gd name="connsiteY9" fmla="*/ 39812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417 w 70084"/>
              <a:gd name="connsiteY11" fmla="*/ 45850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162 w 70084"/>
              <a:gd name="connsiteY13" fmla="*/ 35095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3050 w 70084"/>
              <a:gd name="connsiteY15" fmla="*/ 40755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391 w 70084"/>
              <a:gd name="connsiteY16" fmla="*/ 36981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1887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994 w 70084"/>
              <a:gd name="connsiteY18" fmla="*/ 36982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31699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739 w 70084"/>
              <a:gd name="connsiteY20" fmla="*/ 3547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04 w 70084"/>
              <a:gd name="connsiteY22" fmla="*/ 37547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35137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49288 h 55162"/>
              <a:gd name="connsiteX0" fmla="*/ 0 w 70084"/>
              <a:gd name="connsiteY0" fmla="*/ 55162 h 55162"/>
              <a:gd name="connsiteX1" fmla="*/ 3187 w 70084"/>
              <a:gd name="connsiteY1" fmla="*/ 0 h 55162"/>
              <a:gd name="connsiteX2" fmla="*/ 6023 w 70084"/>
              <a:gd name="connsiteY2" fmla="*/ 2075 h 55162"/>
              <a:gd name="connsiteX3" fmla="*/ 8579 w 70084"/>
              <a:gd name="connsiteY3" fmla="*/ 4960 h 55162"/>
              <a:gd name="connsiteX4" fmla="*/ 11606 w 70084"/>
              <a:gd name="connsiteY4" fmla="*/ 31105 h 55162"/>
              <a:gd name="connsiteX5" fmla="*/ 14314 w 70084"/>
              <a:gd name="connsiteY5" fmla="*/ 33142 h 55162"/>
              <a:gd name="connsiteX6" fmla="*/ 17022 w 70084"/>
              <a:gd name="connsiteY6" fmla="*/ 32167 h 55162"/>
              <a:gd name="connsiteX7" fmla="*/ 19500 w 70084"/>
              <a:gd name="connsiteY7" fmla="*/ 33963 h 55162"/>
              <a:gd name="connsiteX8" fmla="*/ 22622 w 70084"/>
              <a:gd name="connsiteY8" fmla="*/ 36227 h 55162"/>
              <a:gd name="connsiteX9" fmla="*/ 25672 w 70084"/>
              <a:gd name="connsiteY9" fmla="*/ 33208 h 55162"/>
              <a:gd name="connsiteX10" fmla="*/ 28438 w 70084"/>
              <a:gd name="connsiteY10" fmla="*/ 33396 h 55162"/>
              <a:gd name="connsiteX11" fmla="*/ 31133 w 70084"/>
              <a:gd name="connsiteY11" fmla="*/ 33397 h 55162"/>
              <a:gd name="connsiteX12" fmla="*/ 34467 w 70084"/>
              <a:gd name="connsiteY12" fmla="*/ 27925 h 55162"/>
              <a:gd name="connsiteX13" fmla="*/ 37233 w 70084"/>
              <a:gd name="connsiteY13" fmla="*/ 30378 h 55162"/>
              <a:gd name="connsiteX14" fmla="*/ 40212 w 70084"/>
              <a:gd name="connsiteY14" fmla="*/ 30378 h 55162"/>
              <a:gd name="connsiteX15" fmla="*/ 42837 w 70084"/>
              <a:gd name="connsiteY15" fmla="*/ 30566 h 55162"/>
              <a:gd name="connsiteX16" fmla="*/ 45249 w 70084"/>
              <a:gd name="connsiteY16" fmla="*/ 30755 h 55162"/>
              <a:gd name="connsiteX17" fmla="*/ 47873 w 70084"/>
              <a:gd name="connsiteY17" fmla="*/ 30189 h 55162"/>
              <a:gd name="connsiteX18" fmla="*/ 50427 w 70084"/>
              <a:gd name="connsiteY18" fmla="*/ 30001 h 55162"/>
              <a:gd name="connsiteX19" fmla="*/ 53334 w 70084"/>
              <a:gd name="connsiteY19" fmla="*/ 29057 h 55162"/>
              <a:gd name="connsiteX20" fmla="*/ 56526 w 70084"/>
              <a:gd name="connsiteY20" fmla="*/ 29812 h 55162"/>
              <a:gd name="connsiteX21" fmla="*/ 59293 w 70084"/>
              <a:gd name="connsiteY21" fmla="*/ 28679 h 55162"/>
              <a:gd name="connsiteX22" fmla="*/ 61775 w 70084"/>
              <a:gd name="connsiteY22" fmla="*/ 28490 h 55162"/>
              <a:gd name="connsiteX23" fmla="*/ 64350 w 70084"/>
              <a:gd name="connsiteY23" fmla="*/ 33968 h 55162"/>
              <a:gd name="connsiteX24" fmla="*/ 67249 w 70084"/>
              <a:gd name="connsiteY24" fmla="*/ 39931 h 55162"/>
              <a:gd name="connsiteX25" fmla="*/ 70084 w 70084"/>
              <a:gd name="connsiteY25" fmla="*/ 49288 h 55162"/>
              <a:gd name="connsiteX0" fmla="*/ 0 w 69800"/>
              <a:gd name="connsiteY0" fmla="*/ 55162 h 55162"/>
              <a:gd name="connsiteX1" fmla="*/ 3187 w 69800"/>
              <a:gd name="connsiteY1" fmla="*/ 0 h 55162"/>
              <a:gd name="connsiteX2" fmla="*/ 6023 w 69800"/>
              <a:gd name="connsiteY2" fmla="*/ 2075 h 55162"/>
              <a:gd name="connsiteX3" fmla="*/ 8579 w 69800"/>
              <a:gd name="connsiteY3" fmla="*/ 4960 h 55162"/>
              <a:gd name="connsiteX4" fmla="*/ 11606 w 69800"/>
              <a:gd name="connsiteY4" fmla="*/ 31105 h 55162"/>
              <a:gd name="connsiteX5" fmla="*/ 14314 w 69800"/>
              <a:gd name="connsiteY5" fmla="*/ 33142 h 55162"/>
              <a:gd name="connsiteX6" fmla="*/ 17022 w 69800"/>
              <a:gd name="connsiteY6" fmla="*/ 32167 h 55162"/>
              <a:gd name="connsiteX7" fmla="*/ 19500 w 69800"/>
              <a:gd name="connsiteY7" fmla="*/ 33963 h 55162"/>
              <a:gd name="connsiteX8" fmla="*/ 22622 w 69800"/>
              <a:gd name="connsiteY8" fmla="*/ 36227 h 55162"/>
              <a:gd name="connsiteX9" fmla="*/ 25672 w 69800"/>
              <a:gd name="connsiteY9" fmla="*/ 33208 h 55162"/>
              <a:gd name="connsiteX10" fmla="*/ 28438 w 69800"/>
              <a:gd name="connsiteY10" fmla="*/ 33396 h 55162"/>
              <a:gd name="connsiteX11" fmla="*/ 31133 w 69800"/>
              <a:gd name="connsiteY11" fmla="*/ 33397 h 55162"/>
              <a:gd name="connsiteX12" fmla="*/ 34467 w 69800"/>
              <a:gd name="connsiteY12" fmla="*/ 27925 h 55162"/>
              <a:gd name="connsiteX13" fmla="*/ 37233 w 69800"/>
              <a:gd name="connsiteY13" fmla="*/ 30378 h 55162"/>
              <a:gd name="connsiteX14" fmla="*/ 40212 w 69800"/>
              <a:gd name="connsiteY14" fmla="*/ 30378 h 55162"/>
              <a:gd name="connsiteX15" fmla="*/ 42837 w 69800"/>
              <a:gd name="connsiteY15" fmla="*/ 30566 h 55162"/>
              <a:gd name="connsiteX16" fmla="*/ 45249 w 69800"/>
              <a:gd name="connsiteY16" fmla="*/ 30755 h 55162"/>
              <a:gd name="connsiteX17" fmla="*/ 47873 w 69800"/>
              <a:gd name="connsiteY17" fmla="*/ 30189 h 55162"/>
              <a:gd name="connsiteX18" fmla="*/ 50427 w 69800"/>
              <a:gd name="connsiteY18" fmla="*/ 30001 h 55162"/>
              <a:gd name="connsiteX19" fmla="*/ 53334 w 69800"/>
              <a:gd name="connsiteY19" fmla="*/ 29057 h 55162"/>
              <a:gd name="connsiteX20" fmla="*/ 56526 w 69800"/>
              <a:gd name="connsiteY20" fmla="*/ 29812 h 55162"/>
              <a:gd name="connsiteX21" fmla="*/ 59293 w 69800"/>
              <a:gd name="connsiteY21" fmla="*/ 28679 h 55162"/>
              <a:gd name="connsiteX22" fmla="*/ 61775 w 69800"/>
              <a:gd name="connsiteY22" fmla="*/ 28490 h 55162"/>
              <a:gd name="connsiteX23" fmla="*/ 64350 w 69800"/>
              <a:gd name="connsiteY23" fmla="*/ 33968 h 55162"/>
              <a:gd name="connsiteX24" fmla="*/ 67249 w 69800"/>
              <a:gd name="connsiteY24" fmla="*/ 39931 h 55162"/>
              <a:gd name="connsiteX25" fmla="*/ 69800 w 69800"/>
              <a:gd name="connsiteY25" fmla="*/ 49477 h 55162"/>
              <a:gd name="connsiteX0" fmla="*/ 0 w 69800"/>
              <a:gd name="connsiteY0" fmla="*/ 53087 h 53087"/>
              <a:gd name="connsiteX1" fmla="*/ 2998 w 69800"/>
              <a:gd name="connsiteY1" fmla="*/ 21070 h 53087"/>
              <a:gd name="connsiteX2" fmla="*/ 6023 w 69800"/>
              <a:gd name="connsiteY2" fmla="*/ 0 h 53087"/>
              <a:gd name="connsiteX3" fmla="*/ 8579 w 69800"/>
              <a:gd name="connsiteY3" fmla="*/ 2885 h 53087"/>
              <a:gd name="connsiteX4" fmla="*/ 11606 w 69800"/>
              <a:gd name="connsiteY4" fmla="*/ 29030 h 53087"/>
              <a:gd name="connsiteX5" fmla="*/ 14314 w 69800"/>
              <a:gd name="connsiteY5" fmla="*/ 31067 h 53087"/>
              <a:gd name="connsiteX6" fmla="*/ 17022 w 69800"/>
              <a:gd name="connsiteY6" fmla="*/ 30092 h 53087"/>
              <a:gd name="connsiteX7" fmla="*/ 19500 w 69800"/>
              <a:gd name="connsiteY7" fmla="*/ 31888 h 53087"/>
              <a:gd name="connsiteX8" fmla="*/ 22622 w 69800"/>
              <a:gd name="connsiteY8" fmla="*/ 34152 h 53087"/>
              <a:gd name="connsiteX9" fmla="*/ 25672 w 69800"/>
              <a:gd name="connsiteY9" fmla="*/ 31133 h 53087"/>
              <a:gd name="connsiteX10" fmla="*/ 28438 w 69800"/>
              <a:gd name="connsiteY10" fmla="*/ 31321 h 53087"/>
              <a:gd name="connsiteX11" fmla="*/ 31133 w 69800"/>
              <a:gd name="connsiteY11" fmla="*/ 31322 h 53087"/>
              <a:gd name="connsiteX12" fmla="*/ 34467 w 69800"/>
              <a:gd name="connsiteY12" fmla="*/ 25850 h 53087"/>
              <a:gd name="connsiteX13" fmla="*/ 37233 w 69800"/>
              <a:gd name="connsiteY13" fmla="*/ 28303 h 53087"/>
              <a:gd name="connsiteX14" fmla="*/ 40212 w 69800"/>
              <a:gd name="connsiteY14" fmla="*/ 28303 h 53087"/>
              <a:gd name="connsiteX15" fmla="*/ 42837 w 69800"/>
              <a:gd name="connsiteY15" fmla="*/ 28491 h 53087"/>
              <a:gd name="connsiteX16" fmla="*/ 45249 w 69800"/>
              <a:gd name="connsiteY16" fmla="*/ 28680 h 53087"/>
              <a:gd name="connsiteX17" fmla="*/ 47873 w 69800"/>
              <a:gd name="connsiteY17" fmla="*/ 28114 h 53087"/>
              <a:gd name="connsiteX18" fmla="*/ 50427 w 69800"/>
              <a:gd name="connsiteY18" fmla="*/ 27926 h 53087"/>
              <a:gd name="connsiteX19" fmla="*/ 53334 w 69800"/>
              <a:gd name="connsiteY19" fmla="*/ 26982 h 53087"/>
              <a:gd name="connsiteX20" fmla="*/ 56526 w 69800"/>
              <a:gd name="connsiteY20" fmla="*/ 27737 h 53087"/>
              <a:gd name="connsiteX21" fmla="*/ 59293 w 69800"/>
              <a:gd name="connsiteY21" fmla="*/ 26604 h 53087"/>
              <a:gd name="connsiteX22" fmla="*/ 61775 w 69800"/>
              <a:gd name="connsiteY22" fmla="*/ 26415 h 53087"/>
              <a:gd name="connsiteX23" fmla="*/ 64350 w 69800"/>
              <a:gd name="connsiteY23" fmla="*/ 31893 h 53087"/>
              <a:gd name="connsiteX24" fmla="*/ 67249 w 69800"/>
              <a:gd name="connsiteY24" fmla="*/ 37856 h 53087"/>
              <a:gd name="connsiteX25" fmla="*/ 69800 w 69800"/>
              <a:gd name="connsiteY25" fmla="*/ 47402 h 53087"/>
              <a:gd name="connsiteX0" fmla="*/ 0 w 69800"/>
              <a:gd name="connsiteY0" fmla="*/ 50202 h 50202"/>
              <a:gd name="connsiteX1" fmla="*/ 2998 w 69800"/>
              <a:gd name="connsiteY1" fmla="*/ 18185 h 50202"/>
              <a:gd name="connsiteX2" fmla="*/ 5645 w 69800"/>
              <a:gd name="connsiteY2" fmla="*/ 1643 h 50202"/>
              <a:gd name="connsiteX3" fmla="*/ 8579 w 69800"/>
              <a:gd name="connsiteY3" fmla="*/ 0 h 50202"/>
              <a:gd name="connsiteX4" fmla="*/ 11606 w 69800"/>
              <a:gd name="connsiteY4" fmla="*/ 26145 h 50202"/>
              <a:gd name="connsiteX5" fmla="*/ 14314 w 69800"/>
              <a:gd name="connsiteY5" fmla="*/ 28182 h 50202"/>
              <a:gd name="connsiteX6" fmla="*/ 17022 w 69800"/>
              <a:gd name="connsiteY6" fmla="*/ 27207 h 50202"/>
              <a:gd name="connsiteX7" fmla="*/ 19500 w 69800"/>
              <a:gd name="connsiteY7" fmla="*/ 29003 h 50202"/>
              <a:gd name="connsiteX8" fmla="*/ 22622 w 69800"/>
              <a:gd name="connsiteY8" fmla="*/ 31267 h 50202"/>
              <a:gd name="connsiteX9" fmla="*/ 25672 w 69800"/>
              <a:gd name="connsiteY9" fmla="*/ 28248 h 50202"/>
              <a:gd name="connsiteX10" fmla="*/ 28438 w 69800"/>
              <a:gd name="connsiteY10" fmla="*/ 28436 h 50202"/>
              <a:gd name="connsiteX11" fmla="*/ 31133 w 69800"/>
              <a:gd name="connsiteY11" fmla="*/ 28437 h 50202"/>
              <a:gd name="connsiteX12" fmla="*/ 34467 w 69800"/>
              <a:gd name="connsiteY12" fmla="*/ 22965 h 50202"/>
              <a:gd name="connsiteX13" fmla="*/ 37233 w 69800"/>
              <a:gd name="connsiteY13" fmla="*/ 25418 h 50202"/>
              <a:gd name="connsiteX14" fmla="*/ 40212 w 69800"/>
              <a:gd name="connsiteY14" fmla="*/ 25418 h 50202"/>
              <a:gd name="connsiteX15" fmla="*/ 42837 w 69800"/>
              <a:gd name="connsiteY15" fmla="*/ 25606 h 50202"/>
              <a:gd name="connsiteX16" fmla="*/ 45249 w 69800"/>
              <a:gd name="connsiteY16" fmla="*/ 25795 h 50202"/>
              <a:gd name="connsiteX17" fmla="*/ 47873 w 69800"/>
              <a:gd name="connsiteY17" fmla="*/ 25229 h 50202"/>
              <a:gd name="connsiteX18" fmla="*/ 50427 w 69800"/>
              <a:gd name="connsiteY18" fmla="*/ 25041 h 50202"/>
              <a:gd name="connsiteX19" fmla="*/ 53334 w 69800"/>
              <a:gd name="connsiteY19" fmla="*/ 24097 h 50202"/>
              <a:gd name="connsiteX20" fmla="*/ 56526 w 69800"/>
              <a:gd name="connsiteY20" fmla="*/ 24852 h 50202"/>
              <a:gd name="connsiteX21" fmla="*/ 59293 w 69800"/>
              <a:gd name="connsiteY21" fmla="*/ 23719 h 50202"/>
              <a:gd name="connsiteX22" fmla="*/ 61775 w 69800"/>
              <a:gd name="connsiteY22" fmla="*/ 23530 h 50202"/>
              <a:gd name="connsiteX23" fmla="*/ 64350 w 69800"/>
              <a:gd name="connsiteY23" fmla="*/ 29008 h 50202"/>
              <a:gd name="connsiteX24" fmla="*/ 67249 w 69800"/>
              <a:gd name="connsiteY24" fmla="*/ 34971 h 50202"/>
              <a:gd name="connsiteX25" fmla="*/ 69800 w 69800"/>
              <a:gd name="connsiteY25" fmla="*/ 44517 h 50202"/>
              <a:gd name="connsiteX0" fmla="*/ 0 w 69800"/>
              <a:gd name="connsiteY0" fmla="*/ 71083 h 71083"/>
              <a:gd name="connsiteX1" fmla="*/ 2998 w 69800"/>
              <a:gd name="connsiteY1" fmla="*/ 39066 h 71083"/>
              <a:gd name="connsiteX2" fmla="*/ 5645 w 69800"/>
              <a:gd name="connsiteY2" fmla="*/ 22524 h 71083"/>
              <a:gd name="connsiteX3" fmla="*/ 8674 w 69800"/>
              <a:gd name="connsiteY3" fmla="*/ 0 h 71083"/>
              <a:gd name="connsiteX4" fmla="*/ 11606 w 69800"/>
              <a:gd name="connsiteY4" fmla="*/ 47026 h 71083"/>
              <a:gd name="connsiteX5" fmla="*/ 14314 w 69800"/>
              <a:gd name="connsiteY5" fmla="*/ 49063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645 w 69800"/>
              <a:gd name="connsiteY2" fmla="*/ 22524 h 71083"/>
              <a:gd name="connsiteX3" fmla="*/ 8674 w 69800"/>
              <a:gd name="connsiteY3" fmla="*/ 0 h 71083"/>
              <a:gd name="connsiteX4" fmla="*/ 11606 w 69800"/>
              <a:gd name="connsiteY4" fmla="*/ 47026 h 71083"/>
              <a:gd name="connsiteX5" fmla="*/ 14314 w 69800"/>
              <a:gd name="connsiteY5" fmla="*/ 49063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606 w 69800"/>
              <a:gd name="connsiteY4" fmla="*/ 47026 h 71083"/>
              <a:gd name="connsiteX5" fmla="*/ 14314 w 69800"/>
              <a:gd name="connsiteY5" fmla="*/ 49063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49063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8088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500 w 69800"/>
              <a:gd name="connsiteY7" fmla="*/ 49884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622 w 69800"/>
              <a:gd name="connsiteY8" fmla="*/ 52148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672 w 69800"/>
              <a:gd name="connsiteY9" fmla="*/ 49129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438 w 69800"/>
              <a:gd name="connsiteY10" fmla="*/ 49317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49318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4467 w 69800"/>
              <a:gd name="connsiteY12" fmla="*/ 43846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7233 w 69800"/>
              <a:gd name="connsiteY13" fmla="*/ 46299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40212 w 69800"/>
              <a:gd name="connsiteY14" fmla="*/ 46299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837 w 69800"/>
              <a:gd name="connsiteY15" fmla="*/ 46487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5249 w 69800"/>
              <a:gd name="connsiteY16" fmla="*/ 46676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873 w 69800"/>
              <a:gd name="connsiteY17" fmla="*/ 46110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427 w 69800"/>
              <a:gd name="connsiteY18" fmla="*/ 45922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334 w 69800"/>
              <a:gd name="connsiteY19" fmla="*/ 44978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6526 w 69800"/>
              <a:gd name="connsiteY20" fmla="*/ 4573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5864 w 69800"/>
              <a:gd name="connsiteY20" fmla="*/ 37683 h 71083"/>
              <a:gd name="connsiteX21" fmla="*/ 59293 w 69800"/>
              <a:gd name="connsiteY21" fmla="*/ 44600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5864 w 69800"/>
              <a:gd name="connsiteY20" fmla="*/ 37683 h 71083"/>
              <a:gd name="connsiteX21" fmla="*/ 58631 w 69800"/>
              <a:gd name="connsiteY21" fmla="*/ 36801 h 71083"/>
              <a:gd name="connsiteX22" fmla="*/ 61775 w 69800"/>
              <a:gd name="connsiteY22" fmla="*/ 44411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5864 w 69800"/>
              <a:gd name="connsiteY20" fmla="*/ 37683 h 71083"/>
              <a:gd name="connsiteX21" fmla="*/ 58631 w 69800"/>
              <a:gd name="connsiteY21" fmla="*/ 36801 h 71083"/>
              <a:gd name="connsiteX22" fmla="*/ 61680 w 69800"/>
              <a:gd name="connsiteY22" fmla="*/ 38625 h 71083"/>
              <a:gd name="connsiteX23" fmla="*/ 64350 w 69800"/>
              <a:gd name="connsiteY23" fmla="*/ 49889 h 71083"/>
              <a:gd name="connsiteX24" fmla="*/ 67249 w 69800"/>
              <a:gd name="connsiteY24" fmla="*/ 55852 h 71083"/>
              <a:gd name="connsiteX25" fmla="*/ 69800 w 69800"/>
              <a:gd name="connsiteY25" fmla="*/ 65398 h 71083"/>
              <a:gd name="connsiteX0" fmla="*/ 0 w 69800"/>
              <a:gd name="connsiteY0" fmla="*/ 71083 h 71083"/>
              <a:gd name="connsiteX1" fmla="*/ 2998 w 69800"/>
              <a:gd name="connsiteY1" fmla="*/ 41833 h 71083"/>
              <a:gd name="connsiteX2" fmla="*/ 5834 w 69800"/>
              <a:gd name="connsiteY2" fmla="*/ 21266 h 71083"/>
              <a:gd name="connsiteX3" fmla="*/ 8674 w 69800"/>
              <a:gd name="connsiteY3" fmla="*/ 0 h 71083"/>
              <a:gd name="connsiteX4" fmla="*/ 11228 w 69800"/>
              <a:gd name="connsiteY4" fmla="*/ 17340 h 71083"/>
              <a:gd name="connsiteX5" fmla="*/ 14314 w 69800"/>
              <a:gd name="connsiteY5" fmla="*/ 31704 h 71083"/>
              <a:gd name="connsiteX6" fmla="*/ 17022 w 69800"/>
              <a:gd name="connsiteY6" fmla="*/ 44063 h 71083"/>
              <a:gd name="connsiteX7" fmla="*/ 19973 w 69800"/>
              <a:gd name="connsiteY7" fmla="*/ 42588 h 71083"/>
              <a:gd name="connsiteX8" fmla="*/ 22717 w 69800"/>
              <a:gd name="connsiteY8" fmla="*/ 40072 h 71083"/>
              <a:gd name="connsiteX9" fmla="*/ 25199 w 69800"/>
              <a:gd name="connsiteY9" fmla="*/ 39066 h 71083"/>
              <a:gd name="connsiteX10" fmla="*/ 28249 w 69800"/>
              <a:gd name="connsiteY10" fmla="*/ 37996 h 71083"/>
              <a:gd name="connsiteX11" fmla="*/ 31133 w 69800"/>
              <a:gd name="connsiteY11" fmla="*/ 38249 h 71083"/>
              <a:gd name="connsiteX12" fmla="*/ 33900 w 69800"/>
              <a:gd name="connsiteY12" fmla="*/ 37808 h 71083"/>
              <a:gd name="connsiteX13" fmla="*/ 36666 w 69800"/>
              <a:gd name="connsiteY13" fmla="*/ 37997 h 71083"/>
              <a:gd name="connsiteX14" fmla="*/ 39361 w 69800"/>
              <a:gd name="connsiteY14" fmla="*/ 37745 h 71083"/>
              <a:gd name="connsiteX15" fmla="*/ 42175 w 69800"/>
              <a:gd name="connsiteY15" fmla="*/ 37934 h 71083"/>
              <a:gd name="connsiteX16" fmla="*/ 44871 w 69800"/>
              <a:gd name="connsiteY16" fmla="*/ 37871 h 71083"/>
              <a:gd name="connsiteX17" fmla="*/ 47495 w 69800"/>
              <a:gd name="connsiteY17" fmla="*/ 38563 h 71083"/>
              <a:gd name="connsiteX18" fmla="*/ 50522 w 69800"/>
              <a:gd name="connsiteY18" fmla="*/ 36614 h 71083"/>
              <a:gd name="connsiteX19" fmla="*/ 53239 w 69800"/>
              <a:gd name="connsiteY19" fmla="*/ 37179 h 71083"/>
              <a:gd name="connsiteX20" fmla="*/ 55864 w 69800"/>
              <a:gd name="connsiteY20" fmla="*/ 37683 h 71083"/>
              <a:gd name="connsiteX21" fmla="*/ 58631 w 69800"/>
              <a:gd name="connsiteY21" fmla="*/ 36801 h 71083"/>
              <a:gd name="connsiteX22" fmla="*/ 61680 w 69800"/>
              <a:gd name="connsiteY22" fmla="*/ 38625 h 71083"/>
              <a:gd name="connsiteX23" fmla="*/ 64350 w 69800"/>
              <a:gd name="connsiteY23" fmla="*/ 49889 h 71083"/>
              <a:gd name="connsiteX24" fmla="*/ 67154 w 69800"/>
              <a:gd name="connsiteY24" fmla="*/ 62645 h 71083"/>
              <a:gd name="connsiteX25" fmla="*/ 69800 w 69800"/>
              <a:gd name="connsiteY25" fmla="*/ 65398 h 71083"/>
              <a:gd name="connsiteX0" fmla="*/ 0 w 69705"/>
              <a:gd name="connsiteY0" fmla="*/ 71083 h 71083"/>
              <a:gd name="connsiteX1" fmla="*/ 2998 w 69705"/>
              <a:gd name="connsiteY1" fmla="*/ 41833 h 71083"/>
              <a:gd name="connsiteX2" fmla="*/ 5834 w 69705"/>
              <a:gd name="connsiteY2" fmla="*/ 21266 h 71083"/>
              <a:gd name="connsiteX3" fmla="*/ 8674 w 69705"/>
              <a:gd name="connsiteY3" fmla="*/ 0 h 71083"/>
              <a:gd name="connsiteX4" fmla="*/ 11228 w 69705"/>
              <a:gd name="connsiteY4" fmla="*/ 17340 h 71083"/>
              <a:gd name="connsiteX5" fmla="*/ 14314 w 69705"/>
              <a:gd name="connsiteY5" fmla="*/ 31704 h 71083"/>
              <a:gd name="connsiteX6" fmla="*/ 17022 w 69705"/>
              <a:gd name="connsiteY6" fmla="*/ 44063 h 71083"/>
              <a:gd name="connsiteX7" fmla="*/ 19973 w 69705"/>
              <a:gd name="connsiteY7" fmla="*/ 42588 h 71083"/>
              <a:gd name="connsiteX8" fmla="*/ 22717 w 69705"/>
              <a:gd name="connsiteY8" fmla="*/ 40072 h 71083"/>
              <a:gd name="connsiteX9" fmla="*/ 25199 w 69705"/>
              <a:gd name="connsiteY9" fmla="*/ 39066 h 71083"/>
              <a:gd name="connsiteX10" fmla="*/ 28249 w 69705"/>
              <a:gd name="connsiteY10" fmla="*/ 37996 h 71083"/>
              <a:gd name="connsiteX11" fmla="*/ 31133 w 69705"/>
              <a:gd name="connsiteY11" fmla="*/ 38249 h 71083"/>
              <a:gd name="connsiteX12" fmla="*/ 33900 w 69705"/>
              <a:gd name="connsiteY12" fmla="*/ 37808 h 71083"/>
              <a:gd name="connsiteX13" fmla="*/ 36666 w 69705"/>
              <a:gd name="connsiteY13" fmla="*/ 37997 h 71083"/>
              <a:gd name="connsiteX14" fmla="*/ 39361 w 69705"/>
              <a:gd name="connsiteY14" fmla="*/ 37745 h 71083"/>
              <a:gd name="connsiteX15" fmla="*/ 42175 w 69705"/>
              <a:gd name="connsiteY15" fmla="*/ 37934 h 71083"/>
              <a:gd name="connsiteX16" fmla="*/ 44871 w 69705"/>
              <a:gd name="connsiteY16" fmla="*/ 37871 h 71083"/>
              <a:gd name="connsiteX17" fmla="*/ 47495 w 69705"/>
              <a:gd name="connsiteY17" fmla="*/ 38563 h 71083"/>
              <a:gd name="connsiteX18" fmla="*/ 50522 w 69705"/>
              <a:gd name="connsiteY18" fmla="*/ 36614 h 71083"/>
              <a:gd name="connsiteX19" fmla="*/ 53239 w 69705"/>
              <a:gd name="connsiteY19" fmla="*/ 37179 h 71083"/>
              <a:gd name="connsiteX20" fmla="*/ 55864 w 69705"/>
              <a:gd name="connsiteY20" fmla="*/ 37683 h 71083"/>
              <a:gd name="connsiteX21" fmla="*/ 58631 w 69705"/>
              <a:gd name="connsiteY21" fmla="*/ 36801 h 71083"/>
              <a:gd name="connsiteX22" fmla="*/ 61680 w 69705"/>
              <a:gd name="connsiteY22" fmla="*/ 38625 h 71083"/>
              <a:gd name="connsiteX23" fmla="*/ 64350 w 69705"/>
              <a:gd name="connsiteY23" fmla="*/ 49889 h 71083"/>
              <a:gd name="connsiteX24" fmla="*/ 67154 w 69705"/>
              <a:gd name="connsiteY24" fmla="*/ 62645 h 71083"/>
              <a:gd name="connsiteX25" fmla="*/ 69705 w 69705"/>
              <a:gd name="connsiteY25" fmla="*/ 70933 h 7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705" h="71083">
                <a:moveTo>
                  <a:pt x="0" y="71083"/>
                </a:moveTo>
                <a:lnTo>
                  <a:pt x="2998" y="41833"/>
                </a:lnTo>
                <a:lnTo>
                  <a:pt x="5834" y="21266"/>
                </a:lnTo>
                <a:lnTo>
                  <a:pt x="8674" y="0"/>
                </a:lnTo>
                <a:lnTo>
                  <a:pt x="11228" y="17340"/>
                </a:lnTo>
                <a:lnTo>
                  <a:pt x="14314" y="31704"/>
                </a:lnTo>
                <a:lnTo>
                  <a:pt x="17022" y="44063"/>
                </a:lnTo>
                <a:lnTo>
                  <a:pt x="19973" y="42588"/>
                </a:lnTo>
                <a:lnTo>
                  <a:pt x="22717" y="40072"/>
                </a:lnTo>
                <a:lnTo>
                  <a:pt x="25199" y="39066"/>
                </a:lnTo>
                <a:lnTo>
                  <a:pt x="28249" y="37996"/>
                </a:lnTo>
                <a:lnTo>
                  <a:pt x="31133" y="38249"/>
                </a:lnTo>
                <a:lnTo>
                  <a:pt x="33900" y="37808"/>
                </a:lnTo>
                <a:lnTo>
                  <a:pt x="36666" y="37997"/>
                </a:lnTo>
                <a:lnTo>
                  <a:pt x="39361" y="37745"/>
                </a:lnTo>
                <a:lnTo>
                  <a:pt x="42175" y="37934"/>
                </a:lnTo>
                <a:cubicBezTo>
                  <a:pt x="42199" y="37871"/>
                  <a:pt x="44847" y="37934"/>
                  <a:pt x="44871" y="37871"/>
                </a:cubicBezTo>
                <a:cubicBezTo>
                  <a:pt x="44894" y="37808"/>
                  <a:pt x="47472" y="38626"/>
                  <a:pt x="47495" y="38563"/>
                </a:cubicBezTo>
                <a:lnTo>
                  <a:pt x="50522" y="36614"/>
                </a:lnTo>
                <a:lnTo>
                  <a:pt x="53239" y="37179"/>
                </a:lnTo>
                <a:lnTo>
                  <a:pt x="55864" y="37683"/>
                </a:lnTo>
                <a:lnTo>
                  <a:pt x="58631" y="36801"/>
                </a:lnTo>
                <a:lnTo>
                  <a:pt x="61680" y="38625"/>
                </a:lnTo>
                <a:lnTo>
                  <a:pt x="64350" y="49889"/>
                </a:lnTo>
                <a:cubicBezTo>
                  <a:pt x="64654" y="52443"/>
                  <a:pt x="67276" y="62355"/>
                  <a:pt x="67154" y="62645"/>
                </a:cubicBezTo>
                <a:cubicBezTo>
                  <a:pt x="67248" y="62556"/>
                  <a:pt x="67554" y="63663"/>
                  <a:pt x="69705" y="70933"/>
                </a:cubicBezTo>
              </a:path>
            </a:pathLst>
          </a:custGeom>
          <a:noFill/>
          <a:ln w="19050">
            <a:solidFill>
              <a:srgbClr val="00B050"/>
            </a:solidFill>
            <a:round/>
          </a:ln>
        </p:spPr>
        <p:style>
          <a:lnRef idx="0">
            <a:scrgbClr r="0" g="0" b="0"/>
          </a:lnRef>
          <a:fillRef idx="0">
            <a:scrgbClr r="0" g="0" b="0"/>
          </a:fillRef>
          <a:effectRef idx="0">
            <a:scrgbClr r="0" g="0" b="0"/>
          </a:effectRef>
          <a:fontRef idx="minor"/>
        </p:style>
        <p:txBody>
          <a:bodyPr/>
          <a:lstStyle/>
          <a:p>
            <a:endParaRPr lang="en-US" dirty="0"/>
          </a:p>
        </p:txBody>
      </p:sp>
      <p:cxnSp>
        <p:nvCxnSpPr>
          <p:cNvPr id="103" name="Gerade Verbindung mit Pfeil 102">
            <a:extLst>
              <a:ext uri="{FF2B5EF4-FFF2-40B4-BE49-F238E27FC236}">
                <a16:creationId xmlns:a16="http://schemas.microsoft.com/office/drawing/2014/main" id="{5E2FF507-7B55-42E7-ABCC-0EEF03817B2D}"/>
              </a:ext>
            </a:extLst>
          </p:cNvPr>
          <p:cNvCxnSpPr>
            <a:cxnSpLocks/>
          </p:cNvCxnSpPr>
          <p:nvPr/>
        </p:nvCxnSpPr>
        <p:spPr>
          <a:xfrm flipH="1">
            <a:off x="3155951" y="3733369"/>
            <a:ext cx="307974" cy="2110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5" name="Gruppieren 114">
            <a:extLst>
              <a:ext uri="{FF2B5EF4-FFF2-40B4-BE49-F238E27FC236}">
                <a16:creationId xmlns:a16="http://schemas.microsoft.com/office/drawing/2014/main" id="{C09F460E-FD18-44DA-85DD-F4CB494811CD}"/>
              </a:ext>
            </a:extLst>
          </p:cNvPr>
          <p:cNvGrpSpPr/>
          <p:nvPr/>
        </p:nvGrpSpPr>
        <p:grpSpPr>
          <a:xfrm>
            <a:off x="2443559" y="4436910"/>
            <a:ext cx="5291492" cy="1086067"/>
            <a:chOff x="2443559" y="3054322"/>
            <a:chExt cx="5291492" cy="1086067"/>
          </a:xfrm>
        </p:grpSpPr>
        <p:sp>
          <p:nvSpPr>
            <p:cNvPr id="96" name="CustomShape 40">
              <a:extLst>
                <a:ext uri="{FF2B5EF4-FFF2-40B4-BE49-F238E27FC236}">
                  <a16:creationId xmlns:a16="http://schemas.microsoft.com/office/drawing/2014/main" id="{090B2FEE-60DC-4F08-B192-968BA9CF641E}"/>
                </a:ext>
              </a:extLst>
            </p:cNvPr>
            <p:cNvSpPr/>
            <p:nvPr/>
          </p:nvSpPr>
          <p:spPr>
            <a:xfrm>
              <a:off x="2443559" y="3452897"/>
              <a:ext cx="4705656" cy="687492"/>
            </a:xfrm>
            <a:custGeom>
              <a:avLst/>
              <a:gdLst>
                <a:gd name="connsiteX0" fmla="*/ 0 w 69635"/>
                <a:gd name="connsiteY0" fmla="*/ 75548 h 75548"/>
                <a:gd name="connsiteX1" fmla="*/ 8934 w 69635"/>
                <a:gd name="connsiteY1" fmla="*/ 0 h 75548"/>
                <a:gd name="connsiteX2" fmla="*/ 16618 w 69635"/>
                <a:gd name="connsiteY2" fmla="*/ 44951 h 75548"/>
                <a:gd name="connsiteX3" fmla="*/ 19256 w 69635"/>
                <a:gd name="connsiteY3" fmla="*/ 45478 h 75548"/>
                <a:gd name="connsiteX4" fmla="*/ 21893 w 69635"/>
                <a:gd name="connsiteY4" fmla="*/ 40730 h 75548"/>
                <a:gd name="connsiteX5" fmla="*/ 61986 w 69635"/>
                <a:gd name="connsiteY5" fmla="*/ 40203 h 75548"/>
                <a:gd name="connsiteX6" fmla="*/ 63041 w 69635"/>
                <a:gd name="connsiteY6" fmla="*/ 48116 h 75548"/>
                <a:gd name="connsiteX7" fmla="*/ 69635 w 69635"/>
                <a:gd name="connsiteY7" fmla="*/ 75020 h 75548"/>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364 w 70013"/>
                <a:gd name="connsiteY5" fmla="*/ 40203 h 75020"/>
                <a:gd name="connsiteX6" fmla="*/ 63419 w 70013"/>
                <a:gd name="connsiteY6" fmla="*/ 48116 h 75020"/>
                <a:gd name="connsiteX7" fmla="*/ 70013 w 70013"/>
                <a:gd name="connsiteY7" fmla="*/ 75020 h 75020"/>
                <a:gd name="connsiteX0" fmla="*/ 0 w 70013"/>
                <a:gd name="connsiteY0" fmla="*/ 74290 h 75020"/>
                <a:gd name="connsiteX1" fmla="*/ 9312 w 70013"/>
                <a:gd name="connsiteY1" fmla="*/ 0 h 75020"/>
                <a:gd name="connsiteX2" fmla="*/ 16996 w 70013"/>
                <a:gd name="connsiteY2" fmla="*/ 44951 h 75020"/>
                <a:gd name="connsiteX3" fmla="*/ 19634 w 70013"/>
                <a:gd name="connsiteY3" fmla="*/ 45478 h 75020"/>
                <a:gd name="connsiteX4" fmla="*/ 22271 w 70013"/>
                <a:gd name="connsiteY4" fmla="*/ 40730 h 75020"/>
                <a:gd name="connsiteX5" fmla="*/ 62506 w 70013"/>
                <a:gd name="connsiteY5" fmla="*/ 40455 h 75020"/>
                <a:gd name="connsiteX6" fmla="*/ 63419 w 70013"/>
                <a:gd name="connsiteY6" fmla="*/ 48116 h 75020"/>
                <a:gd name="connsiteX7" fmla="*/ 70013 w 70013"/>
                <a:gd name="connsiteY7" fmla="*/ 75020 h 75020"/>
                <a:gd name="connsiteX0" fmla="*/ 0 w 70013"/>
                <a:gd name="connsiteY0" fmla="*/ 71523 h 72253"/>
                <a:gd name="connsiteX1" fmla="*/ 8650 w 70013"/>
                <a:gd name="connsiteY1" fmla="*/ 0 h 72253"/>
                <a:gd name="connsiteX2" fmla="*/ 16996 w 70013"/>
                <a:gd name="connsiteY2" fmla="*/ 42184 h 72253"/>
                <a:gd name="connsiteX3" fmla="*/ 19634 w 70013"/>
                <a:gd name="connsiteY3" fmla="*/ 42711 h 72253"/>
                <a:gd name="connsiteX4" fmla="*/ 22271 w 70013"/>
                <a:gd name="connsiteY4" fmla="*/ 37963 h 72253"/>
                <a:gd name="connsiteX5" fmla="*/ 62506 w 70013"/>
                <a:gd name="connsiteY5" fmla="*/ 37688 h 72253"/>
                <a:gd name="connsiteX6" fmla="*/ 63419 w 70013"/>
                <a:gd name="connsiteY6" fmla="*/ 45349 h 72253"/>
                <a:gd name="connsiteX7" fmla="*/ 70013 w 70013"/>
                <a:gd name="connsiteY7" fmla="*/ 72253 h 72253"/>
                <a:gd name="connsiteX0" fmla="*/ 0 w 70013"/>
                <a:gd name="connsiteY0" fmla="*/ 71334 h 72064"/>
                <a:gd name="connsiteX1" fmla="*/ 8792 w 70013"/>
                <a:gd name="connsiteY1" fmla="*/ 0 h 72064"/>
                <a:gd name="connsiteX2" fmla="*/ 16996 w 70013"/>
                <a:gd name="connsiteY2" fmla="*/ 41995 h 72064"/>
                <a:gd name="connsiteX3" fmla="*/ 19634 w 70013"/>
                <a:gd name="connsiteY3" fmla="*/ 42522 h 72064"/>
                <a:gd name="connsiteX4" fmla="*/ 22271 w 70013"/>
                <a:gd name="connsiteY4" fmla="*/ 37774 h 72064"/>
                <a:gd name="connsiteX5" fmla="*/ 62506 w 70013"/>
                <a:gd name="connsiteY5" fmla="*/ 37499 h 72064"/>
                <a:gd name="connsiteX6" fmla="*/ 63419 w 70013"/>
                <a:gd name="connsiteY6" fmla="*/ 45160 h 72064"/>
                <a:gd name="connsiteX7" fmla="*/ 70013 w 70013"/>
                <a:gd name="connsiteY7" fmla="*/ 72064 h 72064"/>
                <a:gd name="connsiteX0" fmla="*/ 0 w 70013"/>
                <a:gd name="connsiteY0" fmla="*/ 71334 h 72064"/>
                <a:gd name="connsiteX1" fmla="*/ 3187 w 70013"/>
                <a:gd name="connsiteY1" fmla="*/ 45229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8792 w 70013"/>
                <a:gd name="connsiteY2" fmla="*/ 0 h 72064"/>
                <a:gd name="connsiteX3" fmla="*/ 16996 w 70013"/>
                <a:gd name="connsiteY3" fmla="*/ 41995 h 72064"/>
                <a:gd name="connsiteX4" fmla="*/ 19634 w 70013"/>
                <a:gd name="connsiteY4" fmla="*/ 42522 h 72064"/>
                <a:gd name="connsiteX5" fmla="*/ 22271 w 70013"/>
                <a:gd name="connsiteY5" fmla="*/ 37774 h 72064"/>
                <a:gd name="connsiteX6" fmla="*/ 62506 w 70013"/>
                <a:gd name="connsiteY6" fmla="*/ 37499 h 72064"/>
                <a:gd name="connsiteX7" fmla="*/ 63419 w 70013"/>
                <a:gd name="connsiteY7" fmla="*/ 45160 h 72064"/>
                <a:gd name="connsiteX8" fmla="*/ 70013 w 70013"/>
                <a:gd name="connsiteY8" fmla="*/ 72064 h 72064"/>
                <a:gd name="connsiteX0" fmla="*/ 0 w 70013"/>
                <a:gd name="connsiteY0" fmla="*/ 71334 h 72064"/>
                <a:gd name="connsiteX1" fmla="*/ 3542 w 70013"/>
                <a:gd name="connsiteY1" fmla="*/ 58248 h 72064"/>
                <a:gd name="connsiteX2" fmla="*/ 6449 w 70013"/>
                <a:gd name="connsiteY2" fmla="*/ 25795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71334 h 72064"/>
                <a:gd name="connsiteX1" fmla="*/ 3542 w 70013"/>
                <a:gd name="connsiteY1" fmla="*/ 58248 h 72064"/>
                <a:gd name="connsiteX2" fmla="*/ 6023 w 70013"/>
                <a:gd name="connsiteY2" fmla="*/ 66361 h 72064"/>
                <a:gd name="connsiteX3" fmla="*/ 8792 w 70013"/>
                <a:gd name="connsiteY3" fmla="*/ 0 h 72064"/>
                <a:gd name="connsiteX4" fmla="*/ 16996 w 70013"/>
                <a:gd name="connsiteY4" fmla="*/ 41995 h 72064"/>
                <a:gd name="connsiteX5" fmla="*/ 19634 w 70013"/>
                <a:gd name="connsiteY5" fmla="*/ 42522 h 72064"/>
                <a:gd name="connsiteX6" fmla="*/ 22271 w 70013"/>
                <a:gd name="connsiteY6" fmla="*/ 37774 h 72064"/>
                <a:gd name="connsiteX7" fmla="*/ 62506 w 70013"/>
                <a:gd name="connsiteY7" fmla="*/ 37499 h 72064"/>
                <a:gd name="connsiteX8" fmla="*/ 63419 w 70013"/>
                <a:gd name="connsiteY8" fmla="*/ 45160 h 72064"/>
                <a:gd name="connsiteX9" fmla="*/ 70013 w 70013"/>
                <a:gd name="connsiteY9" fmla="*/ 72064 h 72064"/>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6996 w 70013"/>
                <a:gd name="connsiteY4" fmla="*/ 4496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9634 w 70013"/>
                <a:gd name="connsiteY5" fmla="*/ 5023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22271 w 70013"/>
                <a:gd name="connsiteY6" fmla="*/ 275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62506 w 70013"/>
                <a:gd name="connsiteY7" fmla="*/ 0 h 34565"/>
                <a:gd name="connsiteX8" fmla="*/ 63419 w 70013"/>
                <a:gd name="connsiteY8" fmla="*/ 7661 h 34565"/>
                <a:gd name="connsiteX9" fmla="*/ 70013 w 70013"/>
                <a:gd name="connsiteY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0561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62506 w 70013"/>
                <a:gd name="connsiteY8" fmla="*/ 0 h 34565"/>
                <a:gd name="connsiteX9" fmla="*/ 63419 w 70013"/>
                <a:gd name="connsiteY9" fmla="*/ 7661 h 34565"/>
                <a:gd name="connsiteX10" fmla="*/ 70013 w 70013"/>
                <a:gd name="connsiteY1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480 w 70013"/>
                <a:gd name="connsiteY8" fmla="*/ 26598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338 w 70013"/>
                <a:gd name="connsiteY8" fmla="*/ 23202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62506 w 70013"/>
                <a:gd name="connsiteY9" fmla="*/ 0 h 34565"/>
                <a:gd name="connsiteX10" fmla="*/ 63419 w 70013"/>
                <a:gd name="connsiteY10" fmla="*/ 7661 h 34565"/>
                <a:gd name="connsiteX11" fmla="*/ 70013 w 70013"/>
                <a:gd name="connsiteY1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1127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62506 w 70013"/>
                <a:gd name="connsiteY10" fmla="*/ 0 h 34565"/>
                <a:gd name="connsiteX11" fmla="*/ 63419 w 70013"/>
                <a:gd name="connsiteY11" fmla="*/ 7661 h 34565"/>
                <a:gd name="connsiteX12" fmla="*/ 70013 w 70013"/>
                <a:gd name="connsiteY1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2433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62506 w 70013"/>
                <a:gd name="connsiteY11" fmla="*/ 0 h 34565"/>
                <a:gd name="connsiteX12" fmla="*/ 63419 w 70013"/>
                <a:gd name="connsiteY12" fmla="*/ 7661 h 34565"/>
                <a:gd name="connsiteX13" fmla="*/ 70013 w 70013"/>
                <a:gd name="connsiteY1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4183 w 70013"/>
                <a:gd name="connsiteY11" fmla="*/ 16410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62506 w 70013"/>
                <a:gd name="connsiteY12" fmla="*/ 0 h 34565"/>
                <a:gd name="connsiteX13" fmla="*/ 63419 w 70013"/>
                <a:gd name="connsiteY13" fmla="*/ 7661 h 34565"/>
                <a:gd name="connsiteX14" fmla="*/ 70013 w 70013"/>
                <a:gd name="connsiteY1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40141 w 70013"/>
                <a:gd name="connsiteY12" fmla="*/ 23580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62506 w 70013"/>
                <a:gd name="connsiteY13" fmla="*/ 0 h 34565"/>
                <a:gd name="connsiteX14" fmla="*/ 63419 w 70013"/>
                <a:gd name="connsiteY14" fmla="*/ 7661 h 34565"/>
                <a:gd name="connsiteX15" fmla="*/ 70013 w 70013"/>
                <a:gd name="connsiteY1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304 w 70013"/>
                <a:gd name="connsiteY13" fmla="*/ 13391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62506 w 70013"/>
                <a:gd name="connsiteY14" fmla="*/ 0 h 34565"/>
                <a:gd name="connsiteX15" fmla="*/ 63419 w 70013"/>
                <a:gd name="connsiteY15" fmla="*/ 7661 h 34565"/>
                <a:gd name="connsiteX16" fmla="*/ 70013 w 70013"/>
                <a:gd name="connsiteY16"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212 w 70013"/>
                <a:gd name="connsiteY14" fmla="*/ 18863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62506 w 70013"/>
                <a:gd name="connsiteY15" fmla="*/ 0 h 34565"/>
                <a:gd name="connsiteX16" fmla="*/ 63419 w 70013"/>
                <a:gd name="connsiteY16" fmla="*/ 7661 h 34565"/>
                <a:gd name="connsiteX17" fmla="*/ 70013 w 70013"/>
                <a:gd name="connsiteY17"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5745 w 70013"/>
                <a:gd name="connsiteY15" fmla="*/ 12447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62506 w 70013"/>
                <a:gd name="connsiteY16" fmla="*/ 0 h 34565"/>
                <a:gd name="connsiteX17" fmla="*/ 63419 w 70013"/>
                <a:gd name="connsiteY17" fmla="*/ 7661 h 34565"/>
                <a:gd name="connsiteX18" fmla="*/ 70013 w 70013"/>
                <a:gd name="connsiteY18"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3050 w 70013"/>
                <a:gd name="connsiteY16" fmla="*/ 27164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62506 w 70013"/>
                <a:gd name="connsiteY17" fmla="*/ 0 h 34565"/>
                <a:gd name="connsiteX18" fmla="*/ 63419 w 70013"/>
                <a:gd name="connsiteY18" fmla="*/ 7661 h 34565"/>
                <a:gd name="connsiteX19" fmla="*/ 70013 w 70013"/>
                <a:gd name="connsiteY19"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5390 w 70013"/>
                <a:gd name="connsiteY17" fmla="*/ 23391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62506 w 70013"/>
                <a:gd name="connsiteY18" fmla="*/ 0 h 34565"/>
                <a:gd name="connsiteX19" fmla="*/ 63419 w 70013"/>
                <a:gd name="connsiteY19" fmla="*/ 7661 h 34565"/>
                <a:gd name="connsiteX20" fmla="*/ 70013 w 70013"/>
                <a:gd name="connsiteY20"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568 w 70013"/>
                <a:gd name="connsiteY18" fmla="*/ 14523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62506 w 70013"/>
                <a:gd name="connsiteY19" fmla="*/ 0 h 34565"/>
                <a:gd name="connsiteX20" fmla="*/ 63419 w 70013"/>
                <a:gd name="connsiteY20" fmla="*/ 7661 h 34565"/>
                <a:gd name="connsiteX21" fmla="*/ 70013 w 70013"/>
                <a:gd name="connsiteY21"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476 w 70013"/>
                <a:gd name="connsiteY19" fmla="*/ 18108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62506 w 70013"/>
                <a:gd name="connsiteY20" fmla="*/ 0 h 34565"/>
                <a:gd name="connsiteX21" fmla="*/ 63419 w 70013"/>
                <a:gd name="connsiteY21" fmla="*/ 7661 h 34565"/>
                <a:gd name="connsiteX22" fmla="*/ 70013 w 70013"/>
                <a:gd name="connsiteY22"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5462 w 70013"/>
                <a:gd name="connsiteY20" fmla="*/ 13768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62506 w 70013"/>
                <a:gd name="connsiteY21" fmla="*/ 0 h 34565"/>
                <a:gd name="connsiteX22" fmla="*/ 63419 w 70013"/>
                <a:gd name="connsiteY22" fmla="*/ 7661 h 34565"/>
                <a:gd name="connsiteX23" fmla="*/ 70013 w 70013"/>
                <a:gd name="connsiteY23"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8016 w 70013"/>
                <a:gd name="connsiteY21" fmla="*/ 16598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2506 w 70013"/>
                <a:gd name="connsiteY22" fmla="*/ 0 h 34565"/>
                <a:gd name="connsiteX23" fmla="*/ 63419 w 70013"/>
                <a:gd name="connsiteY23" fmla="*/ 7661 h 34565"/>
                <a:gd name="connsiteX24" fmla="*/ 70013 w 70013"/>
                <a:gd name="connsiteY24"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0995 w 70013"/>
                <a:gd name="connsiteY22" fmla="*/ 6598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33835 h 34565"/>
                <a:gd name="connsiteX1" fmla="*/ 3542 w 70013"/>
                <a:gd name="connsiteY1" fmla="*/ 20749 h 34565"/>
                <a:gd name="connsiteX2" fmla="*/ 6023 w 70013"/>
                <a:gd name="connsiteY2" fmla="*/ 28862 h 34565"/>
                <a:gd name="connsiteX3" fmla="*/ 9005 w 70013"/>
                <a:gd name="connsiteY3" fmla="*/ 23445 h 34565"/>
                <a:gd name="connsiteX4" fmla="*/ 12102 w 70013"/>
                <a:gd name="connsiteY4" fmla="*/ 32043 h 34565"/>
                <a:gd name="connsiteX5" fmla="*/ 14385 w 70013"/>
                <a:gd name="connsiteY5" fmla="*/ 25778 h 34565"/>
                <a:gd name="connsiteX6" fmla="*/ 17022 w 70013"/>
                <a:gd name="connsiteY6" fmla="*/ 21973 h 34565"/>
                <a:gd name="connsiteX7" fmla="*/ 19713 w 70013"/>
                <a:gd name="connsiteY7" fmla="*/ 28297 h 34565"/>
                <a:gd name="connsiteX8" fmla="*/ 22551 w 70013"/>
                <a:gd name="connsiteY8" fmla="*/ 22825 h 34565"/>
                <a:gd name="connsiteX9" fmla="*/ 25672 w 70013"/>
                <a:gd name="connsiteY9" fmla="*/ 26410 h 34565"/>
                <a:gd name="connsiteX10" fmla="*/ 28367 w 70013"/>
                <a:gd name="connsiteY10" fmla="*/ 19994 h 34565"/>
                <a:gd name="connsiteX11" fmla="*/ 31346 w 70013"/>
                <a:gd name="connsiteY11" fmla="*/ 32448 h 34565"/>
                <a:gd name="connsiteX12" fmla="*/ 34396 w 70013"/>
                <a:gd name="connsiteY12" fmla="*/ 14523 h 34565"/>
                <a:gd name="connsiteX13" fmla="*/ 37091 w 70013"/>
                <a:gd name="connsiteY13" fmla="*/ 21693 h 34565"/>
                <a:gd name="connsiteX14" fmla="*/ 40141 w 70013"/>
                <a:gd name="connsiteY14" fmla="*/ 16976 h 34565"/>
                <a:gd name="connsiteX15" fmla="*/ 42979 w 70013"/>
                <a:gd name="connsiteY15" fmla="*/ 27353 h 34565"/>
                <a:gd name="connsiteX16" fmla="*/ 45320 w 70013"/>
                <a:gd name="connsiteY16" fmla="*/ 23579 h 34565"/>
                <a:gd name="connsiteX17" fmla="*/ 47802 w 70013"/>
                <a:gd name="connsiteY17" fmla="*/ 18485 h 34565"/>
                <a:gd name="connsiteX18" fmla="*/ 50923 w 70013"/>
                <a:gd name="connsiteY18" fmla="*/ 23580 h 34565"/>
                <a:gd name="connsiteX19" fmla="*/ 53263 w 70013"/>
                <a:gd name="connsiteY19" fmla="*/ 18297 h 34565"/>
                <a:gd name="connsiteX20" fmla="*/ 56668 w 70013"/>
                <a:gd name="connsiteY20" fmla="*/ 22070 h 34565"/>
                <a:gd name="connsiteX21" fmla="*/ 59222 w 70013"/>
                <a:gd name="connsiteY21" fmla="*/ 15277 h 34565"/>
                <a:gd name="connsiteX22" fmla="*/ 61633 w 70013"/>
                <a:gd name="connsiteY22" fmla="*/ 24145 h 34565"/>
                <a:gd name="connsiteX23" fmla="*/ 62506 w 70013"/>
                <a:gd name="connsiteY23" fmla="*/ 0 h 34565"/>
                <a:gd name="connsiteX24" fmla="*/ 63419 w 70013"/>
                <a:gd name="connsiteY24" fmla="*/ 7661 h 34565"/>
                <a:gd name="connsiteX25" fmla="*/ 70013 w 70013"/>
                <a:gd name="connsiteY25" fmla="*/ 34565 h 34565"/>
                <a:gd name="connsiteX0" fmla="*/ 0 w 70013"/>
                <a:gd name="connsiteY0" fmla="*/ 26423 h 27153"/>
                <a:gd name="connsiteX1" fmla="*/ 3542 w 70013"/>
                <a:gd name="connsiteY1" fmla="*/ 13337 h 27153"/>
                <a:gd name="connsiteX2" fmla="*/ 6023 w 70013"/>
                <a:gd name="connsiteY2" fmla="*/ 21450 h 27153"/>
                <a:gd name="connsiteX3" fmla="*/ 9005 w 70013"/>
                <a:gd name="connsiteY3" fmla="*/ 16033 h 27153"/>
                <a:gd name="connsiteX4" fmla="*/ 12102 w 70013"/>
                <a:gd name="connsiteY4" fmla="*/ 24631 h 27153"/>
                <a:gd name="connsiteX5" fmla="*/ 14385 w 70013"/>
                <a:gd name="connsiteY5" fmla="*/ 18366 h 27153"/>
                <a:gd name="connsiteX6" fmla="*/ 17022 w 70013"/>
                <a:gd name="connsiteY6" fmla="*/ 14561 h 27153"/>
                <a:gd name="connsiteX7" fmla="*/ 19713 w 70013"/>
                <a:gd name="connsiteY7" fmla="*/ 20885 h 27153"/>
                <a:gd name="connsiteX8" fmla="*/ 22551 w 70013"/>
                <a:gd name="connsiteY8" fmla="*/ 15413 h 27153"/>
                <a:gd name="connsiteX9" fmla="*/ 25672 w 70013"/>
                <a:gd name="connsiteY9" fmla="*/ 18998 h 27153"/>
                <a:gd name="connsiteX10" fmla="*/ 28367 w 70013"/>
                <a:gd name="connsiteY10" fmla="*/ 12582 h 27153"/>
                <a:gd name="connsiteX11" fmla="*/ 31346 w 70013"/>
                <a:gd name="connsiteY11" fmla="*/ 25036 h 27153"/>
                <a:gd name="connsiteX12" fmla="*/ 34396 w 70013"/>
                <a:gd name="connsiteY12" fmla="*/ 7111 h 27153"/>
                <a:gd name="connsiteX13" fmla="*/ 37091 w 70013"/>
                <a:gd name="connsiteY13" fmla="*/ 14281 h 27153"/>
                <a:gd name="connsiteX14" fmla="*/ 40141 w 70013"/>
                <a:gd name="connsiteY14" fmla="*/ 9564 h 27153"/>
                <a:gd name="connsiteX15" fmla="*/ 42979 w 70013"/>
                <a:gd name="connsiteY15" fmla="*/ 19941 h 27153"/>
                <a:gd name="connsiteX16" fmla="*/ 45320 w 70013"/>
                <a:gd name="connsiteY16" fmla="*/ 16167 h 27153"/>
                <a:gd name="connsiteX17" fmla="*/ 47802 w 70013"/>
                <a:gd name="connsiteY17" fmla="*/ 11073 h 27153"/>
                <a:gd name="connsiteX18" fmla="*/ 50923 w 70013"/>
                <a:gd name="connsiteY18" fmla="*/ 16168 h 27153"/>
                <a:gd name="connsiteX19" fmla="*/ 53263 w 70013"/>
                <a:gd name="connsiteY19" fmla="*/ 10885 h 27153"/>
                <a:gd name="connsiteX20" fmla="*/ 56668 w 70013"/>
                <a:gd name="connsiteY20" fmla="*/ 14658 h 27153"/>
                <a:gd name="connsiteX21" fmla="*/ 59222 w 70013"/>
                <a:gd name="connsiteY21" fmla="*/ 7865 h 27153"/>
                <a:gd name="connsiteX22" fmla="*/ 61633 w 70013"/>
                <a:gd name="connsiteY22" fmla="*/ 16733 h 27153"/>
                <a:gd name="connsiteX23" fmla="*/ 64279 w 70013"/>
                <a:gd name="connsiteY23" fmla="*/ 13154 h 27153"/>
                <a:gd name="connsiteX24" fmla="*/ 63419 w 70013"/>
                <a:gd name="connsiteY24" fmla="*/ 249 h 27153"/>
                <a:gd name="connsiteX25" fmla="*/ 70013 w 70013"/>
                <a:gd name="connsiteY25" fmla="*/ 27153 h 27153"/>
                <a:gd name="connsiteX0" fmla="*/ 0 w 70013"/>
                <a:gd name="connsiteY0" fmla="*/ 19312 h 20042"/>
                <a:gd name="connsiteX1" fmla="*/ 3542 w 70013"/>
                <a:gd name="connsiteY1" fmla="*/ 6226 h 20042"/>
                <a:gd name="connsiteX2" fmla="*/ 6023 w 70013"/>
                <a:gd name="connsiteY2" fmla="*/ 14339 h 20042"/>
                <a:gd name="connsiteX3" fmla="*/ 9005 w 70013"/>
                <a:gd name="connsiteY3" fmla="*/ 8922 h 20042"/>
                <a:gd name="connsiteX4" fmla="*/ 12102 w 70013"/>
                <a:gd name="connsiteY4" fmla="*/ 17520 h 20042"/>
                <a:gd name="connsiteX5" fmla="*/ 14385 w 70013"/>
                <a:gd name="connsiteY5" fmla="*/ 11255 h 20042"/>
                <a:gd name="connsiteX6" fmla="*/ 17022 w 70013"/>
                <a:gd name="connsiteY6" fmla="*/ 7450 h 20042"/>
                <a:gd name="connsiteX7" fmla="*/ 19713 w 70013"/>
                <a:gd name="connsiteY7" fmla="*/ 13774 h 20042"/>
                <a:gd name="connsiteX8" fmla="*/ 22551 w 70013"/>
                <a:gd name="connsiteY8" fmla="*/ 8302 h 20042"/>
                <a:gd name="connsiteX9" fmla="*/ 25672 w 70013"/>
                <a:gd name="connsiteY9" fmla="*/ 11887 h 20042"/>
                <a:gd name="connsiteX10" fmla="*/ 28367 w 70013"/>
                <a:gd name="connsiteY10" fmla="*/ 5471 h 20042"/>
                <a:gd name="connsiteX11" fmla="*/ 31346 w 70013"/>
                <a:gd name="connsiteY11" fmla="*/ 17925 h 20042"/>
                <a:gd name="connsiteX12" fmla="*/ 34396 w 70013"/>
                <a:gd name="connsiteY12" fmla="*/ 0 h 20042"/>
                <a:gd name="connsiteX13" fmla="*/ 37091 w 70013"/>
                <a:gd name="connsiteY13" fmla="*/ 7170 h 20042"/>
                <a:gd name="connsiteX14" fmla="*/ 40141 w 70013"/>
                <a:gd name="connsiteY14" fmla="*/ 2453 h 20042"/>
                <a:gd name="connsiteX15" fmla="*/ 42979 w 70013"/>
                <a:gd name="connsiteY15" fmla="*/ 12830 h 20042"/>
                <a:gd name="connsiteX16" fmla="*/ 45320 w 70013"/>
                <a:gd name="connsiteY16" fmla="*/ 9056 h 20042"/>
                <a:gd name="connsiteX17" fmla="*/ 47802 w 70013"/>
                <a:gd name="connsiteY17" fmla="*/ 3962 h 20042"/>
                <a:gd name="connsiteX18" fmla="*/ 50923 w 70013"/>
                <a:gd name="connsiteY18" fmla="*/ 9057 h 20042"/>
                <a:gd name="connsiteX19" fmla="*/ 53263 w 70013"/>
                <a:gd name="connsiteY19" fmla="*/ 3774 h 20042"/>
                <a:gd name="connsiteX20" fmla="*/ 56668 w 70013"/>
                <a:gd name="connsiteY20" fmla="*/ 7547 h 20042"/>
                <a:gd name="connsiteX21" fmla="*/ 59222 w 70013"/>
                <a:gd name="connsiteY21" fmla="*/ 754 h 20042"/>
                <a:gd name="connsiteX22" fmla="*/ 61633 w 70013"/>
                <a:gd name="connsiteY22" fmla="*/ 9622 h 20042"/>
                <a:gd name="connsiteX23" fmla="*/ 64279 w 70013"/>
                <a:gd name="connsiteY23" fmla="*/ 6043 h 20042"/>
                <a:gd name="connsiteX24" fmla="*/ 67178 w 70013"/>
                <a:gd name="connsiteY24" fmla="*/ 12006 h 20042"/>
                <a:gd name="connsiteX25" fmla="*/ 70013 w 70013"/>
                <a:gd name="connsiteY25" fmla="*/ 20042 h 2004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13"/>
                <a:gd name="connsiteY0" fmla="*/ 19312 h 19312"/>
                <a:gd name="connsiteX1" fmla="*/ 3542 w 70013"/>
                <a:gd name="connsiteY1" fmla="*/ 6226 h 19312"/>
                <a:gd name="connsiteX2" fmla="*/ 6023 w 70013"/>
                <a:gd name="connsiteY2" fmla="*/ 14339 h 19312"/>
                <a:gd name="connsiteX3" fmla="*/ 9005 w 70013"/>
                <a:gd name="connsiteY3" fmla="*/ 8922 h 19312"/>
                <a:gd name="connsiteX4" fmla="*/ 12102 w 70013"/>
                <a:gd name="connsiteY4" fmla="*/ 17520 h 19312"/>
                <a:gd name="connsiteX5" fmla="*/ 14385 w 70013"/>
                <a:gd name="connsiteY5" fmla="*/ 11255 h 19312"/>
                <a:gd name="connsiteX6" fmla="*/ 17022 w 70013"/>
                <a:gd name="connsiteY6" fmla="*/ 7450 h 19312"/>
                <a:gd name="connsiteX7" fmla="*/ 19713 w 70013"/>
                <a:gd name="connsiteY7" fmla="*/ 13774 h 19312"/>
                <a:gd name="connsiteX8" fmla="*/ 22551 w 70013"/>
                <a:gd name="connsiteY8" fmla="*/ 8302 h 19312"/>
                <a:gd name="connsiteX9" fmla="*/ 25672 w 70013"/>
                <a:gd name="connsiteY9" fmla="*/ 11887 h 19312"/>
                <a:gd name="connsiteX10" fmla="*/ 28367 w 70013"/>
                <a:gd name="connsiteY10" fmla="*/ 5471 h 19312"/>
                <a:gd name="connsiteX11" fmla="*/ 31346 w 70013"/>
                <a:gd name="connsiteY11" fmla="*/ 17925 h 19312"/>
                <a:gd name="connsiteX12" fmla="*/ 34396 w 70013"/>
                <a:gd name="connsiteY12" fmla="*/ 0 h 19312"/>
                <a:gd name="connsiteX13" fmla="*/ 37091 w 70013"/>
                <a:gd name="connsiteY13" fmla="*/ 7170 h 19312"/>
                <a:gd name="connsiteX14" fmla="*/ 40141 w 70013"/>
                <a:gd name="connsiteY14" fmla="*/ 2453 h 19312"/>
                <a:gd name="connsiteX15" fmla="*/ 42979 w 70013"/>
                <a:gd name="connsiteY15" fmla="*/ 12830 h 19312"/>
                <a:gd name="connsiteX16" fmla="*/ 45320 w 70013"/>
                <a:gd name="connsiteY16" fmla="*/ 9056 h 19312"/>
                <a:gd name="connsiteX17" fmla="*/ 47802 w 70013"/>
                <a:gd name="connsiteY17" fmla="*/ 3962 h 19312"/>
                <a:gd name="connsiteX18" fmla="*/ 50923 w 70013"/>
                <a:gd name="connsiteY18" fmla="*/ 9057 h 19312"/>
                <a:gd name="connsiteX19" fmla="*/ 53263 w 70013"/>
                <a:gd name="connsiteY19" fmla="*/ 3774 h 19312"/>
                <a:gd name="connsiteX20" fmla="*/ 56668 w 70013"/>
                <a:gd name="connsiteY20" fmla="*/ 7547 h 19312"/>
                <a:gd name="connsiteX21" fmla="*/ 59222 w 70013"/>
                <a:gd name="connsiteY21" fmla="*/ 754 h 19312"/>
                <a:gd name="connsiteX22" fmla="*/ 61633 w 70013"/>
                <a:gd name="connsiteY22" fmla="*/ 9622 h 19312"/>
                <a:gd name="connsiteX23" fmla="*/ 64279 w 70013"/>
                <a:gd name="connsiteY23" fmla="*/ 6043 h 19312"/>
                <a:gd name="connsiteX24" fmla="*/ 67178 w 70013"/>
                <a:gd name="connsiteY24" fmla="*/ 12006 h 19312"/>
                <a:gd name="connsiteX25" fmla="*/ 70013 w 70013"/>
                <a:gd name="connsiteY25" fmla="*/ 7212 h 19312"/>
                <a:gd name="connsiteX0" fmla="*/ 0 w 70084"/>
                <a:gd name="connsiteY0" fmla="*/ 27237 h 27237"/>
                <a:gd name="connsiteX1" fmla="*/ 3613 w 70084"/>
                <a:gd name="connsiteY1" fmla="*/ 6226 h 27237"/>
                <a:gd name="connsiteX2" fmla="*/ 6094 w 70084"/>
                <a:gd name="connsiteY2" fmla="*/ 14339 h 27237"/>
                <a:gd name="connsiteX3" fmla="*/ 9076 w 70084"/>
                <a:gd name="connsiteY3" fmla="*/ 8922 h 27237"/>
                <a:gd name="connsiteX4" fmla="*/ 12173 w 70084"/>
                <a:gd name="connsiteY4" fmla="*/ 17520 h 27237"/>
                <a:gd name="connsiteX5" fmla="*/ 14456 w 70084"/>
                <a:gd name="connsiteY5" fmla="*/ 11255 h 27237"/>
                <a:gd name="connsiteX6" fmla="*/ 17093 w 70084"/>
                <a:gd name="connsiteY6" fmla="*/ 7450 h 27237"/>
                <a:gd name="connsiteX7" fmla="*/ 19784 w 70084"/>
                <a:gd name="connsiteY7" fmla="*/ 13774 h 27237"/>
                <a:gd name="connsiteX8" fmla="*/ 22622 w 70084"/>
                <a:gd name="connsiteY8" fmla="*/ 8302 h 27237"/>
                <a:gd name="connsiteX9" fmla="*/ 25743 w 70084"/>
                <a:gd name="connsiteY9" fmla="*/ 11887 h 27237"/>
                <a:gd name="connsiteX10" fmla="*/ 28438 w 70084"/>
                <a:gd name="connsiteY10" fmla="*/ 5471 h 27237"/>
                <a:gd name="connsiteX11" fmla="*/ 31417 w 70084"/>
                <a:gd name="connsiteY11" fmla="*/ 17925 h 27237"/>
                <a:gd name="connsiteX12" fmla="*/ 34467 w 70084"/>
                <a:gd name="connsiteY12" fmla="*/ 0 h 27237"/>
                <a:gd name="connsiteX13" fmla="*/ 37162 w 70084"/>
                <a:gd name="connsiteY13" fmla="*/ 7170 h 27237"/>
                <a:gd name="connsiteX14" fmla="*/ 40212 w 70084"/>
                <a:gd name="connsiteY14" fmla="*/ 2453 h 27237"/>
                <a:gd name="connsiteX15" fmla="*/ 43050 w 70084"/>
                <a:gd name="connsiteY15" fmla="*/ 12830 h 27237"/>
                <a:gd name="connsiteX16" fmla="*/ 45391 w 70084"/>
                <a:gd name="connsiteY16" fmla="*/ 9056 h 27237"/>
                <a:gd name="connsiteX17" fmla="*/ 47873 w 70084"/>
                <a:gd name="connsiteY17" fmla="*/ 3962 h 27237"/>
                <a:gd name="connsiteX18" fmla="*/ 50994 w 70084"/>
                <a:gd name="connsiteY18" fmla="*/ 9057 h 27237"/>
                <a:gd name="connsiteX19" fmla="*/ 53334 w 70084"/>
                <a:gd name="connsiteY19" fmla="*/ 3774 h 27237"/>
                <a:gd name="connsiteX20" fmla="*/ 56739 w 70084"/>
                <a:gd name="connsiteY20" fmla="*/ 7547 h 27237"/>
                <a:gd name="connsiteX21" fmla="*/ 59293 w 70084"/>
                <a:gd name="connsiteY21" fmla="*/ 754 h 27237"/>
                <a:gd name="connsiteX22" fmla="*/ 61704 w 70084"/>
                <a:gd name="connsiteY22" fmla="*/ 9622 h 27237"/>
                <a:gd name="connsiteX23" fmla="*/ 64350 w 70084"/>
                <a:gd name="connsiteY23" fmla="*/ 6043 h 27237"/>
                <a:gd name="connsiteX24" fmla="*/ 67249 w 70084"/>
                <a:gd name="connsiteY24" fmla="*/ 12006 h 27237"/>
                <a:gd name="connsiteX25" fmla="*/ 70084 w 70084"/>
                <a:gd name="connsiteY25" fmla="*/ 7212 h 2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084" h="27237">
                  <a:moveTo>
                    <a:pt x="0" y="27237"/>
                  </a:moveTo>
                  <a:lnTo>
                    <a:pt x="3613" y="6226"/>
                  </a:lnTo>
                  <a:lnTo>
                    <a:pt x="6094" y="14339"/>
                  </a:lnTo>
                  <a:lnTo>
                    <a:pt x="9076" y="8922"/>
                  </a:lnTo>
                  <a:lnTo>
                    <a:pt x="12173" y="17520"/>
                  </a:lnTo>
                  <a:lnTo>
                    <a:pt x="14456" y="11255"/>
                  </a:lnTo>
                  <a:lnTo>
                    <a:pt x="17093" y="7450"/>
                  </a:lnTo>
                  <a:lnTo>
                    <a:pt x="19784" y="13774"/>
                  </a:lnTo>
                  <a:lnTo>
                    <a:pt x="22622" y="8302"/>
                  </a:lnTo>
                  <a:lnTo>
                    <a:pt x="25743" y="11887"/>
                  </a:lnTo>
                  <a:lnTo>
                    <a:pt x="28438" y="5471"/>
                  </a:lnTo>
                  <a:lnTo>
                    <a:pt x="31417" y="17925"/>
                  </a:lnTo>
                  <a:lnTo>
                    <a:pt x="34467" y="0"/>
                  </a:lnTo>
                  <a:lnTo>
                    <a:pt x="37162" y="7170"/>
                  </a:lnTo>
                  <a:lnTo>
                    <a:pt x="40212" y="2453"/>
                  </a:lnTo>
                  <a:lnTo>
                    <a:pt x="43050" y="12830"/>
                  </a:lnTo>
                  <a:cubicBezTo>
                    <a:pt x="43074" y="12767"/>
                    <a:pt x="45367" y="9119"/>
                    <a:pt x="45391" y="9056"/>
                  </a:cubicBezTo>
                  <a:cubicBezTo>
                    <a:pt x="45414" y="8993"/>
                    <a:pt x="47850" y="4025"/>
                    <a:pt x="47873" y="3962"/>
                  </a:cubicBezTo>
                  <a:lnTo>
                    <a:pt x="50994" y="9057"/>
                  </a:lnTo>
                  <a:lnTo>
                    <a:pt x="53334" y="3774"/>
                  </a:lnTo>
                  <a:lnTo>
                    <a:pt x="56739" y="7547"/>
                  </a:lnTo>
                  <a:lnTo>
                    <a:pt x="59293" y="754"/>
                  </a:lnTo>
                  <a:lnTo>
                    <a:pt x="61704" y="9622"/>
                  </a:lnTo>
                  <a:lnTo>
                    <a:pt x="64350" y="6043"/>
                  </a:lnTo>
                  <a:cubicBezTo>
                    <a:pt x="64654" y="8597"/>
                    <a:pt x="67371" y="11716"/>
                    <a:pt x="67249" y="12006"/>
                  </a:cubicBezTo>
                  <a:cubicBezTo>
                    <a:pt x="67343" y="11917"/>
                    <a:pt x="69139" y="8810"/>
                    <a:pt x="70084" y="7212"/>
                  </a:cubicBezTo>
                </a:path>
              </a:pathLst>
            </a:custGeom>
            <a:noFill/>
            <a:ln w="19050">
              <a:solidFill>
                <a:srgbClr val="00B050"/>
              </a:solidFill>
              <a:round/>
            </a:ln>
          </p:spPr>
          <p:style>
            <a:lnRef idx="0">
              <a:scrgbClr r="0" g="0" b="0"/>
            </a:lnRef>
            <a:fillRef idx="0">
              <a:scrgbClr r="0" g="0" b="0"/>
            </a:fillRef>
            <a:effectRef idx="0">
              <a:scrgbClr r="0" g="0" b="0"/>
            </a:effectRef>
            <a:fontRef idx="minor"/>
          </p:style>
          <p:txBody>
            <a:bodyPr/>
            <a:lstStyle/>
            <a:p>
              <a:endParaRPr lang="en-US" dirty="0"/>
            </a:p>
          </p:txBody>
        </p:sp>
        <p:grpSp>
          <p:nvGrpSpPr>
            <p:cNvPr id="108" name="Gruppieren 107">
              <a:extLst>
                <a:ext uri="{FF2B5EF4-FFF2-40B4-BE49-F238E27FC236}">
                  <a16:creationId xmlns:a16="http://schemas.microsoft.com/office/drawing/2014/main" id="{85BDA2B0-2FA8-42B0-A6C0-092255861BE1}"/>
                </a:ext>
              </a:extLst>
            </p:cNvPr>
            <p:cNvGrpSpPr/>
            <p:nvPr/>
          </p:nvGrpSpPr>
          <p:grpSpPr>
            <a:xfrm>
              <a:off x="6878074" y="3054322"/>
              <a:ext cx="856977" cy="617988"/>
              <a:chOff x="6878074" y="3054322"/>
              <a:chExt cx="856977" cy="617988"/>
            </a:xfrm>
          </p:grpSpPr>
          <mc:AlternateContent xmlns:mc="http://schemas.openxmlformats.org/markup-compatibility/2006" xmlns:a14="http://schemas.microsoft.com/office/drawing/2010/main">
            <mc:Choice Requires="a14">
              <p:sp>
                <p:nvSpPr>
                  <p:cNvPr id="105" name="Google Shape;102;p14">
                    <a:extLst>
                      <a:ext uri="{FF2B5EF4-FFF2-40B4-BE49-F238E27FC236}">
                        <a16:creationId xmlns:a16="http://schemas.microsoft.com/office/drawing/2014/main" id="{3EAC8EAF-48E6-4E7A-B133-0F12041BF5B1}"/>
                      </a:ext>
                    </a:extLst>
                  </p:cNvPr>
                  <p:cNvSpPr txBox="1"/>
                  <p:nvPr/>
                </p:nvSpPr>
                <p:spPr>
                  <a:xfrm>
                    <a:off x="7111901" y="3054322"/>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105" name="Google Shape;102;p14">
                    <a:extLst>
                      <a:ext uri="{FF2B5EF4-FFF2-40B4-BE49-F238E27FC236}">
                        <a16:creationId xmlns:a16="http://schemas.microsoft.com/office/drawing/2014/main" id="{3EAC8EAF-48E6-4E7A-B133-0F12041BF5B1}"/>
                      </a:ext>
                    </a:extLst>
                  </p:cNvPr>
                  <p:cNvSpPr txBox="1">
                    <a:spLocks noRot="1" noChangeAspect="1" noMove="1" noResize="1" noEditPoints="1" noAdjustHandles="1" noChangeArrowheads="1" noChangeShapeType="1" noTextEdit="1"/>
                  </p:cNvSpPr>
                  <p:nvPr/>
                </p:nvSpPr>
                <p:spPr>
                  <a:xfrm>
                    <a:off x="7111901" y="3054322"/>
                    <a:ext cx="623150" cy="322800"/>
                  </a:xfrm>
                  <a:prstGeom prst="rect">
                    <a:avLst/>
                  </a:prstGeom>
                  <a:blipFill>
                    <a:blip r:embed="rId7"/>
                    <a:stretch>
                      <a:fillRect l="-4902" b="-11321"/>
                    </a:stretch>
                  </a:blipFill>
                  <a:ln>
                    <a:noFill/>
                  </a:ln>
                </p:spPr>
                <p:txBody>
                  <a:bodyPr/>
                  <a:lstStyle/>
                  <a:p>
                    <a:r>
                      <a:rPr lang="en-US">
                        <a:noFill/>
                      </a:rPr>
                      <a:t> </a:t>
                    </a:r>
                  </a:p>
                </p:txBody>
              </p:sp>
            </mc:Fallback>
          </mc:AlternateContent>
          <p:cxnSp>
            <p:nvCxnSpPr>
              <p:cNvPr id="106" name="Gerade Verbindung mit Pfeil 105">
                <a:extLst>
                  <a:ext uri="{FF2B5EF4-FFF2-40B4-BE49-F238E27FC236}">
                    <a16:creationId xmlns:a16="http://schemas.microsoft.com/office/drawing/2014/main" id="{A5C3E269-8DE5-488D-9C66-FBE7C5BEB2C3}"/>
                  </a:ext>
                </a:extLst>
              </p:cNvPr>
              <p:cNvCxnSpPr>
                <a:cxnSpLocks/>
              </p:cNvCxnSpPr>
              <p:nvPr/>
            </p:nvCxnSpPr>
            <p:spPr>
              <a:xfrm flipH="1">
                <a:off x="6878074" y="3381459"/>
                <a:ext cx="256970" cy="290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114" name="Gruppieren 113">
            <a:extLst>
              <a:ext uri="{FF2B5EF4-FFF2-40B4-BE49-F238E27FC236}">
                <a16:creationId xmlns:a16="http://schemas.microsoft.com/office/drawing/2014/main" id="{B1917D1D-23AB-4404-8F99-58510B6C8938}"/>
              </a:ext>
            </a:extLst>
          </p:cNvPr>
          <p:cNvGrpSpPr/>
          <p:nvPr/>
        </p:nvGrpSpPr>
        <p:grpSpPr>
          <a:xfrm>
            <a:off x="2112258" y="5050575"/>
            <a:ext cx="5010751" cy="1000336"/>
            <a:chOff x="2112258" y="3667987"/>
            <a:chExt cx="5010751" cy="1000336"/>
          </a:xfrm>
        </p:grpSpPr>
        <p:grpSp>
          <p:nvGrpSpPr>
            <p:cNvPr id="24" name="Gruppieren 23">
              <a:extLst>
                <a:ext uri="{FF2B5EF4-FFF2-40B4-BE49-F238E27FC236}">
                  <a16:creationId xmlns:a16="http://schemas.microsoft.com/office/drawing/2014/main" id="{4210E886-4DFB-4DD6-880B-59CDC310A5AA}"/>
                </a:ext>
              </a:extLst>
            </p:cNvPr>
            <p:cNvGrpSpPr/>
            <p:nvPr/>
          </p:nvGrpSpPr>
          <p:grpSpPr>
            <a:xfrm>
              <a:off x="2447926" y="3667987"/>
              <a:ext cx="4675083" cy="464502"/>
              <a:chOff x="2447926" y="3672523"/>
              <a:chExt cx="4675083" cy="464502"/>
            </a:xfrm>
          </p:grpSpPr>
          <p:sp>
            <p:nvSpPr>
              <p:cNvPr id="23" name="Freihandform: Form 22">
                <a:extLst>
                  <a:ext uri="{FF2B5EF4-FFF2-40B4-BE49-F238E27FC236}">
                    <a16:creationId xmlns:a16="http://schemas.microsoft.com/office/drawing/2014/main" id="{F46CC0D2-60A3-44FA-9C4E-7D89DB185431}"/>
                  </a:ext>
                </a:extLst>
              </p:cNvPr>
              <p:cNvSpPr/>
              <p:nvPr/>
            </p:nvSpPr>
            <p:spPr>
              <a:xfrm>
                <a:off x="2447926" y="3787775"/>
                <a:ext cx="2082006" cy="349250"/>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82006"/>
                  <a:gd name="connsiteY0" fmla="*/ 349250 h 349250"/>
                  <a:gd name="connsiteX1" fmla="*/ 0 w 2082006"/>
                  <a:gd name="connsiteY1" fmla="*/ 19050 h 349250"/>
                  <a:gd name="connsiteX2" fmla="*/ 222250 w 2082006"/>
                  <a:gd name="connsiteY2" fmla="*/ 19050 h 349250"/>
                  <a:gd name="connsiteX3" fmla="*/ 222250 w 2082006"/>
                  <a:gd name="connsiteY3" fmla="*/ 215900 h 349250"/>
                  <a:gd name="connsiteX4" fmla="*/ 400050 w 2082006"/>
                  <a:gd name="connsiteY4" fmla="*/ 215900 h 349250"/>
                  <a:gd name="connsiteX5" fmla="*/ 400050 w 2082006"/>
                  <a:gd name="connsiteY5" fmla="*/ 79375 h 349250"/>
                  <a:gd name="connsiteX6" fmla="*/ 596900 w 2082006"/>
                  <a:gd name="connsiteY6" fmla="*/ 79375 h 349250"/>
                  <a:gd name="connsiteX7" fmla="*/ 596900 w 2082006"/>
                  <a:gd name="connsiteY7" fmla="*/ 301625 h 349250"/>
                  <a:gd name="connsiteX8" fmla="*/ 787400 w 2082006"/>
                  <a:gd name="connsiteY8" fmla="*/ 301625 h 349250"/>
                  <a:gd name="connsiteX9" fmla="*/ 787400 w 2082006"/>
                  <a:gd name="connsiteY9" fmla="*/ 158750 h 349250"/>
                  <a:gd name="connsiteX10" fmla="*/ 949325 w 2082006"/>
                  <a:gd name="connsiteY10" fmla="*/ 158750 h 349250"/>
                  <a:gd name="connsiteX11" fmla="*/ 949325 w 2082006"/>
                  <a:gd name="connsiteY11" fmla="*/ 60325 h 349250"/>
                  <a:gd name="connsiteX12" fmla="*/ 1123950 w 2082006"/>
                  <a:gd name="connsiteY12" fmla="*/ 60325 h 349250"/>
                  <a:gd name="connsiteX13" fmla="*/ 1123950 w 2082006"/>
                  <a:gd name="connsiteY13" fmla="*/ 203200 h 349250"/>
                  <a:gd name="connsiteX14" fmla="*/ 1311275 w 2082006"/>
                  <a:gd name="connsiteY14" fmla="*/ 203200 h 349250"/>
                  <a:gd name="connsiteX15" fmla="*/ 1311275 w 2082006"/>
                  <a:gd name="connsiteY15" fmla="*/ 82550 h 349250"/>
                  <a:gd name="connsiteX16" fmla="*/ 1495425 w 2082006"/>
                  <a:gd name="connsiteY16" fmla="*/ 82550 h 349250"/>
                  <a:gd name="connsiteX17" fmla="*/ 1495425 w 2082006"/>
                  <a:gd name="connsiteY17" fmla="*/ 161925 h 349250"/>
                  <a:gd name="connsiteX18" fmla="*/ 1711325 w 2082006"/>
                  <a:gd name="connsiteY18" fmla="*/ 161925 h 349250"/>
                  <a:gd name="connsiteX19" fmla="*/ 1711325 w 2082006"/>
                  <a:gd name="connsiteY19" fmla="*/ 0 h 349250"/>
                  <a:gd name="connsiteX20" fmla="*/ 1889125 w 2082006"/>
                  <a:gd name="connsiteY20" fmla="*/ 0 h 349250"/>
                  <a:gd name="connsiteX21" fmla="*/ 1889125 w 2082006"/>
                  <a:gd name="connsiteY21" fmla="*/ 222250 h 349250"/>
                  <a:gd name="connsiteX22" fmla="*/ 2082006 w 2082006"/>
                  <a:gd name="connsiteY22" fmla="*/ 219869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82006" h="349250">
                    <a:moveTo>
                      <a:pt x="0" y="349250"/>
                    </a:moveTo>
                    <a:lnTo>
                      <a:pt x="0" y="19050"/>
                    </a:lnTo>
                    <a:lnTo>
                      <a:pt x="222250" y="19050"/>
                    </a:lnTo>
                    <a:lnTo>
                      <a:pt x="222250" y="215900"/>
                    </a:lnTo>
                    <a:lnTo>
                      <a:pt x="400050" y="215900"/>
                    </a:lnTo>
                    <a:lnTo>
                      <a:pt x="400050" y="79375"/>
                    </a:lnTo>
                    <a:lnTo>
                      <a:pt x="596900" y="79375"/>
                    </a:lnTo>
                    <a:lnTo>
                      <a:pt x="596900" y="301625"/>
                    </a:lnTo>
                    <a:lnTo>
                      <a:pt x="787400" y="301625"/>
                    </a:lnTo>
                    <a:lnTo>
                      <a:pt x="787400" y="158750"/>
                    </a:lnTo>
                    <a:lnTo>
                      <a:pt x="949325" y="158750"/>
                    </a:lnTo>
                    <a:lnTo>
                      <a:pt x="949325" y="60325"/>
                    </a:lnTo>
                    <a:lnTo>
                      <a:pt x="1123950" y="60325"/>
                    </a:lnTo>
                    <a:lnTo>
                      <a:pt x="1123950" y="203200"/>
                    </a:lnTo>
                    <a:lnTo>
                      <a:pt x="1311275" y="203200"/>
                    </a:lnTo>
                    <a:lnTo>
                      <a:pt x="1311275" y="82550"/>
                    </a:lnTo>
                    <a:lnTo>
                      <a:pt x="1495425" y="82550"/>
                    </a:lnTo>
                    <a:lnTo>
                      <a:pt x="1495425" y="161925"/>
                    </a:lnTo>
                    <a:lnTo>
                      <a:pt x="1711325" y="161925"/>
                    </a:lnTo>
                    <a:lnTo>
                      <a:pt x="1711325" y="0"/>
                    </a:lnTo>
                    <a:lnTo>
                      <a:pt x="1889125" y="0"/>
                    </a:lnTo>
                    <a:lnTo>
                      <a:pt x="1889125" y="222250"/>
                    </a:lnTo>
                    <a:cubicBezTo>
                      <a:pt x="1914525" y="222250"/>
                      <a:pt x="2056606" y="219869"/>
                      <a:pt x="2082006" y="219869"/>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ihandform: Form 84">
                <a:extLst>
                  <a:ext uri="{FF2B5EF4-FFF2-40B4-BE49-F238E27FC236}">
                    <a16:creationId xmlns:a16="http://schemas.microsoft.com/office/drawing/2014/main" id="{E50B69A3-C5AB-4AC7-B8CA-D9727DFB8C6F}"/>
                  </a:ext>
                </a:extLst>
              </p:cNvPr>
              <p:cNvSpPr/>
              <p:nvPr/>
            </p:nvSpPr>
            <p:spPr>
              <a:xfrm>
                <a:off x="4529625" y="3672523"/>
                <a:ext cx="2048669" cy="349250"/>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2051050"/>
                  <a:gd name="connsiteY0" fmla="*/ 349250 h 349250"/>
                  <a:gd name="connsiteX1" fmla="*/ 0 w 2051050"/>
                  <a:gd name="connsiteY1" fmla="*/ 19050 h 349250"/>
                  <a:gd name="connsiteX2" fmla="*/ 222250 w 2051050"/>
                  <a:gd name="connsiteY2" fmla="*/ 19050 h 349250"/>
                  <a:gd name="connsiteX3" fmla="*/ 222250 w 2051050"/>
                  <a:gd name="connsiteY3" fmla="*/ 215900 h 349250"/>
                  <a:gd name="connsiteX4" fmla="*/ 400050 w 2051050"/>
                  <a:gd name="connsiteY4" fmla="*/ 215900 h 349250"/>
                  <a:gd name="connsiteX5" fmla="*/ 400050 w 2051050"/>
                  <a:gd name="connsiteY5" fmla="*/ 79375 h 349250"/>
                  <a:gd name="connsiteX6" fmla="*/ 596900 w 2051050"/>
                  <a:gd name="connsiteY6" fmla="*/ 79375 h 349250"/>
                  <a:gd name="connsiteX7" fmla="*/ 596900 w 2051050"/>
                  <a:gd name="connsiteY7" fmla="*/ 301625 h 349250"/>
                  <a:gd name="connsiteX8" fmla="*/ 787400 w 2051050"/>
                  <a:gd name="connsiteY8" fmla="*/ 301625 h 349250"/>
                  <a:gd name="connsiteX9" fmla="*/ 787400 w 2051050"/>
                  <a:gd name="connsiteY9" fmla="*/ 158750 h 349250"/>
                  <a:gd name="connsiteX10" fmla="*/ 949325 w 2051050"/>
                  <a:gd name="connsiteY10" fmla="*/ 158750 h 349250"/>
                  <a:gd name="connsiteX11" fmla="*/ 949325 w 2051050"/>
                  <a:gd name="connsiteY11" fmla="*/ 60325 h 349250"/>
                  <a:gd name="connsiteX12" fmla="*/ 1123950 w 2051050"/>
                  <a:gd name="connsiteY12" fmla="*/ 60325 h 349250"/>
                  <a:gd name="connsiteX13" fmla="*/ 1123950 w 2051050"/>
                  <a:gd name="connsiteY13" fmla="*/ 203200 h 349250"/>
                  <a:gd name="connsiteX14" fmla="*/ 1311275 w 2051050"/>
                  <a:gd name="connsiteY14" fmla="*/ 203200 h 349250"/>
                  <a:gd name="connsiteX15" fmla="*/ 1311275 w 2051050"/>
                  <a:gd name="connsiteY15" fmla="*/ 82550 h 349250"/>
                  <a:gd name="connsiteX16" fmla="*/ 1495425 w 2051050"/>
                  <a:gd name="connsiteY16" fmla="*/ 82550 h 349250"/>
                  <a:gd name="connsiteX17" fmla="*/ 1495425 w 2051050"/>
                  <a:gd name="connsiteY17" fmla="*/ 161925 h 349250"/>
                  <a:gd name="connsiteX18" fmla="*/ 1711325 w 2051050"/>
                  <a:gd name="connsiteY18" fmla="*/ 161925 h 349250"/>
                  <a:gd name="connsiteX19" fmla="*/ 1711325 w 2051050"/>
                  <a:gd name="connsiteY19" fmla="*/ 0 h 349250"/>
                  <a:gd name="connsiteX20" fmla="*/ 1889125 w 2051050"/>
                  <a:gd name="connsiteY20" fmla="*/ 0 h 349250"/>
                  <a:gd name="connsiteX21" fmla="*/ 1889125 w 2051050"/>
                  <a:gd name="connsiteY21" fmla="*/ 222250 h 349250"/>
                  <a:gd name="connsiteX22" fmla="*/ 2051050 w 2051050"/>
                  <a:gd name="connsiteY22" fmla="*/ 225425 h 349250"/>
                  <a:gd name="connsiteX0" fmla="*/ 0 w 2048669"/>
                  <a:gd name="connsiteY0" fmla="*/ 349250 h 349250"/>
                  <a:gd name="connsiteX1" fmla="*/ 0 w 2048669"/>
                  <a:gd name="connsiteY1" fmla="*/ 19050 h 349250"/>
                  <a:gd name="connsiteX2" fmla="*/ 222250 w 2048669"/>
                  <a:gd name="connsiteY2" fmla="*/ 19050 h 349250"/>
                  <a:gd name="connsiteX3" fmla="*/ 222250 w 2048669"/>
                  <a:gd name="connsiteY3" fmla="*/ 215900 h 349250"/>
                  <a:gd name="connsiteX4" fmla="*/ 400050 w 2048669"/>
                  <a:gd name="connsiteY4" fmla="*/ 215900 h 349250"/>
                  <a:gd name="connsiteX5" fmla="*/ 400050 w 2048669"/>
                  <a:gd name="connsiteY5" fmla="*/ 79375 h 349250"/>
                  <a:gd name="connsiteX6" fmla="*/ 596900 w 2048669"/>
                  <a:gd name="connsiteY6" fmla="*/ 79375 h 349250"/>
                  <a:gd name="connsiteX7" fmla="*/ 596900 w 2048669"/>
                  <a:gd name="connsiteY7" fmla="*/ 301625 h 349250"/>
                  <a:gd name="connsiteX8" fmla="*/ 787400 w 2048669"/>
                  <a:gd name="connsiteY8" fmla="*/ 301625 h 349250"/>
                  <a:gd name="connsiteX9" fmla="*/ 787400 w 2048669"/>
                  <a:gd name="connsiteY9" fmla="*/ 158750 h 349250"/>
                  <a:gd name="connsiteX10" fmla="*/ 949325 w 2048669"/>
                  <a:gd name="connsiteY10" fmla="*/ 158750 h 349250"/>
                  <a:gd name="connsiteX11" fmla="*/ 949325 w 2048669"/>
                  <a:gd name="connsiteY11" fmla="*/ 60325 h 349250"/>
                  <a:gd name="connsiteX12" fmla="*/ 1123950 w 2048669"/>
                  <a:gd name="connsiteY12" fmla="*/ 60325 h 349250"/>
                  <a:gd name="connsiteX13" fmla="*/ 1123950 w 2048669"/>
                  <a:gd name="connsiteY13" fmla="*/ 203200 h 349250"/>
                  <a:gd name="connsiteX14" fmla="*/ 1311275 w 2048669"/>
                  <a:gd name="connsiteY14" fmla="*/ 203200 h 349250"/>
                  <a:gd name="connsiteX15" fmla="*/ 1311275 w 2048669"/>
                  <a:gd name="connsiteY15" fmla="*/ 82550 h 349250"/>
                  <a:gd name="connsiteX16" fmla="*/ 1495425 w 2048669"/>
                  <a:gd name="connsiteY16" fmla="*/ 82550 h 349250"/>
                  <a:gd name="connsiteX17" fmla="*/ 1495425 w 2048669"/>
                  <a:gd name="connsiteY17" fmla="*/ 161925 h 349250"/>
                  <a:gd name="connsiteX18" fmla="*/ 1711325 w 2048669"/>
                  <a:gd name="connsiteY18" fmla="*/ 161925 h 349250"/>
                  <a:gd name="connsiteX19" fmla="*/ 1711325 w 2048669"/>
                  <a:gd name="connsiteY19" fmla="*/ 0 h 349250"/>
                  <a:gd name="connsiteX20" fmla="*/ 1889125 w 2048669"/>
                  <a:gd name="connsiteY20" fmla="*/ 0 h 349250"/>
                  <a:gd name="connsiteX21" fmla="*/ 1889125 w 2048669"/>
                  <a:gd name="connsiteY21" fmla="*/ 222250 h 349250"/>
                  <a:gd name="connsiteX22" fmla="*/ 2048669 w 2048669"/>
                  <a:gd name="connsiteY22" fmla="*/ 223044 h 34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8669" h="349250">
                    <a:moveTo>
                      <a:pt x="0" y="349250"/>
                    </a:moveTo>
                    <a:lnTo>
                      <a:pt x="0" y="19050"/>
                    </a:lnTo>
                    <a:lnTo>
                      <a:pt x="222250" y="19050"/>
                    </a:lnTo>
                    <a:lnTo>
                      <a:pt x="222250" y="215900"/>
                    </a:lnTo>
                    <a:lnTo>
                      <a:pt x="400050" y="215900"/>
                    </a:lnTo>
                    <a:lnTo>
                      <a:pt x="400050" y="79375"/>
                    </a:lnTo>
                    <a:lnTo>
                      <a:pt x="596900" y="79375"/>
                    </a:lnTo>
                    <a:lnTo>
                      <a:pt x="596900" y="301625"/>
                    </a:lnTo>
                    <a:lnTo>
                      <a:pt x="787400" y="301625"/>
                    </a:lnTo>
                    <a:lnTo>
                      <a:pt x="787400" y="158750"/>
                    </a:lnTo>
                    <a:lnTo>
                      <a:pt x="949325" y="158750"/>
                    </a:lnTo>
                    <a:lnTo>
                      <a:pt x="949325" y="60325"/>
                    </a:lnTo>
                    <a:lnTo>
                      <a:pt x="1123950" y="60325"/>
                    </a:lnTo>
                    <a:lnTo>
                      <a:pt x="1123950" y="203200"/>
                    </a:lnTo>
                    <a:lnTo>
                      <a:pt x="1311275" y="203200"/>
                    </a:lnTo>
                    <a:lnTo>
                      <a:pt x="1311275" y="82550"/>
                    </a:lnTo>
                    <a:lnTo>
                      <a:pt x="1495425" y="82550"/>
                    </a:lnTo>
                    <a:lnTo>
                      <a:pt x="1495425" y="161925"/>
                    </a:lnTo>
                    <a:lnTo>
                      <a:pt x="1711325" y="161925"/>
                    </a:lnTo>
                    <a:lnTo>
                      <a:pt x="1711325" y="0"/>
                    </a:lnTo>
                    <a:lnTo>
                      <a:pt x="1889125" y="0"/>
                    </a:lnTo>
                    <a:lnTo>
                      <a:pt x="1889125" y="222250"/>
                    </a:lnTo>
                    <a:lnTo>
                      <a:pt x="2048669" y="223044"/>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ihandform: Form 85">
                <a:extLst>
                  <a:ext uri="{FF2B5EF4-FFF2-40B4-BE49-F238E27FC236}">
                    <a16:creationId xmlns:a16="http://schemas.microsoft.com/office/drawing/2014/main" id="{AB3342A8-3097-4BC6-B5C4-2AC529F9181C}"/>
                  </a:ext>
                </a:extLst>
              </p:cNvPr>
              <p:cNvSpPr/>
              <p:nvPr/>
            </p:nvSpPr>
            <p:spPr>
              <a:xfrm>
                <a:off x="6576909" y="3807460"/>
                <a:ext cx="546100" cy="142875"/>
              </a:xfrm>
              <a:custGeom>
                <a:avLst/>
                <a:gdLst>
                  <a:gd name="connsiteX0" fmla="*/ 0 w 1965325"/>
                  <a:gd name="connsiteY0" fmla="*/ 349250 h 349250"/>
                  <a:gd name="connsiteX1" fmla="*/ 0 w 1965325"/>
                  <a:gd name="connsiteY1" fmla="*/ 19050 h 349250"/>
                  <a:gd name="connsiteX2" fmla="*/ 222250 w 1965325"/>
                  <a:gd name="connsiteY2" fmla="*/ 19050 h 349250"/>
                  <a:gd name="connsiteX3" fmla="*/ 222250 w 1965325"/>
                  <a:gd name="connsiteY3" fmla="*/ 215900 h 349250"/>
                  <a:gd name="connsiteX4" fmla="*/ 400050 w 1965325"/>
                  <a:gd name="connsiteY4" fmla="*/ 215900 h 349250"/>
                  <a:gd name="connsiteX5" fmla="*/ 400050 w 1965325"/>
                  <a:gd name="connsiteY5" fmla="*/ 79375 h 349250"/>
                  <a:gd name="connsiteX6" fmla="*/ 596900 w 1965325"/>
                  <a:gd name="connsiteY6" fmla="*/ 79375 h 349250"/>
                  <a:gd name="connsiteX7" fmla="*/ 596900 w 1965325"/>
                  <a:gd name="connsiteY7" fmla="*/ 301625 h 349250"/>
                  <a:gd name="connsiteX8" fmla="*/ 787400 w 1965325"/>
                  <a:gd name="connsiteY8" fmla="*/ 301625 h 349250"/>
                  <a:gd name="connsiteX9" fmla="*/ 787400 w 1965325"/>
                  <a:gd name="connsiteY9" fmla="*/ 158750 h 349250"/>
                  <a:gd name="connsiteX10" fmla="*/ 949325 w 1965325"/>
                  <a:gd name="connsiteY10" fmla="*/ 158750 h 349250"/>
                  <a:gd name="connsiteX11" fmla="*/ 949325 w 1965325"/>
                  <a:gd name="connsiteY11" fmla="*/ 60325 h 349250"/>
                  <a:gd name="connsiteX12" fmla="*/ 1123950 w 1965325"/>
                  <a:gd name="connsiteY12" fmla="*/ 60325 h 349250"/>
                  <a:gd name="connsiteX13" fmla="*/ 1123950 w 1965325"/>
                  <a:gd name="connsiteY13" fmla="*/ 203200 h 349250"/>
                  <a:gd name="connsiteX14" fmla="*/ 1311275 w 1965325"/>
                  <a:gd name="connsiteY14" fmla="*/ 203200 h 349250"/>
                  <a:gd name="connsiteX15" fmla="*/ 1311275 w 1965325"/>
                  <a:gd name="connsiteY15" fmla="*/ 82550 h 349250"/>
                  <a:gd name="connsiteX16" fmla="*/ 1495425 w 1965325"/>
                  <a:gd name="connsiteY16" fmla="*/ 82550 h 349250"/>
                  <a:gd name="connsiteX17" fmla="*/ 1495425 w 1965325"/>
                  <a:gd name="connsiteY17" fmla="*/ 161925 h 349250"/>
                  <a:gd name="connsiteX18" fmla="*/ 1711325 w 1965325"/>
                  <a:gd name="connsiteY18" fmla="*/ 161925 h 349250"/>
                  <a:gd name="connsiteX19" fmla="*/ 1711325 w 1965325"/>
                  <a:gd name="connsiteY19" fmla="*/ 0 h 349250"/>
                  <a:gd name="connsiteX20" fmla="*/ 1889125 w 1965325"/>
                  <a:gd name="connsiteY20" fmla="*/ 0 h 349250"/>
                  <a:gd name="connsiteX21" fmla="*/ 1889125 w 1965325"/>
                  <a:gd name="connsiteY21" fmla="*/ 222250 h 349250"/>
                  <a:gd name="connsiteX22" fmla="*/ 1965325 w 1965325"/>
                  <a:gd name="connsiteY22"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21" fmla="*/ 1889125 w 1889125"/>
                  <a:gd name="connsiteY21" fmla="*/ 222250 h 349250"/>
                  <a:gd name="connsiteX0" fmla="*/ 0 w 1889125"/>
                  <a:gd name="connsiteY0" fmla="*/ 349250 h 349250"/>
                  <a:gd name="connsiteX1" fmla="*/ 0 w 1889125"/>
                  <a:gd name="connsiteY1" fmla="*/ 19050 h 349250"/>
                  <a:gd name="connsiteX2" fmla="*/ 222250 w 1889125"/>
                  <a:gd name="connsiteY2" fmla="*/ 19050 h 349250"/>
                  <a:gd name="connsiteX3" fmla="*/ 222250 w 1889125"/>
                  <a:gd name="connsiteY3" fmla="*/ 215900 h 349250"/>
                  <a:gd name="connsiteX4" fmla="*/ 400050 w 1889125"/>
                  <a:gd name="connsiteY4" fmla="*/ 215900 h 349250"/>
                  <a:gd name="connsiteX5" fmla="*/ 400050 w 1889125"/>
                  <a:gd name="connsiteY5" fmla="*/ 79375 h 349250"/>
                  <a:gd name="connsiteX6" fmla="*/ 596900 w 1889125"/>
                  <a:gd name="connsiteY6" fmla="*/ 79375 h 349250"/>
                  <a:gd name="connsiteX7" fmla="*/ 596900 w 1889125"/>
                  <a:gd name="connsiteY7" fmla="*/ 301625 h 349250"/>
                  <a:gd name="connsiteX8" fmla="*/ 787400 w 1889125"/>
                  <a:gd name="connsiteY8" fmla="*/ 301625 h 349250"/>
                  <a:gd name="connsiteX9" fmla="*/ 787400 w 1889125"/>
                  <a:gd name="connsiteY9" fmla="*/ 158750 h 349250"/>
                  <a:gd name="connsiteX10" fmla="*/ 949325 w 1889125"/>
                  <a:gd name="connsiteY10" fmla="*/ 158750 h 349250"/>
                  <a:gd name="connsiteX11" fmla="*/ 949325 w 1889125"/>
                  <a:gd name="connsiteY11" fmla="*/ 60325 h 349250"/>
                  <a:gd name="connsiteX12" fmla="*/ 1123950 w 1889125"/>
                  <a:gd name="connsiteY12" fmla="*/ 60325 h 349250"/>
                  <a:gd name="connsiteX13" fmla="*/ 1123950 w 1889125"/>
                  <a:gd name="connsiteY13" fmla="*/ 203200 h 349250"/>
                  <a:gd name="connsiteX14" fmla="*/ 1311275 w 1889125"/>
                  <a:gd name="connsiteY14" fmla="*/ 203200 h 349250"/>
                  <a:gd name="connsiteX15" fmla="*/ 1311275 w 1889125"/>
                  <a:gd name="connsiteY15" fmla="*/ 82550 h 349250"/>
                  <a:gd name="connsiteX16" fmla="*/ 1495425 w 1889125"/>
                  <a:gd name="connsiteY16" fmla="*/ 82550 h 349250"/>
                  <a:gd name="connsiteX17" fmla="*/ 1495425 w 1889125"/>
                  <a:gd name="connsiteY17" fmla="*/ 161925 h 349250"/>
                  <a:gd name="connsiteX18" fmla="*/ 1711325 w 1889125"/>
                  <a:gd name="connsiteY18" fmla="*/ 161925 h 349250"/>
                  <a:gd name="connsiteX19" fmla="*/ 1711325 w 1889125"/>
                  <a:gd name="connsiteY19" fmla="*/ 0 h 349250"/>
                  <a:gd name="connsiteX20" fmla="*/ 1889125 w 1889125"/>
                  <a:gd name="connsiteY20" fmla="*/ 0 h 349250"/>
                  <a:gd name="connsiteX0" fmla="*/ 0 w 1711325"/>
                  <a:gd name="connsiteY0" fmla="*/ 349250 h 349250"/>
                  <a:gd name="connsiteX1" fmla="*/ 0 w 1711325"/>
                  <a:gd name="connsiteY1" fmla="*/ 19050 h 349250"/>
                  <a:gd name="connsiteX2" fmla="*/ 222250 w 1711325"/>
                  <a:gd name="connsiteY2" fmla="*/ 19050 h 349250"/>
                  <a:gd name="connsiteX3" fmla="*/ 222250 w 1711325"/>
                  <a:gd name="connsiteY3" fmla="*/ 215900 h 349250"/>
                  <a:gd name="connsiteX4" fmla="*/ 400050 w 1711325"/>
                  <a:gd name="connsiteY4" fmla="*/ 215900 h 349250"/>
                  <a:gd name="connsiteX5" fmla="*/ 400050 w 1711325"/>
                  <a:gd name="connsiteY5" fmla="*/ 79375 h 349250"/>
                  <a:gd name="connsiteX6" fmla="*/ 596900 w 1711325"/>
                  <a:gd name="connsiteY6" fmla="*/ 79375 h 349250"/>
                  <a:gd name="connsiteX7" fmla="*/ 596900 w 1711325"/>
                  <a:gd name="connsiteY7" fmla="*/ 301625 h 349250"/>
                  <a:gd name="connsiteX8" fmla="*/ 787400 w 1711325"/>
                  <a:gd name="connsiteY8" fmla="*/ 301625 h 349250"/>
                  <a:gd name="connsiteX9" fmla="*/ 787400 w 1711325"/>
                  <a:gd name="connsiteY9" fmla="*/ 158750 h 349250"/>
                  <a:gd name="connsiteX10" fmla="*/ 949325 w 1711325"/>
                  <a:gd name="connsiteY10" fmla="*/ 158750 h 349250"/>
                  <a:gd name="connsiteX11" fmla="*/ 949325 w 1711325"/>
                  <a:gd name="connsiteY11" fmla="*/ 60325 h 349250"/>
                  <a:gd name="connsiteX12" fmla="*/ 1123950 w 1711325"/>
                  <a:gd name="connsiteY12" fmla="*/ 60325 h 349250"/>
                  <a:gd name="connsiteX13" fmla="*/ 1123950 w 1711325"/>
                  <a:gd name="connsiteY13" fmla="*/ 203200 h 349250"/>
                  <a:gd name="connsiteX14" fmla="*/ 1311275 w 1711325"/>
                  <a:gd name="connsiteY14" fmla="*/ 203200 h 349250"/>
                  <a:gd name="connsiteX15" fmla="*/ 1311275 w 1711325"/>
                  <a:gd name="connsiteY15" fmla="*/ 82550 h 349250"/>
                  <a:gd name="connsiteX16" fmla="*/ 1495425 w 1711325"/>
                  <a:gd name="connsiteY16" fmla="*/ 82550 h 349250"/>
                  <a:gd name="connsiteX17" fmla="*/ 1495425 w 1711325"/>
                  <a:gd name="connsiteY17" fmla="*/ 161925 h 349250"/>
                  <a:gd name="connsiteX18" fmla="*/ 1711325 w 1711325"/>
                  <a:gd name="connsiteY18" fmla="*/ 161925 h 349250"/>
                  <a:gd name="connsiteX19" fmla="*/ 1711325 w 1711325"/>
                  <a:gd name="connsiteY19" fmla="*/ 0 h 34925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787400 w 1711325"/>
                  <a:gd name="connsiteY9" fmla="*/ 139700 h 330200"/>
                  <a:gd name="connsiteX10" fmla="*/ 949325 w 1711325"/>
                  <a:gd name="connsiteY10" fmla="*/ 139700 h 330200"/>
                  <a:gd name="connsiteX11" fmla="*/ 949325 w 1711325"/>
                  <a:gd name="connsiteY11" fmla="*/ 41275 h 330200"/>
                  <a:gd name="connsiteX12" fmla="*/ 1123950 w 1711325"/>
                  <a:gd name="connsiteY12" fmla="*/ 41275 h 330200"/>
                  <a:gd name="connsiteX13" fmla="*/ 1123950 w 1711325"/>
                  <a:gd name="connsiteY13" fmla="*/ 184150 h 330200"/>
                  <a:gd name="connsiteX14" fmla="*/ 1311275 w 1711325"/>
                  <a:gd name="connsiteY14" fmla="*/ 184150 h 330200"/>
                  <a:gd name="connsiteX15" fmla="*/ 1311275 w 1711325"/>
                  <a:gd name="connsiteY15" fmla="*/ 63500 h 330200"/>
                  <a:gd name="connsiteX16" fmla="*/ 1495425 w 1711325"/>
                  <a:gd name="connsiteY16" fmla="*/ 63500 h 330200"/>
                  <a:gd name="connsiteX17" fmla="*/ 1495425 w 1711325"/>
                  <a:gd name="connsiteY17" fmla="*/ 142875 h 330200"/>
                  <a:gd name="connsiteX18" fmla="*/ 1711325 w 1711325"/>
                  <a:gd name="connsiteY18"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787400 w 1711325"/>
                  <a:gd name="connsiteY8" fmla="*/ 282575 h 330200"/>
                  <a:gd name="connsiteX9" fmla="*/ 949325 w 1711325"/>
                  <a:gd name="connsiteY9" fmla="*/ 139700 h 330200"/>
                  <a:gd name="connsiteX10" fmla="*/ 949325 w 1711325"/>
                  <a:gd name="connsiteY10" fmla="*/ 41275 h 330200"/>
                  <a:gd name="connsiteX11" fmla="*/ 1123950 w 1711325"/>
                  <a:gd name="connsiteY11" fmla="*/ 41275 h 330200"/>
                  <a:gd name="connsiteX12" fmla="*/ 1123950 w 1711325"/>
                  <a:gd name="connsiteY12" fmla="*/ 184150 h 330200"/>
                  <a:gd name="connsiteX13" fmla="*/ 1311275 w 1711325"/>
                  <a:gd name="connsiteY13" fmla="*/ 184150 h 330200"/>
                  <a:gd name="connsiteX14" fmla="*/ 1311275 w 1711325"/>
                  <a:gd name="connsiteY14" fmla="*/ 63500 h 330200"/>
                  <a:gd name="connsiteX15" fmla="*/ 1495425 w 1711325"/>
                  <a:gd name="connsiteY15" fmla="*/ 63500 h 330200"/>
                  <a:gd name="connsiteX16" fmla="*/ 1495425 w 1711325"/>
                  <a:gd name="connsiteY16" fmla="*/ 142875 h 330200"/>
                  <a:gd name="connsiteX17" fmla="*/ 1711325 w 1711325"/>
                  <a:gd name="connsiteY17"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596900 w 1711325"/>
                  <a:gd name="connsiteY7" fmla="*/ 282575 h 330200"/>
                  <a:gd name="connsiteX8" fmla="*/ 949325 w 1711325"/>
                  <a:gd name="connsiteY8" fmla="*/ 139700 h 330200"/>
                  <a:gd name="connsiteX9" fmla="*/ 949325 w 1711325"/>
                  <a:gd name="connsiteY9" fmla="*/ 41275 h 330200"/>
                  <a:gd name="connsiteX10" fmla="*/ 1123950 w 1711325"/>
                  <a:gd name="connsiteY10" fmla="*/ 41275 h 330200"/>
                  <a:gd name="connsiteX11" fmla="*/ 1123950 w 1711325"/>
                  <a:gd name="connsiteY11" fmla="*/ 184150 h 330200"/>
                  <a:gd name="connsiteX12" fmla="*/ 1311275 w 1711325"/>
                  <a:gd name="connsiteY12" fmla="*/ 184150 h 330200"/>
                  <a:gd name="connsiteX13" fmla="*/ 1311275 w 1711325"/>
                  <a:gd name="connsiteY13" fmla="*/ 63500 h 330200"/>
                  <a:gd name="connsiteX14" fmla="*/ 1495425 w 1711325"/>
                  <a:gd name="connsiteY14" fmla="*/ 63500 h 330200"/>
                  <a:gd name="connsiteX15" fmla="*/ 1495425 w 1711325"/>
                  <a:gd name="connsiteY15" fmla="*/ 142875 h 330200"/>
                  <a:gd name="connsiteX16" fmla="*/ 1711325 w 1711325"/>
                  <a:gd name="connsiteY16"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596900 w 1711325"/>
                  <a:gd name="connsiteY6" fmla="*/ 60325 h 330200"/>
                  <a:gd name="connsiteX7" fmla="*/ 949325 w 1711325"/>
                  <a:gd name="connsiteY7" fmla="*/ 139700 h 330200"/>
                  <a:gd name="connsiteX8" fmla="*/ 949325 w 1711325"/>
                  <a:gd name="connsiteY8" fmla="*/ 41275 h 330200"/>
                  <a:gd name="connsiteX9" fmla="*/ 1123950 w 1711325"/>
                  <a:gd name="connsiteY9" fmla="*/ 41275 h 330200"/>
                  <a:gd name="connsiteX10" fmla="*/ 1123950 w 1711325"/>
                  <a:gd name="connsiteY10" fmla="*/ 184150 h 330200"/>
                  <a:gd name="connsiteX11" fmla="*/ 1311275 w 1711325"/>
                  <a:gd name="connsiteY11" fmla="*/ 184150 h 330200"/>
                  <a:gd name="connsiteX12" fmla="*/ 1311275 w 1711325"/>
                  <a:gd name="connsiteY12" fmla="*/ 63500 h 330200"/>
                  <a:gd name="connsiteX13" fmla="*/ 1495425 w 1711325"/>
                  <a:gd name="connsiteY13" fmla="*/ 63500 h 330200"/>
                  <a:gd name="connsiteX14" fmla="*/ 1495425 w 1711325"/>
                  <a:gd name="connsiteY14" fmla="*/ 142875 h 330200"/>
                  <a:gd name="connsiteX15" fmla="*/ 1711325 w 1711325"/>
                  <a:gd name="connsiteY15"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400050 w 1711325"/>
                  <a:gd name="connsiteY5" fmla="*/ 60325 h 330200"/>
                  <a:gd name="connsiteX6" fmla="*/ 949325 w 1711325"/>
                  <a:gd name="connsiteY6" fmla="*/ 139700 h 330200"/>
                  <a:gd name="connsiteX7" fmla="*/ 949325 w 1711325"/>
                  <a:gd name="connsiteY7" fmla="*/ 41275 h 330200"/>
                  <a:gd name="connsiteX8" fmla="*/ 1123950 w 1711325"/>
                  <a:gd name="connsiteY8" fmla="*/ 41275 h 330200"/>
                  <a:gd name="connsiteX9" fmla="*/ 1123950 w 1711325"/>
                  <a:gd name="connsiteY9" fmla="*/ 184150 h 330200"/>
                  <a:gd name="connsiteX10" fmla="*/ 1311275 w 1711325"/>
                  <a:gd name="connsiteY10" fmla="*/ 184150 h 330200"/>
                  <a:gd name="connsiteX11" fmla="*/ 1311275 w 1711325"/>
                  <a:gd name="connsiteY11" fmla="*/ 63500 h 330200"/>
                  <a:gd name="connsiteX12" fmla="*/ 1495425 w 1711325"/>
                  <a:gd name="connsiteY12" fmla="*/ 63500 h 330200"/>
                  <a:gd name="connsiteX13" fmla="*/ 1495425 w 1711325"/>
                  <a:gd name="connsiteY13" fmla="*/ 142875 h 330200"/>
                  <a:gd name="connsiteX14" fmla="*/ 1711325 w 1711325"/>
                  <a:gd name="connsiteY14"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400050 w 1711325"/>
                  <a:gd name="connsiteY4" fmla="*/ 196850 h 330200"/>
                  <a:gd name="connsiteX5" fmla="*/ 949325 w 1711325"/>
                  <a:gd name="connsiteY5" fmla="*/ 139700 h 330200"/>
                  <a:gd name="connsiteX6" fmla="*/ 949325 w 1711325"/>
                  <a:gd name="connsiteY6" fmla="*/ 41275 h 330200"/>
                  <a:gd name="connsiteX7" fmla="*/ 1123950 w 1711325"/>
                  <a:gd name="connsiteY7" fmla="*/ 41275 h 330200"/>
                  <a:gd name="connsiteX8" fmla="*/ 1123950 w 1711325"/>
                  <a:gd name="connsiteY8" fmla="*/ 184150 h 330200"/>
                  <a:gd name="connsiteX9" fmla="*/ 1311275 w 1711325"/>
                  <a:gd name="connsiteY9" fmla="*/ 184150 h 330200"/>
                  <a:gd name="connsiteX10" fmla="*/ 1311275 w 1711325"/>
                  <a:gd name="connsiteY10" fmla="*/ 63500 h 330200"/>
                  <a:gd name="connsiteX11" fmla="*/ 1495425 w 1711325"/>
                  <a:gd name="connsiteY11" fmla="*/ 63500 h 330200"/>
                  <a:gd name="connsiteX12" fmla="*/ 1495425 w 1711325"/>
                  <a:gd name="connsiteY12" fmla="*/ 142875 h 330200"/>
                  <a:gd name="connsiteX13" fmla="*/ 1711325 w 1711325"/>
                  <a:gd name="connsiteY13" fmla="*/ 142875 h 330200"/>
                  <a:gd name="connsiteX0" fmla="*/ 0 w 1711325"/>
                  <a:gd name="connsiteY0" fmla="*/ 330200 h 330200"/>
                  <a:gd name="connsiteX1" fmla="*/ 0 w 1711325"/>
                  <a:gd name="connsiteY1" fmla="*/ 0 h 330200"/>
                  <a:gd name="connsiteX2" fmla="*/ 222250 w 1711325"/>
                  <a:gd name="connsiteY2" fmla="*/ 0 h 330200"/>
                  <a:gd name="connsiteX3" fmla="*/ 222250 w 1711325"/>
                  <a:gd name="connsiteY3" fmla="*/ 196850 h 330200"/>
                  <a:gd name="connsiteX4" fmla="*/ 949325 w 1711325"/>
                  <a:gd name="connsiteY4" fmla="*/ 139700 h 330200"/>
                  <a:gd name="connsiteX5" fmla="*/ 949325 w 1711325"/>
                  <a:gd name="connsiteY5" fmla="*/ 41275 h 330200"/>
                  <a:gd name="connsiteX6" fmla="*/ 1123950 w 1711325"/>
                  <a:gd name="connsiteY6" fmla="*/ 41275 h 330200"/>
                  <a:gd name="connsiteX7" fmla="*/ 1123950 w 1711325"/>
                  <a:gd name="connsiteY7" fmla="*/ 184150 h 330200"/>
                  <a:gd name="connsiteX8" fmla="*/ 1311275 w 1711325"/>
                  <a:gd name="connsiteY8" fmla="*/ 184150 h 330200"/>
                  <a:gd name="connsiteX9" fmla="*/ 1311275 w 1711325"/>
                  <a:gd name="connsiteY9" fmla="*/ 63500 h 330200"/>
                  <a:gd name="connsiteX10" fmla="*/ 1495425 w 1711325"/>
                  <a:gd name="connsiteY10" fmla="*/ 63500 h 330200"/>
                  <a:gd name="connsiteX11" fmla="*/ 1495425 w 1711325"/>
                  <a:gd name="connsiteY11" fmla="*/ 142875 h 330200"/>
                  <a:gd name="connsiteX12" fmla="*/ 1711325 w 1711325"/>
                  <a:gd name="connsiteY12" fmla="*/ 142875 h 330200"/>
                  <a:gd name="connsiteX0" fmla="*/ 0 w 1711325"/>
                  <a:gd name="connsiteY0" fmla="*/ 330200 h 330200"/>
                  <a:gd name="connsiteX1" fmla="*/ 0 w 1711325"/>
                  <a:gd name="connsiteY1" fmla="*/ 0 h 330200"/>
                  <a:gd name="connsiteX2" fmla="*/ 222250 w 1711325"/>
                  <a:gd name="connsiteY2" fmla="*/ 0 h 330200"/>
                  <a:gd name="connsiteX3" fmla="*/ 949325 w 1711325"/>
                  <a:gd name="connsiteY3" fmla="*/ 139700 h 330200"/>
                  <a:gd name="connsiteX4" fmla="*/ 949325 w 1711325"/>
                  <a:gd name="connsiteY4" fmla="*/ 41275 h 330200"/>
                  <a:gd name="connsiteX5" fmla="*/ 1123950 w 1711325"/>
                  <a:gd name="connsiteY5" fmla="*/ 41275 h 330200"/>
                  <a:gd name="connsiteX6" fmla="*/ 1123950 w 1711325"/>
                  <a:gd name="connsiteY6" fmla="*/ 184150 h 330200"/>
                  <a:gd name="connsiteX7" fmla="*/ 1311275 w 1711325"/>
                  <a:gd name="connsiteY7" fmla="*/ 184150 h 330200"/>
                  <a:gd name="connsiteX8" fmla="*/ 1311275 w 1711325"/>
                  <a:gd name="connsiteY8" fmla="*/ 63500 h 330200"/>
                  <a:gd name="connsiteX9" fmla="*/ 1495425 w 1711325"/>
                  <a:gd name="connsiteY9" fmla="*/ 63500 h 330200"/>
                  <a:gd name="connsiteX10" fmla="*/ 1495425 w 1711325"/>
                  <a:gd name="connsiteY10" fmla="*/ 142875 h 330200"/>
                  <a:gd name="connsiteX11" fmla="*/ 1711325 w 1711325"/>
                  <a:gd name="connsiteY11" fmla="*/ 142875 h 330200"/>
                  <a:gd name="connsiteX0" fmla="*/ 0 w 1711325"/>
                  <a:gd name="connsiteY0" fmla="*/ 330200 h 330200"/>
                  <a:gd name="connsiteX1" fmla="*/ 0 w 1711325"/>
                  <a:gd name="connsiteY1" fmla="*/ 0 h 330200"/>
                  <a:gd name="connsiteX2" fmla="*/ 949325 w 1711325"/>
                  <a:gd name="connsiteY2" fmla="*/ 139700 h 330200"/>
                  <a:gd name="connsiteX3" fmla="*/ 949325 w 1711325"/>
                  <a:gd name="connsiteY3" fmla="*/ 41275 h 330200"/>
                  <a:gd name="connsiteX4" fmla="*/ 1123950 w 1711325"/>
                  <a:gd name="connsiteY4" fmla="*/ 41275 h 330200"/>
                  <a:gd name="connsiteX5" fmla="*/ 1123950 w 1711325"/>
                  <a:gd name="connsiteY5" fmla="*/ 184150 h 330200"/>
                  <a:gd name="connsiteX6" fmla="*/ 1311275 w 1711325"/>
                  <a:gd name="connsiteY6" fmla="*/ 184150 h 330200"/>
                  <a:gd name="connsiteX7" fmla="*/ 1311275 w 1711325"/>
                  <a:gd name="connsiteY7" fmla="*/ 63500 h 330200"/>
                  <a:gd name="connsiteX8" fmla="*/ 1495425 w 1711325"/>
                  <a:gd name="connsiteY8" fmla="*/ 63500 h 330200"/>
                  <a:gd name="connsiteX9" fmla="*/ 1495425 w 1711325"/>
                  <a:gd name="connsiteY9" fmla="*/ 142875 h 330200"/>
                  <a:gd name="connsiteX10" fmla="*/ 1711325 w 1711325"/>
                  <a:gd name="connsiteY10" fmla="*/ 142875 h 330200"/>
                  <a:gd name="connsiteX0" fmla="*/ 0 w 1711325"/>
                  <a:gd name="connsiteY0" fmla="*/ 288925 h 288925"/>
                  <a:gd name="connsiteX1" fmla="*/ 949325 w 1711325"/>
                  <a:gd name="connsiteY1" fmla="*/ 98425 h 288925"/>
                  <a:gd name="connsiteX2" fmla="*/ 949325 w 1711325"/>
                  <a:gd name="connsiteY2" fmla="*/ 0 h 288925"/>
                  <a:gd name="connsiteX3" fmla="*/ 1123950 w 1711325"/>
                  <a:gd name="connsiteY3" fmla="*/ 0 h 288925"/>
                  <a:gd name="connsiteX4" fmla="*/ 1123950 w 1711325"/>
                  <a:gd name="connsiteY4" fmla="*/ 142875 h 288925"/>
                  <a:gd name="connsiteX5" fmla="*/ 1311275 w 1711325"/>
                  <a:gd name="connsiteY5" fmla="*/ 142875 h 288925"/>
                  <a:gd name="connsiteX6" fmla="*/ 1311275 w 1711325"/>
                  <a:gd name="connsiteY6" fmla="*/ 22225 h 288925"/>
                  <a:gd name="connsiteX7" fmla="*/ 1495425 w 1711325"/>
                  <a:gd name="connsiteY7" fmla="*/ 22225 h 288925"/>
                  <a:gd name="connsiteX8" fmla="*/ 1495425 w 1711325"/>
                  <a:gd name="connsiteY8" fmla="*/ 101600 h 288925"/>
                  <a:gd name="connsiteX9" fmla="*/ 1711325 w 1711325"/>
                  <a:gd name="connsiteY9" fmla="*/ 101600 h 288925"/>
                  <a:gd name="connsiteX0" fmla="*/ 0 w 762000"/>
                  <a:gd name="connsiteY0" fmla="*/ 98425 h 142875"/>
                  <a:gd name="connsiteX1" fmla="*/ 0 w 762000"/>
                  <a:gd name="connsiteY1" fmla="*/ 0 h 142875"/>
                  <a:gd name="connsiteX2" fmla="*/ 174625 w 762000"/>
                  <a:gd name="connsiteY2" fmla="*/ 0 h 142875"/>
                  <a:gd name="connsiteX3" fmla="*/ 174625 w 762000"/>
                  <a:gd name="connsiteY3" fmla="*/ 142875 h 142875"/>
                  <a:gd name="connsiteX4" fmla="*/ 361950 w 762000"/>
                  <a:gd name="connsiteY4" fmla="*/ 142875 h 142875"/>
                  <a:gd name="connsiteX5" fmla="*/ 361950 w 762000"/>
                  <a:gd name="connsiteY5" fmla="*/ 22225 h 142875"/>
                  <a:gd name="connsiteX6" fmla="*/ 546100 w 762000"/>
                  <a:gd name="connsiteY6" fmla="*/ 22225 h 142875"/>
                  <a:gd name="connsiteX7" fmla="*/ 546100 w 762000"/>
                  <a:gd name="connsiteY7" fmla="*/ 101600 h 142875"/>
                  <a:gd name="connsiteX8" fmla="*/ 762000 w 762000"/>
                  <a:gd name="connsiteY8"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 name="connsiteX7" fmla="*/ 546100 w 546100"/>
                  <a:gd name="connsiteY7" fmla="*/ 101600 h 142875"/>
                  <a:gd name="connsiteX0" fmla="*/ 0 w 546100"/>
                  <a:gd name="connsiteY0" fmla="*/ 98425 h 142875"/>
                  <a:gd name="connsiteX1" fmla="*/ 0 w 546100"/>
                  <a:gd name="connsiteY1" fmla="*/ 0 h 142875"/>
                  <a:gd name="connsiteX2" fmla="*/ 174625 w 546100"/>
                  <a:gd name="connsiteY2" fmla="*/ 0 h 142875"/>
                  <a:gd name="connsiteX3" fmla="*/ 174625 w 546100"/>
                  <a:gd name="connsiteY3" fmla="*/ 142875 h 142875"/>
                  <a:gd name="connsiteX4" fmla="*/ 361950 w 546100"/>
                  <a:gd name="connsiteY4" fmla="*/ 142875 h 142875"/>
                  <a:gd name="connsiteX5" fmla="*/ 361950 w 546100"/>
                  <a:gd name="connsiteY5" fmla="*/ 22225 h 142875"/>
                  <a:gd name="connsiteX6" fmla="*/ 546100 w 546100"/>
                  <a:gd name="connsiteY6" fmla="*/ 222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100" h="142875">
                    <a:moveTo>
                      <a:pt x="0" y="98425"/>
                    </a:moveTo>
                    <a:lnTo>
                      <a:pt x="0" y="0"/>
                    </a:lnTo>
                    <a:lnTo>
                      <a:pt x="174625" y="0"/>
                    </a:lnTo>
                    <a:lnTo>
                      <a:pt x="174625" y="142875"/>
                    </a:lnTo>
                    <a:lnTo>
                      <a:pt x="361950" y="142875"/>
                    </a:lnTo>
                    <a:lnTo>
                      <a:pt x="361950" y="22225"/>
                    </a:lnTo>
                    <a:lnTo>
                      <a:pt x="546100" y="22225"/>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uppieren 112">
              <a:extLst>
                <a:ext uri="{FF2B5EF4-FFF2-40B4-BE49-F238E27FC236}">
                  <a16:creationId xmlns:a16="http://schemas.microsoft.com/office/drawing/2014/main" id="{83E708C6-09F5-4DAE-9014-A1D0AAADD91F}"/>
                </a:ext>
              </a:extLst>
            </p:cNvPr>
            <p:cNvGrpSpPr/>
            <p:nvPr/>
          </p:nvGrpSpPr>
          <p:grpSpPr>
            <a:xfrm>
              <a:off x="2112258" y="4042241"/>
              <a:ext cx="640431" cy="626082"/>
              <a:chOff x="2112258" y="4042241"/>
              <a:chExt cx="640431" cy="626082"/>
            </a:xfrm>
          </p:grpSpPr>
          <p:cxnSp>
            <p:nvCxnSpPr>
              <p:cNvPr id="109" name="Gerade Verbindung mit Pfeil 108">
                <a:extLst>
                  <a:ext uri="{FF2B5EF4-FFF2-40B4-BE49-F238E27FC236}">
                    <a16:creationId xmlns:a16="http://schemas.microsoft.com/office/drawing/2014/main" id="{4679AE71-66BF-4908-9277-3B3444CA8BCE}"/>
                  </a:ext>
                </a:extLst>
              </p:cNvPr>
              <p:cNvCxnSpPr>
                <a:cxnSpLocks/>
              </p:cNvCxnSpPr>
              <p:nvPr/>
            </p:nvCxnSpPr>
            <p:spPr>
              <a:xfrm flipV="1">
                <a:off x="2476464" y="4042241"/>
                <a:ext cx="276225" cy="3639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2" name="Google Shape;102;p14">
                    <a:extLst>
                      <a:ext uri="{FF2B5EF4-FFF2-40B4-BE49-F238E27FC236}">
                        <a16:creationId xmlns:a16="http://schemas.microsoft.com/office/drawing/2014/main" id="{2C868295-3E82-4A66-AD58-78ECE36E7588}"/>
                      </a:ext>
                    </a:extLst>
                  </p:cNvPr>
                  <p:cNvSpPr txBox="1"/>
                  <p:nvPr/>
                </p:nvSpPr>
                <p:spPr>
                  <a:xfrm>
                    <a:off x="2112258" y="4345523"/>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112" name="Google Shape;102;p14">
                    <a:extLst>
                      <a:ext uri="{FF2B5EF4-FFF2-40B4-BE49-F238E27FC236}">
                        <a16:creationId xmlns:a16="http://schemas.microsoft.com/office/drawing/2014/main" id="{2C868295-3E82-4A66-AD58-78ECE36E7588}"/>
                      </a:ext>
                    </a:extLst>
                  </p:cNvPr>
                  <p:cNvSpPr txBox="1">
                    <a:spLocks noRot="1" noChangeAspect="1" noMove="1" noResize="1" noEditPoints="1" noAdjustHandles="1" noChangeArrowheads="1" noChangeShapeType="1" noTextEdit="1"/>
                  </p:cNvSpPr>
                  <p:nvPr/>
                </p:nvSpPr>
                <p:spPr>
                  <a:xfrm>
                    <a:off x="2112258" y="4345523"/>
                    <a:ext cx="623150" cy="322800"/>
                  </a:xfrm>
                  <a:prstGeom prst="rect">
                    <a:avLst/>
                  </a:prstGeom>
                  <a:blipFill>
                    <a:blip r:embed="rId4"/>
                    <a:stretch>
                      <a:fillRect l="-6796" b="-11321"/>
                    </a:stretch>
                  </a:blipFill>
                  <a:ln>
                    <a:noFill/>
                  </a:ln>
                </p:spPr>
                <p:txBody>
                  <a:bodyPr/>
                  <a:lstStyle/>
                  <a:p>
                    <a:r>
                      <a:rPr lang="en-US">
                        <a:noFill/>
                      </a:rPr>
                      <a:t> </a:t>
                    </a:r>
                  </a:p>
                </p:txBody>
              </p:sp>
            </mc:Fallback>
          </mc:AlternateContent>
        </p:grpSp>
      </p:grpSp>
      <p:sp>
        <p:nvSpPr>
          <p:cNvPr id="74" name="TextShape 4">
            <a:extLst>
              <a:ext uri="{FF2B5EF4-FFF2-40B4-BE49-F238E27FC236}">
                <a16:creationId xmlns:a16="http://schemas.microsoft.com/office/drawing/2014/main" id="{03FF6768-FE7E-4387-9A1F-1969B5CC09AA}"/>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302936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1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idx="4294967295"/>
              </p:nvPr>
            </p:nvSpPr>
            <p:spPr>
              <a:xfrm>
                <a:off x="0" y="981075"/>
                <a:ext cx="8609013" cy="5472113"/>
              </a:xfrm>
            </p:spPr>
            <p:txBody>
              <a:bodyPr/>
              <a:lstStyle/>
              <a:p>
                <a:pPr marL="0" indent="0">
                  <a:buNone/>
                </a:pPr>
                <a:r>
                  <a:rPr lang="de-DE" sz="2000" dirty="0"/>
                  <a:t>Das Problem des Erreichens einer vorgegebenen Bauteilqualität wird als </a:t>
                </a:r>
                <a:r>
                  <a:rPr lang="de-DE" sz="2000" dirty="0" err="1"/>
                  <a:t>Optimalsteuerungsproblem</a:t>
                </a:r>
                <a:r>
                  <a:rPr lang="de-DE" sz="2000" dirty="0"/>
                  <a:t> in zwei Schritten formuliert:</a:t>
                </a:r>
              </a:p>
              <a:p>
                <a:pPr marL="0" indent="0">
                  <a:buNone/>
                </a:pPr>
                <a:endParaRPr lang="de-DE" sz="2000" dirty="0"/>
              </a:p>
              <a:p>
                <a:pPr marL="378900" lvl="1" indent="-342900">
                  <a:buFont typeface="+mj-lt"/>
                  <a:buAutoNum type="arabicPeriod"/>
                </a:pPr>
                <a:r>
                  <a:rPr lang="de-DE" sz="1800" dirty="0"/>
                  <a:t>Es wird der optimale Verlauf der Prozessgrößen </a:t>
                </a:r>
                <a14:m>
                  <m:oMath xmlns:m="http://schemas.openxmlformats.org/officeDocument/2006/math">
                    <m:r>
                      <a:rPr lang="de-DE" sz="1800" b="1" i="1" smtClean="0">
                        <a:latin typeface="Cambria Math" panose="02040503050406030204" pitchFamily="18" charset="0"/>
                        <a:ea typeface="Cambria Math" panose="02040503050406030204" pitchFamily="18" charset="0"/>
                      </a:rPr>
                      <m:t>𝒙</m:t>
                    </m:r>
                  </m:oMath>
                </a14:m>
                <a:r>
                  <a:rPr lang="de-DE" sz="1800" dirty="0"/>
                  <a:t> ermittelt, um die vorgegebene Bauteilqualität </a:t>
                </a:r>
                <a14:m>
                  <m:oMath xmlns:m="http://schemas.openxmlformats.org/officeDocument/2006/math">
                    <m:sSub>
                      <m:sSubPr>
                        <m:ctrlPr>
                          <a:rPr lang="de-DE" sz="1800" i="1">
                            <a:latin typeface="Cambria Math" panose="02040503050406030204" pitchFamily="18" charset="0"/>
                          </a:rPr>
                        </m:ctrlPr>
                      </m:sSubPr>
                      <m:e>
                        <m:r>
                          <a:rPr lang="de-DE" sz="1800" i="1">
                            <a:latin typeface="Cambria Math" panose="02040503050406030204" pitchFamily="18" charset="0"/>
                          </a:rPr>
                          <m:t>𝑸</m:t>
                        </m:r>
                      </m:e>
                      <m:sub>
                        <m:r>
                          <a:rPr lang="de-DE" sz="1800" i="1">
                            <a:latin typeface="Cambria Math" panose="02040503050406030204" pitchFamily="18" charset="0"/>
                          </a:rPr>
                          <m:t>𝒓𝒆𝒇</m:t>
                        </m:r>
                      </m:sub>
                    </m:sSub>
                  </m:oMath>
                </a14:m>
                <a:r>
                  <a:rPr lang="de-DE" sz="1800" dirty="0"/>
                  <a:t> zu erzielen</a:t>
                </a:r>
              </a:p>
              <a:p>
                <a:pPr lvl="1">
                  <a:buNone/>
                </a:pPr>
                <a:endParaRPr lang="de-DE" sz="1200" b="1" i="1" dirty="0">
                  <a:latin typeface="Cambria Math" panose="02040503050406030204" pitchFamily="18" charset="0"/>
                </a:endParaRPr>
              </a:p>
              <a:p>
                <a:pPr lvl="1" algn="ctr">
                  <a:buNone/>
                </a:pPr>
                <a14:m>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𝑥</m:t>
                            </m:r>
                          </m:lim>
                        </m:limLow>
                      </m:fName>
                      <m:e>
                        <m:d>
                          <m:dPr>
                            <m:begChr m:val="‖"/>
                            <m:endChr m:val="‖"/>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a:latin typeface="Cambria Math" panose="02040503050406030204" pitchFamily="18" charset="0"/>
                                  </a:rPr>
                                  <m:t>𝑄</m:t>
                                </m:r>
                              </m:e>
                              <m:sub>
                                <m:r>
                                  <a:rPr lang="de-DE" sz="1600" b="0" i="1">
                                    <a:latin typeface="Cambria Math" panose="02040503050406030204" pitchFamily="18" charset="0"/>
                                  </a:rPr>
                                  <m:t>𝑟𝑒𝑓</m:t>
                                </m:r>
                              </m:sub>
                            </m:sSub>
                            <m:r>
                              <a:rPr lang="de-DE" sz="1600" b="0" i="1">
                                <a:latin typeface="Cambria Math" panose="02040503050406030204" pitchFamily="18" charset="0"/>
                              </a:rPr>
                              <m:t>−</m:t>
                            </m:r>
                            <m:sSub>
                              <m:sSubPr>
                                <m:ctrlPr>
                                  <a:rPr lang="de-DE" sz="1600" b="0" i="1" smtClean="0">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𝑄</m:t>
                                    </m:r>
                                  </m:e>
                                </m:acc>
                              </m:e>
                              <m:sub>
                                <m:r>
                                  <a:rPr lang="de-DE" sz="1600" b="0" i="1" smtClean="0">
                                    <a:latin typeface="Cambria Math" panose="02040503050406030204" pitchFamily="18" charset="0"/>
                                  </a:rPr>
                                  <m:t>𝑇</m:t>
                                </m:r>
                              </m:sub>
                            </m:sSub>
                            <m:r>
                              <a:rPr lang="de-DE" sz="1600" b="0" i="1" smtClean="0">
                                <a:latin typeface="Cambria Math" panose="02040503050406030204" pitchFamily="18" charset="0"/>
                              </a:rPr>
                              <m:t>(</m:t>
                            </m:r>
                            <m:r>
                              <a:rPr lang="de-DE" sz="1600" b="0" i="1" smtClean="0">
                                <a:latin typeface="Cambria Math" panose="02040503050406030204" pitchFamily="18" charset="0"/>
                              </a:rPr>
                              <m:t>𝑥</m:t>
                            </m:r>
                            <m:r>
                              <a:rPr lang="de-DE" sz="1600" b="0" i="1" smtClean="0">
                                <a:latin typeface="Cambria Math" panose="02040503050406030204" pitchFamily="18" charset="0"/>
                              </a:rPr>
                              <m:t>)</m:t>
                            </m:r>
                          </m:e>
                        </m:d>
                      </m:e>
                    </m:func>
                    <m:r>
                      <a:rPr lang="de-DE" sz="1600" b="0" i="1" smtClean="0">
                        <a:latin typeface="Cambria Math" panose="02040503050406030204" pitchFamily="18" charset="0"/>
                        <a:ea typeface="Cambria Math" panose="02040503050406030204" pitchFamily="18" charset="0"/>
                      </a:rPr>
                      <m:t>→</m:t>
                    </m:r>
                  </m:oMath>
                </a14:m>
                <a:r>
                  <a:rPr lang="de-DE" sz="1400" i="1" dirty="0">
                    <a:latin typeface="Cambria Math" panose="02040503050406030204" pitchFamily="18" charset="0"/>
                  </a:rPr>
                  <a:t> </a:t>
                </a:r>
                <a14:m>
                  <m:oMath xmlns:m="http://schemas.openxmlformats.org/officeDocument/2006/math">
                    <m:sSubSup>
                      <m:sSubSupPr>
                        <m:ctrlPr>
                          <a:rPr lang="ar-AE" sz="1400" b="1" i="1">
                            <a:latin typeface="Cambria Math" panose="02040503050406030204" pitchFamily="18" charset="0"/>
                            <a:cs typeface="Calibri" panose="020F0502020204030204" pitchFamily="34" charset="0"/>
                          </a:rPr>
                        </m:ctrlPr>
                      </m:sSubSupPr>
                      <m:e>
                        <m:r>
                          <a:rPr lang="ar-AE" sz="1400" b="1" i="1">
                            <a:latin typeface="Cambria Math" panose="02040503050406030204" pitchFamily="18" charset="0"/>
                            <a:cs typeface="Calibri" panose="020F0502020204030204" pitchFamily="34" charset="0"/>
                          </a:rPr>
                          <m:t>[</m:t>
                        </m:r>
                        <m:sSubSup>
                          <m:sSubSupPr>
                            <m:ctrlPr>
                              <a:rPr lang="ar-AE" sz="1400" b="1" i="1" smtClean="0">
                                <a:latin typeface="Cambria Math" panose="02040503050406030204" pitchFamily="18" charset="0"/>
                                <a:cs typeface="Calibri" panose="020F0502020204030204" pitchFamily="34" charset="0"/>
                              </a:rPr>
                            </m:ctrlPr>
                          </m:sSubSupPr>
                          <m:e>
                            <m:r>
                              <a:rPr lang="de-DE" sz="1400" b="1" i="1" smtClean="0">
                                <a:latin typeface="Cambria Math" panose="02040503050406030204" pitchFamily="18" charset="0"/>
                                <a:cs typeface="Calibri" panose="020F0502020204030204" pitchFamily="34" charset="0"/>
                              </a:rPr>
                              <m:t>𝒙</m:t>
                            </m:r>
                          </m:e>
                          <m:sub>
                            <m:r>
                              <a:rPr lang="de-DE" sz="1400" b="1" i="1" smtClean="0">
                                <a:latin typeface="Cambria Math" panose="02040503050406030204" pitchFamily="18" charset="0"/>
                                <a:cs typeface="Calibri" panose="020F0502020204030204" pitchFamily="34" charset="0"/>
                              </a:rPr>
                              <m:t>𝒌</m:t>
                            </m:r>
                          </m:sub>
                          <m:sup>
                            <m:r>
                              <a:rPr lang="de-DE" sz="1400" b="1" i="1" smtClean="0">
                                <a:latin typeface="Cambria Math" panose="02040503050406030204" pitchFamily="18" charset="0"/>
                                <a:cs typeface="Calibri" panose="020F0502020204030204" pitchFamily="34" charset="0"/>
                              </a:rPr>
                              <m:t>𝒐𝒑𝒕</m:t>
                            </m:r>
                          </m:sup>
                        </m:sSubSup>
                        <m:r>
                          <a:rPr lang="ar-AE" sz="1400" b="1" i="1">
                            <a:latin typeface="Cambria Math" panose="02040503050406030204" pitchFamily="18" charset="0"/>
                            <a:cs typeface="Calibri" panose="020F0502020204030204" pitchFamily="34" charset="0"/>
                          </a:rPr>
                          <m:t>]</m:t>
                        </m:r>
                      </m:e>
                      <m:sub>
                        <m:r>
                          <a:rPr lang="de-DE" sz="1400" b="1" i="1" smtClean="0">
                            <a:latin typeface="Cambria Math" panose="02040503050406030204" pitchFamily="18" charset="0"/>
                            <a:cs typeface="Calibri" panose="020F0502020204030204" pitchFamily="34" charset="0"/>
                          </a:rPr>
                          <m:t>𝒌</m:t>
                        </m:r>
                        <m:r>
                          <a:rPr lang="ar-AE" sz="1400" b="1" i="1">
                            <a:latin typeface="Cambria Math" panose="02040503050406030204" pitchFamily="18" charset="0"/>
                            <a:cs typeface="Calibri" panose="020F0502020204030204" pitchFamily="34" charset="0"/>
                          </a:rPr>
                          <m:t>=</m:t>
                        </m:r>
                        <m:r>
                          <a:rPr lang="ar-AE" sz="1400" b="1" i="1">
                            <a:latin typeface="Cambria Math" panose="02040503050406030204" pitchFamily="18" charset="0"/>
                            <a:cs typeface="Calibri" panose="020F0502020204030204" pitchFamily="34" charset="0"/>
                          </a:rPr>
                          <m:t>𝟎</m:t>
                        </m:r>
                      </m:sub>
                      <m:sup>
                        <m:r>
                          <a:rPr lang="ar-AE" sz="1400" b="1" i="1">
                            <a:latin typeface="Cambria Math" panose="02040503050406030204" pitchFamily="18" charset="0"/>
                            <a:cs typeface="Calibri" panose="020F0502020204030204" pitchFamily="34" charset="0"/>
                          </a:rPr>
                          <m:t>𝑻</m:t>
                        </m:r>
                      </m:sup>
                    </m:sSubSup>
                  </m:oMath>
                </a14:m>
                <a:endParaRPr lang="ar-AE" sz="1400" dirty="0">
                  <a:latin typeface="Calibri" panose="020F0502020204030204" pitchFamily="34" charset="0"/>
                  <a:cs typeface="Calibri" panose="020F0502020204030204" pitchFamily="34" charset="0"/>
                </a:endParaRPr>
              </a:p>
              <a:p>
                <a:pPr lvl="1">
                  <a:buNone/>
                </a:pPr>
                <a:endParaRPr lang="de-DE" sz="1400" i="1" dirty="0">
                  <a:latin typeface="Cambria Math" panose="02040503050406030204" pitchFamily="18" charset="0"/>
                </a:endParaRPr>
              </a:p>
              <a:p>
                <a:pPr marL="378900" lvl="1" indent="-342900">
                  <a:buFont typeface="+mj-lt"/>
                  <a:buAutoNum type="arabicPeriod" startAt="2"/>
                </a:pPr>
                <a:endParaRPr lang="de-DE" sz="1800" dirty="0"/>
              </a:p>
              <a:p>
                <a:pPr marL="378900" lvl="1" indent="-342900">
                  <a:buFont typeface="+mj-lt"/>
                  <a:buAutoNum type="arabicPeriod" startAt="2"/>
                </a:pPr>
                <a:r>
                  <a:rPr lang="de-DE" sz="1800" dirty="0"/>
                  <a:t>Es werden die einzustellenden Führungsgrößen </a:t>
                </a:r>
                <a14:m>
                  <m:oMath xmlns:m="http://schemas.openxmlformats.org/officeDocument/2006/math">
                    <m:sSub>
                      <m:sSubPr>
                        <m:ctrlPr>
                          <a:rPr lang="de-DE" sz="1800" i="1" smtClean="0">
                            <a:latin typeface="Cambria Math" panose="02040503050406030204" pitchFamily="18" charset="0"/>
                            <a:ea typeface="Cambria Math" panose="02040503050406030204" pitchFamily="18" charset="0"/>
                          </a:rPr>
                        </m:ctrlPr>
                      </m:sSubPr>
                      <m:e>
                        <m:r>
                          <a:rPr lang="de-DE" sz="1800" b="1" i="1" smtClean="0">
                            <a:latin typeface="Cambria Math" panose="02040503050406030204" pitchFamily="18" charset="0"/>
                            <a:ea typeface="Cambria Math" panose="02040503050406030204" pitchFamily="18" charset="0"/>
                          </a:rPr>
                          <m:t>𝒘</m:t>
                        </m:r>
                      </m:e>
                      <m:sub>
                        <m:r>
                          <a:rPr lang="de-DE" sz="1800" b="0" i="1" smtClean="0">
                            <a:latin typeface="Cambria Math" panose="02040503050406030204" pitchFamily="18" charset="0"/>
                            <a:ea typeface="Cambria Math" panose="02040503050406030204" pitchFamily="18" charset="0"/>
                          </a:rPr>
                          <m:t>𝑜𝑝𝑡</m:t>
                        </m:r>
                      </m:sub>
                    </m:sSub>
                  </m:oMath>
                </a14:m>
                <a:r>
                  <a:rPr lang="de-DE" sz="1800" dirty="0"/>
                  <a:t> ermittelt, um den optimalen Prozessgrößenverlauf </a:t>
                </a:r>
                <a14:m>
                  <m:oMath xmlns:m="http://schemas.openxmlformats.org/officeDocument/2006/math">
                    <m:sSub>
                      <m:sSubPr>
                        <m:ctrlPr>
                          <a:rPr lang="de-DE" sz="1800" i="1">
                            <a:latin typeface="Cambria Math" panose="02040503050406030204" pitchFamily="18" charset="0"/>
                          </a:rPr>
                        </m:ctrlPr>
                      </m:sSubPr>
                      <m:e>
                        <m:r>
                          <a:rPr lang="de-DE" sz="1800" b="1" i="1">
                            <a:latin typeface="Cambria Math" panose="02040503050406030204" pitchFamily="18" charset="0"/>
                          </a:rPr>
                          <m:t>𝒙</m:t>
                        </m:r>
                      </m:e>
                      <m:sub>
                        <m:r>
                          <a:rPr lang="de-DE" sz="1800" b="0" i="1">
                            <a:latin typeface="Cambria Math" panose="02040503050406030204" pitchFamily="18" charset="0"/>
                          </a:rPr>
                          <m:t>𝑜𝑝𝑡</m:t>
                        </m:r>
                      </m:sub>
                    </m:sSub>
                  </m:oMath>
                </a14:m>
                <a:r>
                  <a:rPr lang="de-DE" sz="1800" dirty="0"/>
                  <a:t> zu erhalten</a:t>
                </a:r>
              </a:p>
              <a:p>
                <a:pPr lvl="1">
                  <a:buNone/>
                </a:pPr>
                <a:endParaRPr lang="de-DE" sz="1800" dirty="0"/>
              </a:p>
              <a:p>
                <a:pPr marL="0" indent="0">
                  <a:buNone/>
                </a:pPr>
                <a14:m>
                  <m:oMathPara xmlns:m="http://schemas.openxmlformats.org/officeDocument/2006/math">
                    <m:oMathParaPr>
                      <m:jc m:val="centerGroup"/>
                    </m:oMathParaPr>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𝑤</m:t>
                              </m:r>
                            </m:lim>
                          </m:limLow>
                        </m:fName>
                        <m:e>
                          <m:d>
                            <m:dPr>
                              <m:begChr m:val="‖"/>
                              <m:endChr m:val="‖"/>
                              <m:ctrlPr>
                                <a:rPr lang="de-DE" sz="1600" i="1">
                                  <a:latin typeface="Cambria Math" panose="02040503050406030204" pitchFamily="18" charset="0"/>
                                </a:rPr>
                              </m:ctrlPr>
                            </m:dPr>
                            <m:e>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a:latin typeface="Cambria Math" panose="02040503050406030204" pitchFamily="18" charset="0"/>
                                          <a:cs typeface="Calibri" panose="020F0502020204030204" pitchFamily="34" charset="0"/>
                                        </a:rPr>
                                        <m:t>𝑥</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r>
                                <a:rPr lang="de-DE" sz="1600" b="0" i="1">
                                  <a:latin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i="1">
                                      <a:latin typeface="Cambria Math" panose="02040503050406030204" pitchFamily="18" charset="0"/>
                                      <a:cs typeface="Calibri" panose="020F0502020204030204" pitchFamily="34" charset="0"/>
                                    </a:rPr>
                                    <m:t>[</m:t>
                                  </m:r>
                                  <m:sSub>
                                    <m:sSubPr>
                                      <m:ctrlPr>
                                        <a:rPr lang="ar-AE" sz="1600" i="1" smtClean="0">
                                          <a:latin typeface="Cambria Math" panose="02040503050406030204" pitchFamily="18" charset="0"/>
                                          <a:cs typeface="Calibri" panose="020F0502020204030204" pitchFamily="34" charset="0"/>
                                        </a:rPr>
                                      </m:ctrlPr>
                                    </m:sSubPr>
                                    <m:e>
                                      <m:acc>
                                        <m:accPr>
                                          <m:chr m:val="̂"/>
                                          <m:ctrlPr>
                                            <a:rPr lang="ar-AE" sz="1600" i="1" smtClean="0">
                                              <a:latin typeface="Cambria Math" panose="02040503050406030204" pitchFamily="18" charset="0"/>
                                              <a:cs typeface="Calibri" panose="020F0502020204030204" pitchFamily="34" charset="0"/>
                                            </a:rPr>
                                          </m:ctrlPr>
                                        </m:accPr>
                                        <m:e>
                                          <m:r>
                                            <a:rPr lang="de-DE" sz="1600" b="0" i="1" smtClean="0">
                                              <a:latin typeface="Cambria Math" panose="02040503050406030204" pitchFamily="18" charset="0"/>
                                              <a:cs typeface="Calibri" panose="020F0502020204030204" pitchFamily="34" charset="0"/>
                                            </a:rPr>
                                            <m:t>𝑥</m:t>
                                          </m:r>
                                        </m:e>
                                      </m:acc>
                                    </m:e>
                                    <m:sub>
                                      <m:r>
                                        <a:rPr lang="de-DE" sz="1600" b="0" i="1" smtClean="0">
                                          <a:latin typeface="Cambria Math" panose="02040503050406030204" pitchFamily="18" charset="0"/>
                                          <a:cs typeface="Calibri" panose="020F0502020204030204" pitchFamily="34" charset="0"/>
                                        </a:rPr>
                                        <m:t>𝑘</m:t>
                                      </m:r>
                                    </m:sub>
                                  </m:sSub>
                                  <m:r>
                                    <a:rPr lang="de-DE" sz="1600" b="0" i="1" smtClean="0">
                                      <a:latin typeface="Cambria Math" panose="02040503050406030204" pitchFamily="18" charset="0"/>
                                      <a:cs typeface="Calibri" panose="020F0502020204030204" pitchFamily="34" charset="0"/>
                                    </a:rPr>
                                    <m:t>(</m:t>
                                  </m:r>
                                  <m:r>
                                    <a:rPr lang="de-DE" sz="1600" b="0" i="1" smtClean="0">
                                      <a:latin typeface="Cambria Math" panose="02040503050406030204" pitchFamily="18" charset="0"/>
                                      <a:cs typeface="Calibri" panose="020F0502020204030204" pitchFamily="34" charset="0"/>
                                    </a:rPr>
                                    <m:t>𝑤</m:t>
                                  </m:r>
                                  <m:r>
                                    <a:rPr lang="de-DE" sz="1600" b="0" i="1" smtClean="0">
                                      <a:latin typeface="Cambria Math" panose="02040503050406030204" pitchFamily="18" charset="0"/>
                                      <a:cs typeface="Calibri" panose="020F0502020204030204" pitchFamily="34" charset="0"/>
                                    </a:rPr>
                                    <m:t>)]</m:t>
                                  </m:r>
                                </m:e>
                                <m:sub>
                                  <m:r>
                                    <a:rPr lang="de-DE" sz="1600" i="1">
                                      <a:latin typeface="Cambria Math" panose="02040503050406030204" pitchFamily="18" charset="0"/>
                                      <a:cs typeface="Calibri" panose="020F0502020204030204" pitchFamily="34" charset="0"/>
                                    </a:rPr>
                                    <m:t>𝑘</m:t>
                                  </m:r>
                                  <m:r>
                                    <a:rPr lang="ar-AE" sz="1600" i="1">
                                      <a:latin typeface="Cambria Math" panose="02040503050406030204" pitchFamily="18" charset="0"/>
                                      <a:cs typeface="Calibri" panose="020F0502020204030204" pitchFamily="34" charset="0"/>
                                    </a:rPr>
                                    <m:t>=</m:t>
                                  </m:r>
                                  <m:r>
                                    <a:rPr lang="ar-AE" sz="1600" i="1">
                                      <a:latin typeface="Cambria Math" panose="02040503050406030204" pitchFamily="18" charset="0"/>
                                      <a:cs typeface="Calibri" panose="020F0502020204030204" pitchFamily="34" charset="0"/>
                                    </a:rPr>
                                    <m:t>0</m:t>
                                  </m:r>
                                </m:sub>
                                <m:sup>
                                  <m:r>
                                    <a:rPr lang="ar-AE" sz="1600" i="1">
                                      <a:latin typeface="Cambria Math" panose="02040503050406030204" pitchFamily="18" charset="0"/>
                                      <a:cs typeface="Calibri" panose="020F0502020204030204" pitchFamily="34" charset="0"/>
                                    </a:rPr>
                                    <m:t>𝑇</m:t>
                                  </m:r>
                                </m:sup>
                              </m:sSubSup>
                            </m:e>
                          </m:d>
                        </m:e>
                      </m:func>
                      <m:r>
                        <a:rPr lang="de-DE" sz="1800" b="0" i="1">
                          <a:latin typeface="Cambria Math" panose="02040503050406030204" pitchFamily="18" charset="0"/>
                          <a:ea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smtClean="0">
                                  <a:latin typeface="Cambria Math" panose="02040503050406030204" pitchFamily="18" charset="0"/>
                                  <a:cs typeface="Calibri" panose="020F0502020204030204" pitchFamily="34" charset="0"/>
                                </a:rPr>
                                <m:t>𝑤</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oMath>
                  </m:oMathPara>
                </a14:m>
                <a:endParaRPr lang="de-DE" sz="1600" i="1" dirty="0">
                  <a:latin typeface="Cambria Math" panose="02040503050406030204" pitchFamily="18" charset="0"/>
                </a:endParaRPr>
              </a:p>
              <a:p>
                <a:endParaRPr lang="de-DE" sz="1200" i="1" dirty="0">
                  <a:latin typeface="Cambria Math" panose="02040503050406030204" pitchFamily="18" charset="0"/>
                </a:endParaRPr>
              </a:p>
              <a:p>
                <a:pPr marL="0" indent="0">
                  <a:buNone/>
                </a:pPr>
                <a:r>
                  <a:rPr lang="de-DE" sz="2000" dirty="0"/>
                  <a:t>Die </a:t>
                </a:r>
                <a:r>
                  <a:rPr lang="de-DE" sz="2000" dirty="0" err="1"/>
                  <a:t>Optimalsteuerungsprobleme</a:t>
                </a:r>
                <a:r>
                  <a:rPr lang="de-DE" sz="2000" dirty="0"/>
                  <a:t> werden numerisch in </a:t>
                </a:r>
                <a:r>
                  <a:rPr lang="de-DE" sz="2000" dirty="0" err="1"/>
                  <a:t>Casadi</a:t>
                </a:r>
                <a:r>
                  <a:rPr lang="de-DE" sz="2000" dirty="0"/>
                  <a:t> (Python) formuliert und gelöst</a:t>
                </a:r>
              </a:p>
              <a:p>
                <a:endParaRPr lang="de-DE" sz="2000" dirty="0"/>
              </a:p>
              <a:p>
                <a:endParaRPr lang="de-DE" sz="2000" dirty="0"/>
              </a:p>
              <a:p>
                <a:endParaRPr lang="de-DE" sz="2000" dirty="0"/>
              </a:p>
              <a:p>
                <a:endParaRPr lang="de-DE" sz="2000" dirty="0"/>
              </a:p>
              <a:p>
                <a:endParaRPr lang="de-DE" sz="2000" dirty="0"/>
              </a:p>
              <a:p>
                <a:endParaRPr lang="de-DE" sz="2000" dirty="0"/>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idx="4294967295"/>
              </p:nvPr>
            </p:nvSpPr>
            <p:spPr>
              <a:xfrm>
                <a:off x="0" y="981075"/>
                <a:ext cx="8609013" cy="5472113"/>
              </a:xfrm>
              <a:blipFill>
                <a:blip r:embed="rId2"/>
                <a:stretch>
                  <a:fillRect l="-567" t="-668" r="-992"/>
                </a:stretch>
              </a:blipFill>
            </p:spPr>
            <p:txBody>
              <a:bodyPr/>
              <a:lstStyle/>
              <a:p>
                <a:r>
                  <a:rPr lang="en-GB">
                    <a:noFill/>
                  </a:rPr>
                  <a:t> </a:t>
                </a:r>
              </a:p>
            </p:txBody>
          </p:sp>
        </mc:Fallback>
      </mc:AlternateContent>
      <p:cxnSp>
        <p:nvCxnSpPr>
          <p:cNvPr id="60" name="Google Shape;104;p14">
            <a:extLst>
              <a:ext uri="{FF2B5EF4-FFF2-40B4-BE49-F238E27FC236}">
                <a16:creationId xmlns:a16="http://schemas.microsoft.com/office/drawing/2014/main" id="{F5EE9DE3-3577-466F-8631-5AEFC41327DC}"/>
              </a:ext>
            </a:extLst>
          </p:cNvPr>
          <p:cNvCxnSpPr>
            <a:cxnSpLocks/>
          </p:cNvCxnSpPr>
          <p:nvPr/>
        </p:nvCxnSpPr>
        <p:spPr>
          <a:xfrm>
            <a:off x="760105" y="3301643"/>
            <a:ext cx="11288713" cy="0"/>
          </a:xfrm>
          <a:prstGeom prst="straightConnector1">
            <a:avLst/>
          </a:prstGeom>
          <a:noFill/>
          <a:ln w="22225" cap="flat" cmpd="sng">
            <a:solidFill>
              <a:schemeClr val="dk2"/>
            </a:solidFill>
            <a:prstDash val="dash"/>
            <a:round/>
            <a:headEnd type="none" w="med" len="med"/>
            <a:tailEnd type="none" w="med" len="med"/>
          </a:ln>
        </p:spPr>
      </p:cxnSp>
      <p:grpSp>
        <p:nvGrpSpPr>
          <p:cNvPr id="7" name="Gruppieren 6">
            <a:extLst>
              <a:ext uri="{FF2B5EF4-FFF2-40B4-BE49-F238E27FC236}">
                <a16:creationId xmlns:a16="http://schemas.microsoft.com/office/drawing/2014/main" id="{825EA542-43AD-4DDF-8431-42D8B5F53996}"/>
              </a:ext>
            </a:extLst>
          </p:cNvPr>
          <p:cNvGrpSpPr/>
          <p:nvPr/>
        </p:nvGrpSpPr>
        <p:grpSpPr>
          <a:xfrm>
            <a:off x="9091534" y="1296344"/>
            <a:ext cx="2623249" cy="1515032"/>
            <a:chOff x="9091534" y="1296344"/>
            <a:chExt cx="2623249" cy="1515032"/>
          </a:xfrm>
        </p:grpSpPr>
        <p:sp>
          <p:nvSpPr>
            <p:cNvPr id="47" name="Google Shape;62;p14">
              <a:extLst>
                <a:ext uri="{FF2B5EF4-FFF2-40B4-BE49-F238E27FC236}">
                  <a16:creationId xmlns:a16="http://schemas.microsoft.com/office/drawing/2014/main" id="{A1A40792-9168-40AB-83BA-A06E23129519}"/>
                </a:ext>
              </a:extLst>
            </p:cNvPr>
            <p:cNvSpPr/>
            <p:nvPr/>
          </p:nvSpPr>
          <p:spPr>
            <a:xfrm>
              <a:off x="9993234" y="1526488"/>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Optimierung</a:t>
              </a:r>
              <a:endParaRPr sz="1000" b="1" dirty="0">
                <a:latin typeface="Calibri" panose="020F0502020204030204" pitchFamily="34" charset="0"/>
                <a:cs typeface="Calibri" panose="020F0502020204030204" pitchFamily="34" charset="0"/>
              </a:endParaRPr>
            </a:p>
          </p:txBody>
        </p:sp>
        <p:sp>
          <p:nvSpPr>
            <p:cNvPr id="48" name="Google Shape;62;p14">
              <a:extLst>
                <a:ext uri="{FF2B5EF4-FFF2-40B4-BE49-F238E27FC236}">
                  <a16:creationId xmlns:a16="http://schemas.microsoft.com/office/drawing/2014/main" id="{320CFD64-6A6C-452B-84A8-CAE755E50B84}"/>
                </a:ext>
              </a:extLst>
            </p:cNvPr>
            <p:cNvSpPr/>
            <p:nvPr/>
          </p:nvSpPr>
          <p:spPr>
            <a:xfrm>
              <a:off x="9993234" y="230407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Qualitäts-modell</a:t>
              </a:r>
              <a:endParaRPr sz="1000" b="1" dirty="0">
                <a:latin typeface="Calibri" panose="020F0502020204030204" pitchFamily="34" charset="0"/>
                <a:cs typeface="Calibri" panose="020F0502020204030204" pitchFamily="34" charset="0"/>
              </a:endParaRPr>
            </a:p>
          </p:txBody>
        </p:sp>
        <p:cxnSp>
          <p:nvCxnSpPr>
            <p:cNvPr id="49" name="Verbinder: gewinkelt 48">
              <a:extLst>
                <a:ext uri="{FF2B5EF4-FFF2-40B4-BE49-F238E27FC236}">
                  <a16:creationId xmlns:a16="http://schemas.microsoft.com/office/drawing/2014/main" id="{2DFF1D28-5B53-4B38-B3FE-0B883188E240}"/>
                </a:ext>
              </a:extLst>
            </p:cNvPr>
            <p:cNvCxnSpPr>
              <a:cxnSpLocks/>
              <a:stCxn id="47" idx="1"/>
              <a:endCxn id="48" idx="1"/>
            </p:cNvCxnSpPr>
            <p:nvPr/>
          </p:nvCxnSpPr>
          <p:spPr>
            <a:xfrm rot="10800000" flipV="1">
              <a:off x="9993234" y="1780138"/>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E79FF6A7-CAC7-4BEF-A2A8-3A3E9BCD0C56}"/>
                </a:ext>
              </a:extLst>
            </p:cNvPr>
            <p:cNvCxnSpPr>
              <a:cxnSpLocks/>
              <a:stCxn id="48" idx="3"/>
              <a:endCxn id="47" idx="3"/>
            </p:cNvCxnSpPr>
            <p:nvPr/>
          </p:nvCxnSpPr>
          <p:spPr>
            <a:xfrm flipV="1">
              <a:off x="10907634" y="1780138"/>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oogle Shape;104;p14">
              <a:extLst>
                <a:ext uri="{FF2B5EF4-FFF2-40B4-BE49-F238E27FC236}">
                  <a16:creationId xmlns:a16="http://schemas.microsoft.com/office/drawing/2014/main" id="{A6721329-379E-404B-8369-F1A363F11F42}"/>
                </a:ext>
              </a:extLst>
            </p:cNvPr>
            <p:cNvCxnSpPr>
              <a:cxnSpLocks/>
            </p:cNvCxnSpPr>
            <p:nvPr/>
          </p:nvCxnSpPr>
          <p:spPr>
            <a:xfrm flipH="1">
              <a:off x="10919390" y="1623397"/>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8" name="Google Shape;102;p14">
                  <a:extLst>
                    <a:ext uri="{FF2B5EF4-FFF2-40B4-BE49-F238E27FC236}">
                      <a16:creationId xmlns:a16="http://schemas.microsoft.com/office/drawing/2014/main" id="{3DF9A3A5-BF3F-412B-8FEF-A6108DFC64C8}"/>
                    </a:ext>
                  </a:extLst>
                </p:cNvPr>
                <p:cNvSpPr txBox="1"/>
                <p:nvPr/>
              </p:nvSpPr>
              <p:spPr>
                <a:xfrm>
                  <a:off x="11370183" y="1296344"/>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𝑸</m:t>
                            </m:r>
                          </m:e>
                          <m:sub>
                            <m:r>
                              <a:rPr lang="de-DE" sz="1200" b="1" i="1" smtClean="0">
                                <a:latin typeface="Cambria Math" panose="02040503050406030204" pitchFamily="18" charset="0"/>
                                <a:cs typeface="Calibri" panose="020F0502020204030204" pitchFamily="34" charset="0"/>
                              </a:rPr>
                              <m:t>𝒓𝒆𝒇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58" name="Google Shape;102;p14">
                  <a:extLst>
                    <a:ext uri="{FF2B5EF4-FFF2-40B4-BE49-F238E27FC236}">
                      <a16:creationId xmlns:a16="http://schemas.microsoft.com/office/drawing/2014/main" id="{3DF9A3A5-BF3F-412B-8FEF-A6108DFC64C8}"/>
                    </a:ext>
                  </a:extLst>
                </p:cNvPr>
                <p:cNvSpPr txBox="1">
                  <a:spLocks noRot="1" noChangeAspect="1" noMove="1" noResize="1" noEditPoints="1" noAdjustHandles="1" noChangeArrowheads="1" noChangeShapeType="1" noTextEdit="1"/>
                </p:cNvSpPr>
                <p:nvPr/>
              </p:nvSpPr>
              <p:spPr>
                <a:xfrm>
                  <a:off x="11370183" y="1296344"/>
                  <a:ext cx="344600" cy="322800"/>
                </a:xfrm>
                <a:prstGeom prst="rect">
                  <a:avLst/>
                </a:prstGeom>
                <a:blipFill>
                  <a:blip r:embed="rId3"/>
                  <a:stretch>
                    <a:fillRect l="-17544" r="-1754" b="-754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Google Shape;102;p14">
                  <a:extLst>
                    <a:ext uri="{FF2B5EF4-FFF2-40B4-BE49-F238E27FC236}">
                      <a16:creationId xmlns:a16="http://schemas.microsoft.com/office/drawing/2014/main" id="{C7E3F47A-FE4D-4175-A7EA-A0F6119FB6D8}"/>
                    </a:ext>
                  </a:extLst>
                </p:cNvPr>
                <p:cNvSpPr txBox="1"/>
                <p:nvPr/>
              </p:nvSpPr>
              <p:spPr>
                <a:xfrm>
                  <a:off x="9091534" y="1974265"/>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𝒙</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61" name="Google Shape;102;p14">
                  <a:extLst>
                    <a:ext uri="{FF2B5EF4-FFF2-40B4-BE49-F238E27FC236}">
                      <a16:creationId xmlns:a16="http://schemas.microsoft.com/office/drawing/2014/main" id="{C7E3F47A-FE4D-4175-A7EA-A0F6119FB6D8}"/>
                    </a:ext>
                  </a:extLst>
                </p:cNvPr>
                <p:cNvSpPr txBox="1">
                  <a:spLocks noRot="1" noChangeAspect="1" noMove="1" noResize="1" noEditPoints="1" noAdjustHandles="1" noChangeArrowheads="1" noChangeShapeType="1" noTextEdit="1"/>
                </p:cNvSpPr>
                <p:nvPr/>
              </p:nvSpPr>
              <p:spPr>
                <a:xfrm>
                  <a:off x="9091534" y="1974265"/>
                  <a:ext cx="623150" cy="322800"/>
                </a:xfrm>
                <a:prstGeom prst="rect">
                  <a:avLst/>
                </a:prstGeom>
                <a:blipFill>
                  <a:blip r:embed="rId4"/>
                  <a:stretch>
                    <a:fillRect l="-388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Google Shape;102;p14">
                  <a:extLst>
                    <a:ext uri="{FF2B5EF4-FFF2-40B4-BE49-F238E27FC236}">
                      <a16:creationId xmlns:a16="http://schemas.microsoft.com/office/drawing/2014/main" id="{0881C8BC-FA8D-4794-B2CA-A23090F5303F}"/>
                    </a:ext>
                  </a:extLst>
                </p:cNvPr>
                <p:cNvSpPr txBox="1"/>
                <p:nvPr/>
              </p:nvSpPr>
              <p:spPr>
                <a:xfrm>
                  <a:off x="11202758" y="1960022"/>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
                          <m:sSubPr>
                            <m:ctrlPr>
                              <a:rPr lang="de-DE" sz="1200" b="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i="1">
                                    <a:latin typeface="Cambria Math" panose="02040503050406030204" pitchFamily="18" charset="0"/>
                                    <a:cs typeface="Calibri" panose="020F0502020204030204" pitchFamily="34" charset="0"/>
                                  </a:rPr>
                                  <m:t>𝑄</m:t>
                                </m:r>
                              </m:e>
                            </m:acc>
                          </m:e>
                          <m:sub>
                            <m:r>
                              <a:rPr lang="de-DE" sz="1200" b="0" i="1" smtClean="0">
                                <a:latin typeface="Cambria Math" panose="02040503050406030204" pitchFamily="18" charset="0"/>
                                <a:cs typeface="Calibri" panose="020F0502020204030204" pitchFamily="34" charset="0"/>
                              </a:rPr>
                              <m:t>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65" name="Google Shape;102;p14">
                  <a:extLst>
                    <a:ext uri="{FF2B5EF4-FFF2-40B4-BE49-F238E27FC236}">
                      <a16:creationId xmlns:a16="http://schemas.microsoft.com/office/drawing/2014/main" id="{0881C8BC-FA8D-4794-B2CA-A23090F5303F}"/>
                    </a:ext>
                  </a:extLst>
                </p:cNvPr>
                <p:cNvSpPr txBox="1">
                  <a:spLocks noRot="1" noChangeAspect="1" noMove="1" noResize="1" noEditPoints="1" noAdjustHandles="1" noChangeArrowheads="1" noChangeShapeType="1" noTextEdit="1"/>
                </p:cNvSpPr>
                <p:nvPr/>
              </p:nvSpPr>
              <p:spPr>
                <a:xfrm>
                  <a:off x="11202758" y="1960022"/>
                  <a:ext cx="344600" cy="322800"/>
                </a:xfrm>
                <a:prstGeom prst="rect">
                  <a:avLst/>
                </a:prstGeom>
                <a:blipFill>
                  <a:blip r:embed="rId5"/>
                  <a:stretch>
                    <a:fillRect l="-1786" b="-5769"/>
                  </a:stretch>
                </a:blipFill>
                <a:ln>
                  <a:noFill/>
                </a:ln>
              </p:spPr>
              <p:txBody>
                <a:bodyPr/>
                <a:lstStyle/>
                <a:p>
                  <a:r>
                    <a:rPr lang="en-GB">
                      <a:noFill/>
                    </a:rPr>
                    <a:t> </a:t>
                  </a:r>
                </a:p>
              </p:txBody>
            </p:sp>
          </mc:Fallback>
        </mc:AlternateContent>
      </p:grpSp>
      <p:sp>
        <p:nvSpPr>
          <p:cNvPr id="66" name="Google Shape;62;p14">
            <a:extLst>
              <a:ext uri="{FF2B5EF4-FFF2-40B4-BE49-F238E27FC236}">
                <a16:creationId xmlns:a16="http://schemas.microsoft.com/office/drawing/2014/main" id="{4C7AB223-878A-44EC-A8AB-F96C8F613CE6}"/>
              </a:ext>
            </a:extLst>
          </p:cNvPr>
          <p:cNvSpPr/>
          <p:nvPr/>
        </p:nvSpPr>
        <p:spPr>
          <a:xfrm>
            <a:off x="9984433" y="357840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Optimierung</a:t>
            </a:r>
            <a:endParaRPr sz="1000" b="1" dirty="0">
              <a:latin typeface="Calibri" panose="020F0502020204030204" pitchFamily="34" charset="0"/>
              <a:cs typeface="Calibri" panose="020F0502020204030204" pitchFamily="34" charset="0"/>
            </a:endParaRPr>
          </a:p>
        </p:txBody>
      </p:sp>
      <p:sp>
        <p:nvSpPr>
          <p:cNvPr id="67" name="Google Shape;62;p14">
            <a:extLst>
              <a:ext uri="{FF2B5EF4-FFF2-40B4-BE49-F238E27FC236}">
                <a16:creationId xmlns:a16="http://schemas.microsoft.com/office/drawing/2014/main" id="{CD7822A8-68D8-4750-803C-C2A8C8D211E2}"/>
              </a:ext>
            </a:extLst>
          </p:cNvPr>
          <p:cNvSpPr/>
          <p:nvPr/>
        </p:nvSpPr>
        <p:spPr>
          <a:xfrm>
            <a:off x="9984433" y="4355994"/>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Prozess-modell</a:t>
            </a:r>
            <a:endParaRPr sz="1000" b="1" dirty="0">
              <a:latin typeface="Calibri" panose="020F0502020204030204" pitchFamily="34" charset="0"/>
              <a:cs typeface="Calibri" panose="020F0502020204030204" pitchFamily="34" charset="0"/>
            </a:endParaRPr>
          </a:p>
        </p:txBody>
      </p:sp>
      <p:cxnSp>
        <p:nvCxnSpPr>
          <p:cNvPr id="68" name="Verbinder: gewinkelt 67">
            <a:extLst>
              <a:ext uri="{FF2B5EF4-FFF2-40B4-BE49-F238E27FC236}">
                <a16:creationId xmlns:a16="http://schemas.microsoft.com/office/drawing/2014/main" id="{48D4C970-5928-47F4-88D2-D61FA14233A7}"/>
              </a:ext>
            </a:extLst>
          </p:cNvPr>
          <p:cNvCxnSpPr>
            <a:cxnSpLocks/>
            <a:stCxn id="66" idx="1"/>
            <a:endCxn id="67" idx="1"/>
          </p:cNvCxnSpPr>
          <p:nvPr/>
        </p:nvCxnSpPr>
        <p:spPr>
          <a:xfrm rot="10800000" flipV="1">
            <a:off x="9984433" y="3832056"/>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5AD7C16-126D-474C-AA9E-AFAC2AC98060}"/>
              </a:ext>
            </a:extLst>
          </p:cNvPr>
          <p:cNvCxnSpPr>
            <a:cxnSpLocks/>
            <a:stCxn id="67" idx="3"/>
            <a:endCxn id="66" idx="3"/>
          </p:cNvCxnSpPr>
          <p:nvPr/>
        </p:nvCxnSpPr>
        <p:spPr>
          <a:xfrm flipV="1">
            <a:off x="10898833" y="3832056"/>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oogle Shape;104;p14">
            <a:extLst>
              <a:ext uri="{FF2B5EF4-FFF2-40B4-BE49-F238E27FC236}">
                <a16:creationId xmlns:a16="http://schemas.microsoft.com/office/drawing/2014/main" id="{5F3303B2-0FB3-4DBB-9649-2D36DB466188}"/>
              </a:ext>
            </a:extLst>
          </p:cNvPr>
          <p:cNvCxnSpPr>
            <a:cxnSpLocks/>
          </p:cNvCxnSpPr>
          <p:nvPr/>
        </p:nvCxnSpPr>
        <p:spPr>
          <a:xfrm flipH="1">
            <a:off x="10910589" y="3675315"/>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1" name="Google Shape;102;p14">
                <a:extLst>
                  <a:ext uri="{FF2B5EF4-FFF2-40B4-BE49-F238E27FC236}">
                    <a16:creationId xmlns:a16="http://schemas.microsoft.com/office/drawing/2014/main" id="{9AF2382A-7F4F-42A2-82E4-9BD78DD0352D}"/>
                  </a:ext>
                </a:extLst>
              </p:cNvPr>
              <p:cNvSpPr txBox="1"/>
              <p:nvPr/>
            </p:nvSpPr>
            <p:spPr>
              <a:xfrm>
                <a:off x="11435677" y="3317179"/>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a:latin typeface="Cambria Math" panose="02040503050406030204" pitchFamily="18" charset="0"/>
                                  <a:cs typeface="Calibri" panose="020F0502020204030204" pitchFamily="34" charset="0"/>
                                </a:rPr>
                                <m:t>𝒐𝒑𝒕</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71" name="Google Shape;102;p14">
                <a:extLst>
                  <a:ext uri="{FF2B5EF4-FFF2-40B4-BE49-F238E27FC236}">
                    <a16:creationId xmlns:a16="http://schemas.microsoft.com/office/drawing/2014/main" id="{9AF2382A-7F4F-42A2-82E4-9BD78DD0352D}"/>
                  </a:ext>
                </a:extLst>
              </p:cNvPr>
              <p:cNvSpPr txBox="1">
                <a:spLocks noRot="1" noChangeAspect="1" noMove="1" noResize="1" noEditPoints="1" noAdjustHandles="1" noChangeArrowheads="1" noChangeShapeType="1" noTextEdit="1"/>
              </p:cNvSpPr>
              <p:nvPr/>
            </p:nvSpPr>
            <p:spPr>
              <a:xfrm>
                <a:off x="11435677" y="3317179"/>
                <a:ext cx="344600" cy="322800"/>
              </a:xfrm>
              <a:prstGeom prst="rect">
                <a:avLst/>
              </a:prstGeom>
              <a:blipFill>
                <a:blip r:embed="rId6"/>
                <a:stretch>
                  <a:fillRect l="-66071" r="-42857" b="-16981"/>
                </a:stretch>
              </a:blipFill>
              <a:ln>
                <a:noFill/>
              </a:ln>
            </p:spPr>
            <p:txBody>
              <a:bodyPr/>
              <a:lstStyle/>
              <a:p>
                <a:r>
                  <a:rPr lang="en-GB">
                    <a:noFill/>
                  </a:rPr>
                  <a:t> </a:t>
                </a:r>
              </a:p>
            </p:txBody>
          </p:sp>
        </mc:Fallback>
      </mc:AlternateContent>
      <p:sp>
        <p:nvSpPr>
          <p:cNvPr id="73" name="Google Shape;102;p14">
            <a:extLst>
              <a:ext uri="{FF2B5EF4-FFF2-40B4-BE49-F238E27FC236}">
                <a16:creationId xmlns:a16="http://schemas.microsoft.com/office/drawing/2014/main" id="{29EE366D-5EF6-4131-8009-E5142E64CFA7}"/>
              </a:ext>
            </a:extLst>
          </p:cNvPr>
          <p:cNvSpPr txBox="1"/>
          <p:nvPr/>
        </p:nvSpPr>
        <p:spPr>
          <a:xfrm>
            <a:off x="11193957" y="4011940"/>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Calibri" panose="020F0502020204030204" pitchFamily="34" charset="0"/>
              <a:cs typeface="Calibri" panose="020F0502020204030204" pitchFamily="34" charset="0"/>
            </a:endParaRPr>
          </a:p>
        </p:txBody>
      </p:sp>
      <p:cxnSp>
        <p:nvCxnSpPr>
          <p:cNvPr id="74" name="Google Shape;104;p14">
            <a:extLst>
              <a:ext uri="{FF2B5EF4-FFF2-40B4-BE49-F238E27FC236}">
                <a16:creationId xmlns:a16="http://schemas.microsoft.com/office/drawing/2014/main" id="{9ACDD31E-DF34-47CF-9951-6E1A1A822F7A}"/>
              </a:ext>
            </a:extLst>
          </p:cNvPr>
          <p:cNvCxnSpPr>
            <a:cxnSpLocks/>
          </p:cNvCxnSpPr>
          <p:nvPr/>
        </p:nvCxnSpPr>
        <p:spPr>
          <a:xfrm>
            <a:off x="778429" y="5138056"/>
            <a:ext cx="11288713" cy="0"/>
          </a:xfrm>
          <a:prstGeom prst="straightConnector1">
            <a:avLst/>
          </a:prstGeom>
          <a:noFill/>
          <a:ln w="22225" cap="flat" cmpd="sng">
            <a:solidFill>
              <a:schemeClr val="dk2"/>
            </a:solidFill>
            <a:prstDash val="dash"/>
            <a:round/>
            <a:headEnd type="none" w="med" len="med"/>
            <a:tailEnd type="none" w="med" len="med"/>
          </a:ln>
        </p:spPr>
      </p:cxn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27</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9" name="Google Shape;102;p14">
                <a:extLst>
                  <a:ext uri="{FF2B5EF4-FFF2-40B4-BE49-F238E27FC236}">
                    <a16:creationId xmlns:a16="http://schemas.microsoft.com/office/drawing/2014/main" id="{6BBB6311-7D0D-4F61-A042-E5DAFA508D1E}"/>
                  </a:ext>
                </a:extLst>
              </p:cNvPr>
              <p:cNvSpPr txBox="1"/>
              <p:nvPr/>
            </p:nvSpPr>
            <p:spPr>
              <a:xfrm>
                <a:off x="9062076"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29" name="Google Shape;102;p14">
                <a:extLst>
                  <a:ext uri="{FF2B5EF4-FFF2-40B4-BE49-F238E27FC236}">
                    <a16:creationId xmlns:a16="http://schemas.microsoft.com/office/drawing/2014/main" id="{6BBB6311-7D0D-4F61-A042-E5DAFA508D1E}"/>
                  </a:ext>
                </a:extLst>
              </p:cNvPr>
              <p:cNvSpPr txBox="1">
                <a:spLocks noRot="1" noChangeAspect="1" noMove="1" noResize="1" noEditPoints="1" noAdjustHandles="1" noChangeArrowheads="1" noChangeShapeType="1" noTextEdit="1"/>
              </p:cNvSpPr>
              <p:nvPr/>
            </p:nvSpPr>
            <p:spPr>
              <a:xfrm>
                <a:off x="9062076" y="4069514"/>
                <a:ext cx="623150" cy="322800"/>
              </a:xfrm>
              <a:prstGeom prst="rect">
                <a:avLst/>
              </a:prstGeom>
              <a:blipFill>
                <a:blip r:embed="rId7"/>
                <a:stretch>
                  <a:fillRect l="-784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Google Shape;102;p14">
                <a:extLst>
                  <a:ext uri="{FF2B5EF4-FFF2-40B4-BE49-F238E27FC236}">
                    <a16:creationId xmlns:a16="http://schemas.microsoft.com/office/drawing/2014/main" id="{2E3651D1-9662-4237-BA4F-F793FFEEEB57}"/>
                  </a:ext>
                </a:extLst>
              </p:cNvPr>
              <p:cNvSpPr txBox="1"/>
              <p:nvPr/>
            </p:nvSpPr>
            <p:spPr>
              <a:xfrm>
                <a:off x="11157127"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30" name="Google Shape;102;p14">
                <a:extLst>
                  <a:ext uri="{FF2B5EF4-FFF2-40B4-BE49-F238E27FC236}">
                    <a16:creationId xmlns:a16="http://schemas.microsoft.com/office/drawing/2014/main" id="{2E3651D1-9662-4237-BA4F-F793FFEEEB57}"/>
                  </a:ext>
                </a:extLst>
              </p:cNvPr>
              <p:cNvSpPr txBox="1">
                <a:spLocks noRot="1" noChangeAspect="1" noMove="1" noResize="1" noEditPoints="1" noAdjustHandles="1" noChangeArrowheads="1" noChangeShapeType="1" noTextEdit="1"/>
              </p:cNvSpPr>
              <p:nvPr/>
            </p:nvSpPr>
            <p:spPr>
              <a:xfrm>
                <a:off x="11157127" y="4069514"/>
                <a:ext cx="623150" cy="322800"/>
              </a:xfrm>
              <a:prstGeom prst="rect">
                <a:avLst/>
              </a:prstGeom>
              <a:blipFill>
                <a:blip r:embed="rId8"/>
                <a:stretch>
                  <a:fillRect l="-3922" b="-11321"/>
                </a:stretch>
              </a:blipFill>
              <a:ln>
                <a:noFill/>
              </a:ln>
            </p:spPr>
            <p:txBody>
              <a:bodyPr/>
              <a:lstStyle/>
              <a:p>
                <a:r>
                  <a:rPr lang="en-GB">
                    <a:noFill/>
                  </a:rPr>
                  <a:t> </a:t>
                </a:r>
              </a:p>
            </p:txBody>
          </p:sp>
        </mc:Fallback>
      </mc:AlternateContent>
      <p:sp>
        <p:nvSpPr>
          <p:cNvPr id="4" name="Fußzeilenplatzhalter 3">
            <a:extLst>
              <a:ext uri="{FF2B5EF4-FFF2-40B4-BE49-F238E27FC236}">
                <a16:creationId xmlns:a16="http://schemas.microsoft.com/office/drawing/2014/main" id="{B9BEC39B-A620-4182-A50E-383F8E3EC1B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8D6108E-0272-4312-8F97-67F3F5B7FE6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27</a:t>
            </a:fld>
            <a:endParaRPr lang="de-DE" sz="1200" b="0" strike="noStrike" spc="-1">
              <a:latin typeface="Times New Roman"/>
            </a:endParaRPr>
          </a:p>
        </p:txBody>
      </p:sp>
      <p:sp>
        <p:nvSpPr>
          <p:cNvPr id="31" name="Titel 2">
            <a:extLst>
              <a:ext uri="{FF2B5EF4-FFF2-40B4-BE49-F238E27FC236}">
                <a16:creationId xmlns:a16="http://schemas.microsoft.com/office/drawing/2014/main" id="{9272B703-6365-41CA-93F4-505DDF07EFF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a:t>Numerische </a:t>
            </a:r>
            <a:r>
              <a:rPr lang="de-DE" sz="3100" b="1" dirty="0" err="1"/>
              <a:t>Optimalsteuerung</a:t>
            </a:r>
            <a:r>
              <a:rPr lang="de-DE" sz="3100" b="1" dirty="0"/>
              <a:t> (2/2)</a:t>
            </a:r>
            <a:endParaRPr lang="en-GB" b="1" dirty="0"/>
          </a:p>
        </p:txBody>
      </p:sp>
      <p:sp>
        <p:nvSpPr>
          <p:cNvPr id="33" name="TextShape 4">
            <a:extLst>
              <a:ext uri="{FF2B5EF4-FFF2-40B4-BE49-F238E27FC236}">
                <a16:creationId xmlns:a16="http://schemas.microsoft.com/office/drawing/2014/main" id="{05754650-5C12-426A-8824-CFE97A4ECF2F}"/>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570208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9B77C77-C6D0-44D3-8C3F-6B9CE5181E9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DE933A5-7EE2-4A73-BCE7-75B23C3010D6}"/>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28</a:t>
            </a:fld>
            <a:endParaRPr lang="de-DE" sz="1200" b="0" strike="noStrike" spc="-1">
              <a:latin typeface="Times New Roman"/>
            </a:endParaRPr>
          </a:p>
        </p:txBody>
      </p:sp>
      <p:sp>
        <p:nvSpPr>
          <p:cNvPr id="5" name="TextShape 2">
            <a:extLst>
              <a:ext uri="{FF2B5EF4-FFF2-40B4-BE49-F238E27FC236}">
                <a16:creationId xmlns:a16="http://schemas.microsoft.com/office/drawing/2014/main" id="{C29E28BD-8D9C-417E-B3C8-37CCA9AF924F}"/>
              </a:ext>
            </a:extLst>
          </p:cNvPr>
          <p:cNvSpPr txBox="1"/>
          <p:nvPr/>
        </p:nvSpPr>
        <p:spPr>
          <a:xfrm>
            <a:off x="1857828" y="189000"/>
            <a:ext cx="651499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Mehrwert des Projekts</a:t>
            </a:r>
            <a:endParaRPr lang="de-DE" sz="2800" b="0" strike="noStrike" spc="-1" dirty="0">
              <a:solidFill>
                <a:srgbClr val="000000"/>
              </a:solidFill>
              <a:latin typeface="Arial"/>
            </a:endParaRPr>
          </a:p>
        </p:txBody>
      </p:sp>
      <p:sp>
        <p:nvSpPr>
          <p:cNvPr id="6" name="TextShape 1">
            <a:extLst>
              <a:ext uri="{FF2B5EF4-FFF2-40B4-BE49-F238E27FC236}">
                <a16:creationId xmlns:a16="http://schemas.microsoft.com/office/drawing/2014/main" id="{6D5B9CDF-EE9D-4F94-A089-ACDEC9AB95EB}"/>
              </a:ext>
            </a:extLst>
          </p:cNvPr>
          <p:cNvSpPr txBox="1"/>
          <p:nvPr/>
        </p:nvSpPr>
        <p:spPr>
          <a:xfrm>
            <a:off x="192120" y="786765"/>
            <a:ext cx="11807640" cy="5702235"/>
          </a:xfrm>
          <a:prstGeom prst="rect">
            <a:avLst/>
          </a:prstGeom>
          <a:noFill/>
          <a:ln>
            <a:noFill/>
          </a:ln>
        </p:spPr>
        <p:txBody>
          <a:bodyPr lIns="122040" tIns="122040" rIns="122040" bIns="122040">
            <a:noAutofit/>
          </a:bodyPr>
          <a:lstStyle/>
          <a:p>
            <a:pPr>
              <a:lnSpc>
                <a:spcPts val="2401"/>
              </a:lnSpc>
              <a:spcAft>
                <a:spcPts val="600"/>
              </a:spcAft>
              <a:buClr>
                <a:srgbClr val="000000"/>
              </a:buClr>
            </a:pPr>
            <a:r>
              <a:rPr lang="en" sz="1800" b="1" strike="noStrike" spc="-1" dirty="0">
                <a:solidFill>
                  <a:srgbClr val="000000"/>
                </a:solidFill>
                <a:latin typeface="Calibri"/>
              </a:rPr>
              <a:t>Methoden &amp; Konzepte</a:t>
            </a: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Direkte Steuerung der Bauteileigenschaften, anstatt deren indirekte Einstellung durch maschineninterne Prozessgrößenregelung.</a:t>
            </a: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Dynamische Modellierung des gesamten Spritzgießprozesses anstatt statischer Modellierung. Somit vollumfängliche Nutzung der in den erfassten Prozessgrößentrajektorien enthaltenen Information.</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Modelldaption ermöglicht Kompensation veränderter Wirkzusammenhänge  durch während des Betriebes auftretender Störgrößen.</a:t>
            </a:r>
          </a:p>
          <a:p>
            <a:pPr>
              <a:lnSpc>
                <a:spcPts val="2401"/>
              </a:lnSpc>
              <a:spcAft>
                <a:spcPts val="600"/>
              </a:spcAft>
              <a:buClr>
                <a:srgbClr val="000000"/>
              </a:buClr>
            </a:pPr>
            <a:endParaRPr lang="en" sz="1600" b="0" strike="noStrike" spc="-1" dirty="0">
              <a:solidFill>
                <a:srgbClr val="000000"/>
              </a:solidFill>
              <a:latin typeface="Calibri"/>
            </a:endParaRPr>
          </a:p>
          <a:p>
            <a:pPr>
              <a:lnSpc>
                <a:spcPts val="2401"/>
              </a:lnSpc>
              <a:spcAft>
                <a:spcPts val="600"/>
              </a:spcAft>
              <a:buClr>
                <a:srgbClr val="000000"/>
              </a:buClr>
            </a:pPr>
            <a:r>
              <a:rPr lang="en" sz="1800" b="1" strike="noStrike" spc="-1" dirty="0">
                <a:solidFill>
                  <a:srgbClr val="000000"/>
                </a:solidFill>
                <a:latin typeface="Calibri"/>
              </a:rPr>
              <a:t>Technologie- und Wissenstransfer</a:t>
            </a: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Entwicklung und Transfer einer auf den Spritzgießprozess zugeschnittenen Toolbox für Messdatenerfassung, dynamische Modellbildung und numerische Optimalsteuerung</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Transfer umfangreichen Methodenwissens</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Leitfäden, welche den Entwicklungsprozess eines Digitalen Zwillings dokumentieren</a:t>
            </a:r>
          </a:p>
          <a:p>
            <a:pPr>
              <a:lnSpc>
                <a:spcPts val="2401"/>
              </a:lnSpc>
              <a:spcAft>
                <a:spcPts val="600"/>
              </a:spcAft>
              <a:buClr>
                <a:srgbClr val="000000"/>
              </a:buClr>
            </a:pPr>
            <a:endParaRPr lang="en" sz="1600" spc="-1" dirty="0">
              <a:solidFill>
                <a:srgbClr val="000000"/>
              </a:solidFill>
              <a:latin typeface="Calibri"/>
            </a:endParaRPr>
          </a:p>
          <a:p>
            <a:pPr>
              <a:lnSpc>
                <a:spcPts val="2401"/>
              </a:lnSpc>
              <a:spcAft>
                <a:spcPts val="600"/>
              </a:spcAft>
              <a:buClr>
                <a:srgbClr val="000000"/>
              </a:buClr>
            </a:pPr>
            <a:r>
              <a:rPr lang="en" sz="1800" b="1" strike="noStrike" spc="-1" dirty="0">
                <a:solidFill>
                  <a:srgbClr val="000000"/>
                </a:solidFill>
                <a:latin typeface="Calibri"/>
              </a:rPr>
              <a:t>Untersuchungsergebnisse</a:t>
            </a: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Lohnt sich der Aufwand der dynamischen Modellierung?</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Ist die direkte Steuerung der Bauteileigenschaften gegenüber der Prozessregelung vorteilhaft?</a:t>
            </a:r>
            <a:endParaRPr lang="en" sz="1600" b="0" strike="noStrike" spc="-1" dirty="0">
              <a:solidFill>
                <a:srgbClr val="000000"/>
              </a:solidFill>
              <a:latin typeface="Calibri"/>
            </a:endParaRPr>
          </a:p>
        </p:txBody>
      </p:sp>
      <p:sp>
        <p:nvSpPr>
          <p:cNvPr id="7" name="TextShape 4">
            <a:extLst>
              <a:ext uri="{FF2B5EF4-FFF2-40B4-BE49-F238E27FC236}">
                <a16:creationId xmlns:a16="http://schemas.microsoft.com/office/drawing/2014/main" id="{0EC8EF52-4B45-4E5D-9249-3F4BFC5E5436}"/>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916032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Begrüßung</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Digitalisierung in der Kunststofftechnik</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Vorstellung des Projekts DIM </a:t>
            </a:r>
          </a:p>
          <a:p>
            <a:pPr marL="343080" indent="-159840">
              <a:lnSpc>
                <a:spcPct val="150000"/>
              </a:lnSpc>
              <a:buClr>
                <a:srgbClr val="000000"/>
              </a:buClr>
              <a:buFont typeface="Arial"/>
              <a:buChar char="•"/>
            </a:pPr>
            <a:endParaRPr lang="de-DE" b="1" spc="-1" dirty="0">
              <a:solidFill>
                <a:srgbClr val="808080"/>
              </a:solidFill>
              <a:latin typeface="Calibri"/>
            </a:endParaRPr>
          </a:p>
          <a:p>
            <a:pPr marL="343080" indent="-159840">
              <a:lnSpc>
                <a:spcPct val="150000"/>
              </a:lnSpc>
              <a:buFont typeface="Arial"/>
              <a:buChar char="•"/>
            </a:pPr>
            <a:r>
              <a:rPr lang="de-DE" b="1" spc="-1" dirty="0">
                <a:latin typeface="Calibri"/>
              </a:rPr>
              <a:t>Entwicklungs- und Transfermaßnahmen</a:t>
            </a:r>
          </a:p>
          <a:p>
            <a:pPr marL="183240">
              <a:lnSpc>
                <a:spcPct val="150000"/>
              </a:lnSpc>
              <a:buClr>
                <a:srgbClr val="000000"/>
              </a:buClr>
            </a:pPr>
            <a:endParaRPr lang="de-DE" b="1" spc="-1" dirty="0">
              <a:solidFill>
                <a:srgbClr val="808080"/>
              </a:solidFill>
              <a:latin typeface="Calibri"/>
            </a:endParaRPr>
          </a:p>
          <a:p>
            <a:pPr marL="343080" indent="-159840">
              <a:lnSpc>
                <a:spcPct val="150000"/>
              </a:lnSpc>
              <a:buClr>
                <a:srgbClr val="919191"/>
              </a:buClr>
              <a:buFont typeface="Arial"/>
              <a:buChar char="•"/>
            </a:pPr>
            <a:r>
              <a:rPr lang="de-DE" b="1" spc="-1" dirty="0">
                <a:solidFill>
                  <a:srgbClr val="808080"/>
                </a:solidFill>
                <a:latin typeface="Calibri"/>
              </a:rPr>
              <a:t>Überblick Workshopreihe</a:t>
            </a:r>
          </a:p>
          <a:p>
            <a:pPr marL="343080" indent="-159840">
              <a:lnSpc>
                <a:spcPct val="150000"/>
              </a:lnSpc>
              <a:buClr>
                <a:srgbClr val="919191"/>
              </a:buClr>
              <a:buFont typeface="Arial"/>
              <a:buChar char="•"/>
            </a:pPr>
            <a:endParaRPr lang="de-DE" b="1" spc="-1" dirty="0">
              <a:solidFill>
                <a:srgbClr val="808080"/>
              </a:solidFill>
              <a:latin typeface="Calibri"/>
            </a:endParaRPr>
          </a:p>
          <a:p>
            <a:pPr marL="183240">
              <a:lnSpc>
                <a:spcPct val="150000"/>
              </a:lnSpc>
              <a:buClr>
                <a:srgbClr val="000000"/>
              </a:buClr>
            </a:pPr>
            <a:endParaRPr lang="de-DE" b="1" spc="-1" dirty="0">
              <a:solidFill>
                <a:srgbClr val="808080"/>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29</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29</a:t>
            </a:fld>
            <a:endParaRPr lang="de-DE" sz="1200" b="0" strike="noStrike" spc="-1">
              <a:latin typeface="Times New Roman"/>
            </a:endParaRPr>
          </a:p>
        </p:txBody>
      </p:sp>
      <p:sp>
        <p:nvSpPr>
          <p:cNvPr id="9" name="TextShape 4">
            <a:extLst>
              <a:ext uri="{FF2B5EF4-FFF2-40B4-BE49-F238E27FC236}">
                <a16:creationId xmlns:a16="http://schemas.microsoft.com/office/drawing/2014/main" id="{63CB3F7E-C523-4B69-923A-4D0E0E02971C}"/>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733225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Vorstellung des Projektteams</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Vorstellung der Fachgebiete MRT &amp; IfW</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Digitalisierung in der Kunststofftechnik</a:t>
            </a:r>
          </a:p>
          <a:p>
            <a:pPr marL="343080" indent="-159840">
              <a:lnSpc>
                <a:spcPct val="150000"/>
              </a:lnSpc>
              <a:buClr>
                <a:srgbClr val="000000"/>
              </a:buClr>
              <a:buFont typeface="Arial"/>
              <a:buChar char="•"/>
            </a:pPr>
            <a:endParaRPr lang="de-DE" sz="1800" b="1" strike="noStrike"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Entwicklungs- und Transfermaßnahmen</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Überblick Workshopreihe</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a:t>
            </a:fld>
            <a:endParaRPr lang="de-DE" sz="1200" b="0" strike="noStrike" spc="-1">
              <a:latin typeface="Times New Roman"/>
            </a:endParaRPr>
          </a:p>
        </p:txBody>
      </p:sp>
    </p:spTree>
    <p:extLst>
      <p:ext uri="{BB962C8B-B14F-4D97-AF65-F5344CB8AC3E}">
        <p14:creationId xmlns:p14="http://schemas.microsoft.com/office/powerpoint/2010/main" val="873154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BCC7E99-D4BE-4FF0-8388-B5DE3C6B6B7E}"/>
              </a:ext>
            </a:extLst>
          </p:cNvPr>
          <p:cNvSpPr>
            <a:spLocks noGrp="1"/>
          </p:cNvSpPr>
          <p:nvPr>
            <p:ph type="title" idx="4294967295"/>
          </p:nvPr>
        </p:nvSpPr>
        <p:spPr>
          <a:xfrm>
            <a:off x="1895475" y="189000"/>
            <a:ext cx="10104285" cy="502920"/>
          </a:xfrm>
        </p:spPr>
        <p:txBody>
          <a:bodyPr>
            <a:noAutofit/>
          </a:bodyPr>
          <a:lstStyle/>
          <a:p>
            <a:r>
              <a:rPr lang="de-DE" sz="2800" b="1" dirty="0"/>
              <a:t>Entwicklungsmaßnahmen im Überblick</a:t>
            </a:r>
            <a:endParaRPr lang="en-GB" sz="2800" b="1" dirty="0"/>
          </a:p>
        </p:txBody>
      </p:sp>
      <p:sp>
        <p:nvSpPr>
          <p:cNvPr id="95" name="Google Shape;102;p14">
            <a:extLst>
              <a:ext uri="{FF2B5EF4-FFF2-40B4-BE49-F238E27FC236}">
                <a16:creationId xmlns:a16="http://schemas.microsoft.com/office/drawing/2014/main" id="{3EC2AF34-AA01-4227-B342-F44BC41FF24A}"/>
              </a:ext>
            </a:extLst>
          </p:cNvPr>
          <p:cNvSpPr txBox="1"/>
          <p:nvPr/>
        </p:nvSpPr>
        <p:spPr>
          <a:xfrm>
            <a:off x="8839442" y="2394571"/>
            <a:ext cx="2801883" cy="358543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600"/>
              </a:spcAft>
              <a:buNone/>
            </a:pPr>
            <a:r>
              <a:rPr lang="de-DE" b="1" dirty="0">
                <a:latin typeface="Calibri" panose="020F0502020204030204" pitchFamily="34" charset="0"/>
                <a:cs typeface="Calibri" panose="020F0502020204030204" pitchFamily="34" charset="0"/>
              </a:rPr>
              <a:t>Entwicklungsschritte:</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①</a:t>
            </a:r>
            <a:r>
              <a:rPr lang="de-DE" sz="1400" dirty="0">
                <a:latin typeface="Calibri" panose="020F0502020204030204" pitchFamily="34" charset="0"/>
                <a:cs typeface="Calibri" panose="020F0502020204030204" pitchFamily="34" charset="0"/>
              </a:rPr>
              <a:t>: Qualitätsmesszelle aufbauen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②</a:t>
            </a:r>
            <a:r>
              <a:rPr lang="de-DE" sz="1400" dirty="0">
                <a:latin typeface="Calibri" panose="020F0502020204030204" pitchFamily="34" charset="0"/>
                <a:cs typeface="Calibri" panose="020F0502020204030204" pitchFamily="34" charset="0"/>
              </a:rPr>
              <a:t>: Maschine mit zusätzlicher Sensorik ausrüsten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③</a:t>
            </a:r>
            <a:r>
              <a:rPr lang="de-DE" sz="1400" dirty="0">
                <a:latin typeface="Calibri" panose="020F0502020204030204" pitchFamily="34" charset="0"/>
                <a:cs typeface="Calibri" panose="020F0502020204030204" pitchFamily="34" charset="0"/>
              </a:rPr>
              <a:t>: Echtzeit-Datenexport implementieren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④</a:t>
            </a:r>
            <a:r>
              <a:rPr lang="de-DE" sz="1400" dirty="0">
                <a:latin typeface="Calibri" panose="020F0502020204030204" pitchFamily="34" charset="0"/>
                <a:cs typeface="Calibri" panose="020F0502020204030204" pitchFamily="34" charset="0"/>
              </a:rPr>
              <a:t>: Datengetriebene Modellbildung des Spritzgießprozesses</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⑤</a:t>
            </a:r>
            <a:r>
              <a:rPr lang="de-DE" sz="1400" dirty="0">
                <a:latin typeface="Calibri" panose="020F0502020204030204" pitchFamily="34" charset="0"/>
                <a:cs typeface="Calibri" panose="020F0502020204030204" pitchFamily="34" charset="0"/>
              </a:rPr>
              <a:t> : Prozessoptimierung</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⑥</a:t>
            </a:r>
            <a:r>
              <a:rPr lang="de-DE" sz="1400" dirty="0">
                <a:latin typeface="Calibri" panose="020F0502020204030204" pitchFamily="34" charset="0"/>
                <a:cs typeface="Calibri" panose="020F0502020204030204" pitchFamily="34" charset="0"/>
              </a:rPr>
              <a:t>: Online-Modelladaption</a:t>
            </a:r>
            <a:endParaRPr sz="1400" dirty="0">
              <a:latin typeface="Calibri" panose="020F0502020204030204" pitchFamily="34" charset="0"/>
              <a:cs typeface="Calibri" panose="020F0502020204030204" pitchFamily="34" charset="0"/>
            </a:endParaRPr>
          </a:p>
        </p:txBody>
      </p:sp>
      <p:grpSp>
        <p:nvGrpSpPr>
          <p:cNvPr id="2" name="Gruppieren 1">
            <a:extLst>
              <a:ext uri="{FF2B5EF4-FFF2-40B4-BE49-F238E27FC236}">
                <a16:creationId xmlns:a16="http://schemas.microsoft.com/office/drawing/2014/main" id="{BDD356CD-A130-4FCA-886B-A2F243081497}"/>
              </a:ext>
            </a:extLst>
          </p:cNvPr>
          <p:cNvGrpSpPr/>
          <p:nvPr/>
        </p:nvGrpSpPr>
        <p:grpSpPr>
          <a:xfrm>
            <a:off x="478104" y="2398843"/>
            <a:ext cx="8522663" cy="3888936"/>
            <a:chOff x="192088" y="2069219"/>
            <a:chExt cx="8522663" cy="3888936"/>
          </a:xfrm>
        </p:grpSpPr>
        <mc:AlternateContent xmlns:mc="http://schemas.openxmlformats.org/markup-compatibility/2006" xmlns:a14="http://schemas.microsoft.com/office/drawing/2010/main">
          <mc:Choice Requires="a14">
            <p:sp>
              <p:nvSpPr>
                <p:cNvPr id="8" name="Google Shape;333;p16">
                  <a:extLst>
                    <a:ext uri="{FF2B5EF4-FFF2-40B4-BE49-F238E27FC236}">
                      <a16:creationId xmlns:a16="http://schemas.microsoft.com/office/drawing/2014/main" id="{3483FE92-29B9-40C3-9CB3-1E78C3F23511}"/>
                    </a:ext>
                  </a:extLst>
                </p:cNvPr>
                <p:cNvSpPr txBox="1"/>
                <p:nvPr/>
              </p:nvSpPr>
              <p:spPr>
                <a:xfrm>
                  <a:off x="2027944" y="2350903"/>
                  <a:ext cx="1221000" cy="4201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a:t>
                  </a:r>
                </a:p>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größen </a:t>
                  </a:r>
                  <a14:m>
                    <m:oMath xmlns:m="http://schemas.openxmlformats.org/officeDocument/2006/math">
                      <m:r>
                        <a:rPr lang="de-DE" sz="1000" b="1" i="1" smtClean="0">
                          <a:latin typeface="Cambria Math" panose="02040503050406030204" pitchFamily="18" charset="0"/>
                          <a:cs typeface="Calibri" panose="020F0502020204030204" pitchFamily="34" charset="0"/>
                        </a:rPr>
                        <m:t>𝒙</m:t>
                      </m:r>
                    </m:oMath>
                  </a14:m>
                  <a:endParaRPr sz="1000" dirty="0">
                    <a:latin typeface="Calibri" panose="020F0502020204030204" pitchFamily="34" charset="0"/>
                    <a:cs typeface="Calibri" panose="020F0502020204030204" pitchFamily="34" charset="0"/>
                  </a:endParaRPr>
                </a:p>
              </p:txBody>
            </p:sp>
          </mc:Choice>
          <mc:Fallback xmlns="">
            <p:sp>
              <p:nvSpPr>
                <p:cNvPr id="8" name="Google Shape;333;p16">
                  <a:extLst>
                    <a:ext uri="{FF2B5EF4-FFF2-40B4-BE49-F238E27FC236}">
                      <a16:creationId xmlns:a16="http://schemas.microsoft.com/office/drawing/2014/main" id="{3483FE92-29B9-40C3-9CB3-1E78C3F23511}"/>
                    </a:ext>
                  </a:extLst>
                </p:cNvPr>
                <p:cNvSpPr txBox="1">
                  <a:spLocks noRot="1" noChangeAspect="1" noMove="1" noResize="1" noEditPoints="1" noAdjustHandles="1" noChangeArrowheads="1" noChangeShapeType="1" noTextEdit="1"/>
                </p:cNvSpPr>
                <p:nvPr/>
              </p:nvSpPr>
              <p:spPr>
                <a:xfrm>
                  <a:off x="2027944" y="2350903"/>
                  <a:ext cx="1221000" cy="420103"/>
                </a:xfrm>
                <a:prstGeom prst="rect">
                  <a:avLst/>
                </a:prstGeom>
                <a:blipFill>
                  <a:blip r:embed="rId3"/>
                  <a:stretch>
                    <a:fillRect b="-14493"/>
                  </a:stretch>
                </a:blipFill>
                <a:ln>
                  <a:noFill/>
                </a:ln>
              </p:spPr>
              <p:txBody>
                <a:bodyPr/>
                <a:lstStyle/>
                <a:p>
                  <a:r>
                    <a:rPr lang="en-GB">
                      <a:noFill/>
                    </a:rPr>
                    <a:t> </a:t>
                  </a:r>
                </a:p>
              </p:txBody>
            </p:sp>
          </mc:Fallback>
        </mc:AlternateContent>
        <p:sp>
          <p:nvSpPr>
            <p:cNvPr id="9" name="Google Shape;283;p16">
              <a:extLst>
                <a:ext uri="{FF2B5EF4-FFF2-40B4-BE49-F238E27FC236}">
                  <a16:creationId xmlns:a16="http://schemas.microsoft.com/office/drawing/2014/main" id="{61C5FC46-20A8-4CDA-88E4-7CBC7CD10D01}"/>
                </a:ext>
              </a:extLst>
            </p:cNvPr>
            <p:cNvSpPr/>
            <p:nvPr/>
          </p:nvSpPr>
          <p:spPr>
            <a:xfrm>
              <a:off x="1182034" y="2319151"/>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Spritzgieß-prozess</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Google Shape;284;p16">
                  <a:extLst>
                    <a:ext uri="{FF2B5EF4-FFF2-40B4-BE49-F238E27FC236}">
                      <a16:creationId xmlns:a16="http://schemas.microsoft.com/office/drawing/2014/main" id="{FEDC1B53-D2E9-4168-9F0B-1E7462F38DF4}"/>
                    </a:ext>
                  </a:extLst>
                </p:cNvPr>
                <p:cNvSpPr/>
                <p:nvPr/>
              </p:nvSpPr>
              <p:spPr>
                <a:xfrm>
                  <a:off x="3402393" y="2300342"/>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sz="1200" dirty="0">
                    <a:latin typeface="Calibri" panose="020F0502020204030204" pitchFamily="34" charset="0"/>
                    <a:cs typeface="Calibri" panose="020F0502020204030204" pitchFamily="34" charset="0"/>
                  </a:endParaRPr>
                </a:p>
              </p:txBody>
            </p:sp>
          </mc:Choice>
          <mc:Fallback xmlns="">
            <p:sp>
              <p:nvSpPr>
                <p:cNvPr id="10" name="Google Shape;284;p16">
                  <a:extLst>
                    <a:ext uri="{FF2B5EF4-FFF2-40B4-BE49-F238E27FC236}">
                      <a16:creationId xmlns:a16="http://schemas.microsoft.com/office/drawing/2014/main" id="{FEDC1B53-D2E9-4168-9F0B-1E7462F38DF4}"/>
                    </a:ext>
                  </a:extLst>
                </p:cNvPr>
                <p:cNvSpPr>
                  <a:spLocks noRot="1" noChangeAspect="1" noMove="1" noResize="1" noEditPoints="1" noAdjustHandles="1" noChangeArrowheads="1" noChangeShapeType="1" noTextEdit="1"/>
                </p:cNvSpPr>
                <p:nvPr/>
              </p:nvSpPr>
              <p:spPr>
                <a:xfrm>
                  <a:off x="3402393" y="2300342"/>
                  <a:ext cx="925200" cy="513600"/>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1" name="Google Shape;332;p16">
              <a:extLst>
                <a:ext uri="{FF2B5EF4-FFF2-40B4-BE49-F238E27FC236}">
                  <a16:creationId xmlns:a16="http://schemas.microsoft.com/office/drawing/2014/main" id="{5BB447C3-73A7-4C2F-B33A-2CE1F5A159F1}"/>
                </a:ext>
              </a:extLst>
            </p:cNvPr>
            <p:cNvCxnSpPr>
              <a:cxnSpLocks/>
            </p:cNvCxnSpPr>
            <p:nvPr/>
          </p:nvCxnSpPr>
          <p:spPr>
            <a:xfrm>
              <a:off x="2919413" y="2560955"/>
              <a:ext cx="3991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334;p16">
                  <a:extLst>
                    <a:ext uri="{FF2B5EF4-FFF2-40B4-BE49-F238E27FC236}">
                      <a16:creationId xmlns:a16="http://schemas.microsoft.com/office/drawing/2014/main" id="{AA40CA3D-F492-4232-A135-C5336F7A816A}"/>
                    </a:ext>
                  </a:extLst>
                </p:cNvPr>
                <p:cNvSpPr txBox="1"/>
                <p:nvPr/>
              </p:nvSpPr>
              <p:spPr>
                <a:xfrm>
                  <a:off x="7607451" y="2326318"/>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a:t>
                  </a:r>
                  <a:endParaRPr sz="1000" b="1" dirty="0"/>
                </a:p>
                <a:p>
                  <a:pPr marL="0" lvl="0" indent="0" algn="ctr" rtl="0">
                    <a:spcBef>
                      <a:spcPts val="0"/>
                    </a:spcBef>
                    <a:spcAft>
                      <a:spcPts val="0"/>
                    </a:spcAft>
                    <a:buNone/>
                  </a:pPr>
                  <a:r>
                    <a:rPr lang="en-GB" sz="1000" b="1" dirty="0"/>
                    <a:t>Q</a:t>
                  </a:r>
                  <a:r>
                    <a:rPr lang="en" sz="1000" b="1" dirty="0"/>
                    <a:t>ualität </a:t>
                  </a:r>
                  <a14:m>
                    <m:oMath xmlns:m="http://schemas.openxmlformats.org/officeDocument/2006/math">
                      <m:r>
                        <a:rPr lang="de-DE" sz="1000" b="1" i="1" smtClean="0">
                          <a:latin typeface="Cambria Math" panose="02040503050406030204" pitchFamily="18" charset="0"/>
                          <a:cs typeface="Calibri" panose="020F0502020204030204" pitchFamily="34" charset="0"/>
                        </a:rPr>
                        <m:t>𝑸</m:t>
                      </m:r>
                    </m:oMath>
                  </a14:m>
                  <a:endParaRPr sz="1000" dirty="0"/>
                </a:p>
              </p:txBody>
            </p:sp>
          </mc:Choice>
          <mc:Fallback xmlns="">
            <p:sp>
              <p:nvSpPr>
                <p:cNvPr id="12" name="Google Shape;334;p16">
                  <a:extLst>
                    <a:ext uri="{FF2B5EF4-FFF2-40B4-BE49-F238E27FC236}">
                      <a16:creationId xmlns:a16="http://schemas.microsoft.com/office/drawing/2014/main" id="{AA40CA3D-F492-4232-A135-C5336F7A816A}"/>
                    </a:ext>
                  </a:extLst>
                </p:cNvPr>
                <p:cNvSpPr txBox="1">
                  <a:spLocks noRot="1" noChangeAspect="1" noMove="1" noResize="1" noEditPoints="1" noAdjustHandles="1" noChangeArrowheads="1" noChangeShapeType="1" noTextEdit="1"/>
                </p:cNvSpPr>
                <p:nvPr/>
              </p:nvSpPr>
              <p:spPr>
                <a:xfrm>
                  <a:off x="7607451" y="2326318"/>
                  <a:ext cx="1107300" cy="447600"/>
                </a:xfrm>
                <a:prstGeom prst="rect">
                  <a:avLst/>
                </a:prstGeom>
                <a:blipFill>
                  <a:blip r:embed="rId5"/>
                  <a:stretch>
                    <a:fillRect b="-6757"/>
                  </a:stretch>
                </a:blipFill>
                <a:ln>
                  <a:noFill/>
                </a:ln>
              </p:spPr>
              <p:txBody>
                <a:bodyPr/>
                <a:lstStyle/>
                <a:p>
                  <a:r>
                    <a:rPr lang="en-GB">
                      <a:noFill/>
                    </a:rPr>
                    <a:t> </a:t>
                  </a:r>
                </a:p>
              </p:txBody>
            </p:sp>
          </mc:Fallback>
        </mc:AlternateContent>
        <p:cxnSp>
          <p:nvCxnSpPr>
            <p:cNvPr id="13" name="Google Shape;335;p16">
              <a:extLst>
                <a:ext uri="{FF2B5EF4-FFF2-40B4-BE49-F238E27FC236}">
                  <a16:creationId xmlns:a16="http://schemas.microsoft.com/office/drawing/2014/main" id="{888030A1-E39C-4056-ABE7-BC0B236D0A90}"/>
                </a:ext>
              </a:extLst>
            </p:cNvPr>
            <p:cNvCxnSpPr>
              <a:cxnSpLocks/>
              <a:endCxn id="44" idx="1"/>
            </p:cNvCxnSpPr>
            <p:nvPr/>
          </p:nvCxnSpPr>
          <p:spPr>
            <a:xfrm>
              <a:off x="5478664" y="2557142"/>
              <a:ext cx="303599" cy="921"/>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337;p16">
              <a:extLst>
                <a:ext uri="{FF2B5EF4-FFF2-40B4-BE49-F238E27FC236}">
                  <a16:creationId xmlns:a16="http://schemas.microsoft.com/office/drawing/2014/main" id="{DF63C039-11D4-4DFF-91B7-FAA0D6FE76A8}"/>
                </a:ext>
              </a:extLst>
            </p:cNvPr>
            <p:cNvCxnSpPr/>
            <p:nvPr/>
          </p:nvCxnSpPr>
          <p:spPr>
            <a:xfrm>
              <a:off x="2126637" y="2568206"/>
              <a:ext cx="20280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428;p16">
              <a:extLst>
                <a:ext uri="{FF2B5EF4-FFF2-40B4-BE49-F238E27FC236}">
                  <a16:creationId xmlns:a16="http://schemas.microsoft.com/office/drawing/2014/main" id="{E5C499A1-C739-4AE2-8198-DB11892014B6}"/>
                </a:ext>
              </a:extLst>
            </p:cNvPr>
            <p:cNvCxnSpPr/>
            <p:nvPr/>
          </p:nvCxnSpPr>
          <p:spPr>
            <a:xfrm rot="10800000">
              <a:off x="1649570" y="4078362"/>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442;p16">
              <a:extLst>
                <a:ext uri="{FF2B5EF4-FFF2-40B4-BE49-F238E27FC236}">
                  <a16:creationId xmlns:a16="http://schemas.microsoft.com/office/drawing/2014/main" id="{2961241D-A6BC-4CB4-A93E-141AAEBAA219}"/>
                </a:ext>
              </a:extLst>
            </p:cNvPr>
            <p:cNvCxnSpPr/>
            <p:nvPr/>
          </p:nvCxnSpPr>
          <p:spPr>
            <a:xfrm rot="10800000">
              <a:off x="5457471" y="4062323"/>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443;p16">
              <a:extLst>
                <a:ext uri="{FF2B5EF4-FFF2-40B4-BE49-F238E27FC236}">
                  <a16:creationId xmlns:a16="http://schemas.microsoft.com/office/drawing/2014/main" id="{5522FF5C-5AE9-42E1-98AF-98B583A0139F}"/>
                </a:ext>
              </a:extLst>
            </p:cNvPr>
            <p:cNvCxnSpPr>
              <a:cxnSpLocks/>
            </p:cNvCxnSpPr>
            <p:nvPr/>
          </p:nvCxnSpPr>
          <p:spPr>
            <a:xfrm>
              <a:off x="2206715" y="3757493"/>
              <a:ext cx="180768"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445;p16">
              <a:extLst>
                <a:ext uri="{FF2B5EF4-FFF2-40B4-BE49-F238E27FC236}">
                  <a16:creationId xmlns:a16="http://schemas.microsoft.com/office/drawing/2014/main" id="{0EB16B56-37E3-428A-B9BF-E9E746171C5C}"/>
                </a:ext>
              </a:extLst>
            </p:cNvPr>
            <p:cNvCxnSpPr>
              <a:cxnSpLocks/>
              <a:stCxn id="49" idx="4"/>
              <a:endCxn id="20" idx="0"/>
            </p:cNvCxnSpPr>
            <p:nvPr/>
          </p:nvCxnSpPr>
          <p:spPr>
            <a:xfrm>
              <a:off x="3057158" y="2587320"/>
              <a:ext cx="15186" cy="2233266"/>
            </a:xfrm>
            <a:prstGeom prst="straightConnector1">
              <a:avLst/>
            </a:prstGeom>
            <a:noFill/>
            <a:ln w="9525" cap="flat" cmpd="sng">
              <a:solidFill>
                <a:schemeClr val="dk2"/>
              </a:solidFill>
              <a:prstDash val="solid"/>
              <a:round/>
              <a:headEnd type="none" w="med" len="med"/>
              <a:tailEnd type="triangle" w="med" len="med"/>
            </a:ln>
          </p:spPr>
        </p:cxnSp>
        <p:grpSp>
          <p:nvGrpSpPr>
            <p:cNvPr id="19" name="Google Shape;447;p16">
              <a:extLst>
                <a:ext uri="{FF2B5EF4-FFF2-40B4-BE49-F238E27FC236}">
                  <a16:creationId xmlns:a16="http://schemas.microsoft.com/office/drawing/2014/main" id="{F8494805-87D1-482D-9E2C-5D2E487E2773}"/>
                </a:ext>
              </a:extLst>
            </p:cNvPr>
            <p:cNvGrpSpPr/>
            <p:nvPr/>
          </p:nvGrpSpPr>
          <p:grpSpPr>
            <a:xfrm>
              <a:off x="2991228" y="4820586"/>
              <a:ext cx="162231" cy="162231"/>
              <a:chOff x="8157975" y="3853800"/>
              <a:chExt cx="180900" cy="180900"/>
            </a:xfrm>
            <a:solidFill>
              <a:schemeClr val="bg1"/>
            </a:solidFill>
          </p:grpSpPr>
          <p:sp>
            <p:nvSpPr>
              <p:cNvPr id="20" name="Google Shape;446;p16">
                <a:extLst>
                  <a:ext uri="{FF2B5EF4-FFF2-40B4-BE49-F238E27FC236}">
                    <a16:creationId xmlns:a16="http://schemas.microsoft.com/office/drawing/2014/main" id="{2594B440-A8B4-49C8-B3B7-233FE90EF356}"/>
                  </a:ext>
                </a:extLst>
              </p:cNvPr>
              <p:cNvSpPr/>
              <p:nvPr/>
            </p:nvSpPr>
            <p:spPr>
              <a:xfrm>
                <a:off x="8157975" y="3853800"/>
                <a:ext cx="180900" cy="180900"/>
              </a:xfrm>
              <a:prstGeom prst="ellipse">
                <a:avLst/>
              </a:prstGeom>
              <a:grp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21" name="Google Shape;448;p16">
                <a:extLst>
                  <a:ext uri="{FF2B5EF4-FFF2-40B4-BE49-F238E27FC236}">
                    <a16:creationId xmlns:a16="http://schemas.microsoft.com/office/drawing/2014/main" id="{9050DE4D-65E8-441B-9B94-38BD833D86F9}"/>
                  </a:ext>
                </a:extLst>
              </p:cNvPr>
              <p:cNvCxnSpPr/>
              <p:nvPr/>
            </p:nvCxnSpPr>
            <p:spPr>
              <a:xfrm>
                <a:off x="8200275" y="3944250"/>
                <a:ext cx="96300" cy="0"/>
              </a:xfrm>
              <a:prstGeom prst="straightConnector1">
                <a:avLst/>
              </a:prstGeom>
              <a:grpFill/>
              <a:ln w="19050" cap="flat" cmpd="sng">
                <a:solidFill>
                  <a:schemeClr val="dk2"/>
                </a:solidFill>
                <a:prstDash val="solid"/>
                <a:round/>
                <a:headEnd type="none" w="med" len="med"/>
                <a:tailEnd type="none" w="med" len="med"/>
              </a:ln>
            </p:spPr>
          </p:cxnSp>
        </p:grpSp>
        <p:cxnSp>
          <p:nvCxnSpPr>
            <p:cNvPr id="22" name="Google Shape;449;p16">
              <a:extLst>
                <a:ext uri="{FF2B5EF4-FFF2-40B4-BE49-F238E27FC236}">
                  <a16:creationId xmlns:a16="http://schemas.microsoft.com/office/drawing/2014/main" id="{F744139A-B054-46FC-8BE0-1F3889B701E8}"/>
                </a:ext>
              </a:extLst>
            </p:cNvPr>
            <p:cNvCxnSpPr>
              <a:cxnSpLocks/>
            </p:cNvCxnSpPr>
            <p:nvPr/>
          </p:nvCxnSpPr>
          <p:spPr>
            <a:xfrm flipV="1">
              <a:off x="2269350" y="3755818"/>
              <a:ext cx="2638735" cy="1540"/>
            </a:xfrm>
            <a:prstGeom prst="straightConnector1">
              <a:avLst/>
            </a:prstGeom>
            <a:noFill/>
            <a:ln w="9525" cap="flat" cmpd="sng">
              <a:solidFill>
                <a:schemeClr val="dk2"/>
              </a:solidFill>
              <a:prstDash val="solid"/>
              <a:round/>
              <a:headEnd type="none" w="med" len="med"/>
              <a:tailEnd type="triangle" w="med" len="med"/>
            </a:ln>
          </p:spPr>
        </p:cxnSp>
        <p:grpSp>
          <p:nvGrpSpPr>
            <p:cNvPr id="23" name="Gruppieren 22">
              <a:extLst>
                <a:ext uri="{FF2B5EF4-FFF2-40B4-BE49-F238E27FC236}">
                  <a16:creationId xmlns:a16="http://schemas.microsoft.com/office/drawing/2014/main" id="{6521569B-3D8E-4B2F-B268-759553E39714}"/>
                </a:ext>
              </a:extLst>
            </p:cNvPr>
            <p:cNvGrpSpPr/>
            <p:nvPr/>
          </p:nvGrpSpPr>
          <p:grpSpPr>
            <a:xfrm>
              <a:off x="973156" y="4413405"/>
              <a:ext cx="1352700" cy="970258"/>
              <a:chOff x="1435553" y="4145290"/>
              <a:chExt cx="1352700" cy="970258"/>
            </a:xfrm>
          </p:grpSpPr>
          <p:sp>
            <p:nvSpPr>
              <p:cNvPr id="24" name="Google Shape;277;p16">
                <a:extLst>
                  <a:ext uri="{FF2B5EF4-FFF2-40B4-BE49-F238E27FC236}">
                    <a16:creationId xmlns:a16="http://schemas.microsoft.com/office/drawing/2014/main" id="{D67ACC85-6740-491D-93D7-F51BA3EC21B4}"/>
                  </a:ext>
                </a:extLst>
              </p:cNvPr>
              <p:cNvSpPr/>
              <p:nvPr/>
            </p:nvSpPr>
            <p:spPr>
              <a:xfrm>
                <a:off x="1541319" y="4145290"/>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15;p16">
                <a:extLst>
                  <a:ext uri="{FF2B5EF4-FFF2-40B4-BE49-F238E27FC236}">
                    <a16:creationId xmlns:a16="http://schemas.microsoft.com/office/drawing/2014/main" id="{7DD9DAA1-6FE4-4158-8153-6FE5165D517A}"/>
                  </a:ext>
                </a:extLst>
              </p:cNvPr>
              <p:cNvGrpSpPr/>
              <p:nvPr/>
            </p:nvGrpSpPr>
            <p:grpSpPr>
              <a:xfrm>
                <a:off x="1875570" y="4145298"/>
                <a:ext cx="472941" cy="473003"/>
                <a:chOff x="6981937" y="2940155"/>
                <a:chExt cx="909503" cy="909621"/>
              </a:xfrm>
            </p:grpSpPr>
            <p:sp>
              <p:nvSpPr>
                <p:cNvPr id="27" name="Google Shape;416;p16">
                  <a:extLst>
                    <a:ext uri="{FF2B5EF4-FFF2-40B4-BE49-F238E27FC236}">
                      <a16:creationId xmlns:a16="http://schemas.microsoft.com/office/drawing/2014/main" id="{CA4564A5-D162-457B-BD43-86ACFC649F2E}"/>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7;p16">
                  <a:extLst>
                    <a:ext uri="{FF2B5EF4-FFF2-40B4-BE49-F238E27FC236}">
                      <a16:creationId xmlns:a16="http://schemas.microsoft.com/office/drawing/2014/main" id="{9A0DF6B1-BA9D-47E9-A1B4-12286B86DADB}"/>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8;p16">
                  <a:extLst>
                    <a:ext uri="{FF2B5EF4-FFF2-40B4-BE49-F238E27FC236}">
                      <a16:creationId xmlns:a16="http://schemas.microsoft.com/office/drawing/2014/main" id="{FD85BF32-B469-46BA-9AE0-139A44DC3AE9}"/>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9;p16">
                  <a:extLst>
                    <a:ext uri="{FF2B5EF4-FFF2-40B4-BE49-F238E27FC236}">
                      <a16:creationId xmlns:a16="http://schemas.microsoft.com/office/drawing/2014/main" id="{23177E7E-AC88-4E31-B364-5FE5BD742C05}"/>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p16">
                  <a:extLst>
                    <a:ext uri="{FF2B5EF4-FFF2-40B4-BE49-F238E27FC236}">
                      <a16:creationId xmlns:a16="http://schemas.microsoft.com/office/drawing/2014/main" id="{45DB9519-21E8-40BA-A5D2-19BD07EDB6FC}"/>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1;p16">
                  <a:extLst>
                    <a:ext uri="{FF2B5EF4-FFF2-40B4-BE49-F238E27FC236}">
                      <a16:creationId xmlns:a16="http://schemas.microsoft.com/office/drawing/2014/main" id="{7187A3CA-EDF3-4E29-B906-3202E213EAF1}"/>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2;p16">
                  <a:extLst>
                    <a:ext uri="{FF2B5EF4-FFF2-40B4-BE49-F238E27FC236}">
                      <a16:creationId xmlns:a16="http://schemas.microsoft.com/office/drawing/2014/main" id="{9F366C15-5D45-4A43-B55F-130AD8ED6412}"/>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3;p16">
                  <a:extLst>
                    <a:ext uri="{FF2B5EF4-FFF2-40B4-BE49-F238E27FC236}">
                      <a16:creationId xmlns:a16="http://schemas.microsoft.com/office/drawing/2014/main" id="{2FCB7EE3-DA76-4195-BB38-73F03FF7849E}"/>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4;p16">
                  <a:extLst>
                    <a:ext uri="{FF2B5EF4-FFF2-40B4-BE49-F238E27FC236}">
                      <a16:creationId xmlns:a16="http://schemas.microsoft.com/office/drawing/2014/main" id="{E7BF83FB-FFE4-4885-8137-6A1D5A42E0A6}"/>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5;p16">
                  <a:extLst>
                    <a:ext uri="{FF2B5EF4-FFF2-40B4-BE49-F238E27FC236}">
                      <a16:creationId xmlns:a16="http://schemas.microsoft.com/office/drawing/2014/main" id="{AC7E3616-CB1D-4970-861B-A45FCC2D75EF}"/>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6;p16">
                  <a:extLst>
                    <a:ext uri="{FF2B5EF4-FFF2-40B4-BE49-F238E27FC236}">
                      <a16:creationId xmlns:a16="http://schemas.microsoft.com/office/drawing/2014/main" id="{A7487418-AEF8-418B-B09E-6546BD297533}"/>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p16">
                  <a:extLst>
                    <a:ext uri="{FF2B5EF4-FFF2-40B4-BE49-F238E27FC236}">
                      <a16:creationId xmlns:a16="http://schemas.microsoft.com/office/drawing/2014/main" id="{663244D0-5604-465F-AAD1-4C022C449019}"/>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51;p16">
                <a:extLst>
                  <a:ext uri="{FF2B5EF4-FFF2-40B4-BE49-F238E27FC236}">
                    <a16:creationId xmlns:a16="http://schemas.microsoft.com/office/drawing/2014/main" id="{D329AAE9-C8BE-4085-BF11-4CD78D5F3BCB}"/>
                  </a:ext>
                </a:extLst>
              </p:cNvPr>
              <p:cNvSpPr txBox="1"/>
              <p:nvPr/>
            </p:nvSpPr>
            <p:spPr>
              <a:xfrm>
                <a:off x="1435553" y="466406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cxnSp>
          <p:nvCxnSpPr>
            <p:cNvPr id="39" name="Google Shape;456;p16">
              <a:extLst>
                <a:ext uri="{FF2B5EF4-FFF2-40B4-BE49-F238E27FC236}">
                  <a16:creationId xmlns:a16="http://schemas.microsoft.com/office/drawing/2014/main" id="{F15D455F-D6A4-442A-9CF4-C458F5714B71}"/>
                </a:ext>
              </a:extLst>
            </p:cNvPr>
            <p:cNvCxnSpPr>
              <a:cxnSpLocks/>
              <a:stCxn id="40" idx="3"/>
              <a:endCxn id="42" idx="1"/>
            </p:cNvCxnSpPr>
            <p:nvPr/>
          </p:nvCxnSpPr>
          <p:spPr>
            <a:xfrm flipV="1">
              <a:off x="6006855" y="3755319"/>
              <a:ext cx="1856473" cy="2174"/>
            </a:xfrm>
            <a:prstGeom prst="straightConnector1">
              <a:avLst/>
            </a:prstGeom>
            <a:noFill/>
            <a:ln w="9525" cap="flat" cmpd="sng">
              <a:solidFill>
                <a:schemeClr val="dk2"/>
              </a:solidFill>
              <a:prstDash val="solid"/>
              <a:round/>
              <a:headEnd type="none" w="med" len="med"/>
              <a:tailEnd type="triangle" w="med" len="med"/>
            </a:ln>
          </p:spPr>
        </p:cxnSp>
        <p:sp>
          <p:nvSpPr>
            <p:cNvPr id="40" name="Google Shape;63;p14">
              <a:extLst>
                <a:ext uri="{FF2B5EF4-FFF2-40B4-BE49-F238E27FC236}">
                  <a16:creationId xmlns:a16="http://schemas.microsoft.com/office/drawing/2014/main" id="{CA5C84D1-0A2D-4A09-BF39-94E5757E39C6}"/>
                </a:ext>
              </a:extLst>
            </p:cNvPr>
            <p:cNvSpPr/>
            <p:nvPr/>
          </p:nvSpPr>
          <p:spPr>
            <a:xfrm>
              <a:off x="4908085" y="3503843"/>
              <a:ext cx="109877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a:t>
              </a:r>
            </a:p>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modell</a:t>
              </a:r>
              <a:endParaRPr sz="1000" b="1" dirty="0">
                <a:latin typeface="Calibri" panose="020F0502020204030204" pitchFamily="34" charset="0"/>
                <a:cs typeface="Calibri" panose="020F0502020204030204" pitchFamily="34" charset="0"/>
              </a:endParaRPr>
            </a:p>
          </p:txBody>
        </p:sp>
        <p:sp>
          <p:nvSpPr>
            <p:cNvPr id="41" name="Google Shape;62;p14">
              <a:extLst>
                <a:ext uri="{FF2B5EF4-FFF2-40B4-BE49-F238E27FC236}">
                  <a16:creationId xmlns:a16="http://schemas.microsoft.com/office/drawing/2014/main" id="{DD2B64D4-4629-4E64-84F2-2515285DE735}"/>
                </a:ext>
              </a:extLst>
            </p:cNvPr>
            <p:cNvSpPr/>
            <p:nvPr/>
          </p:nvSpPr>
          <p:spPr>
            <a:xfrm>
              <a:off x="1184507" y="3503843"/>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Prozess-modell</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2" name="Google Shape;102;p14">
                  <a:extLst>
                    <a:ext uri="{FF2B5EF4-FFF2-40B4-BE49-F238E27FC236}">
                      <a16:creationId xmlns:a16="http://schemas.microsoft.com/office/drawing/2014/main" id="{FE7ACD73-EA59-4DA5-B5A6-E54FC61F86AE}"/>
                    </a:ext>
                  </a:extLst>
                </p:cNvPr>
                <p:cNvSpPr txBox="1"/>
                <p:nvPr/>
              </p:nvSpPr>
              <p:spPr>
                <a:xfrm>
                  <a:off x="7863328" y="3593919"/>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𝑸</m:t>
                            </m:r>
                          </m:e>
                        </m:acc>
                      </m:oMath>
                    </m:oMathPara>
                  </a14:m>
                  <a:endParaRPr sz="1000" dirty="0">
                    <a:latin typeface="Calibri" panose="020F0502020204030204" pitchFamily="34" charset="0"/>
                    <a:cs typeface="Calibri" panose="020F0502020204030204" pitchFamily="34" charset="0"/>
                  </a:endParaRPr>
                </a:p>
              </p:txBody>
            </p:sp>
          </mc:Choice>
          <mc:Fallback xmlns="">
            <p:sp>
              <p:nvSpPr>
                <p:cNvPr id="42" name="Google Shape;102;p14">
                  <a:extLst>
                    <a:ext uri="{FF2B5EF4-FFF2-40B4-BE49-F238E27FC236}">
                      <a16:creationId xmlns:a16="http://schemas.microsoft.com/office/drawing/2014/main" id="{FE7ACD73-EA59-4DA5-B5A6-E54FC61F86AE}"/>
                    </a:ext>
                  </a:extLst>
                </p:cNvPr>
                <p:cNvSpPr txBox="1">
                  <a:spLocks noRot="1" noChangeAspect="1" noMove="1" noResize="1" noEditPoints="1" noAdjustHandles="1" noChangeArrowheads="1" noChangeShapeType="1" noTextEdit="1"/>
                </p:cNvSpPr>
                <p:nvPr/>
              </p:nvSpPr>
              <p:spPr>
                <a:xfrm>
                  <a:off x="7863328" y="3593919"/>
                  <a:ext cx="344600" cy="322800"/>
                </a:xfrm>
                <a:prstGeom prst="rect">
                  <a:avLst/>
                </a:prstGeom>
                <a:blipFill>
                  <a:blip r:embed="rId6"/>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Google Shape;100;p14">
                  <a:extLst>
                    <a:ext uri="{FF2B5EF4-FFF2-40B4-BE49-F238E27FC236}">
                      <a16:creationId xmlns:a16="http://schemas.microsoft.com/office/drawing/2014/main" id="{EEA3874A-6AA8-4393-9E72-32E37B349A1B}"/>
                    </a:ext>
                  </a:extLst>
                </p:cNvPr>
                <p:cNvSpPr txBox="1"/>
                <p:nvPr/>
              </p:nvSpPr>
              <p:spPr>
                <a:xfrm>
                  <a:off x="2641782" y="3482154"/>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𝒙</m:t>
                            </m:r>
                          </m:e>
                        </m:acc>
                      </m:oMath>
                    </m:oMathPara>
                  </a14:m>
                  <a:endParaRPr sz="1000" b="1" i="1" dirty="0">
                    <a:latin typeface="Calibri" panose="020F0502020204030204" pitchFamily="34" charset="0"/>
                    <a:cs typeface="Calibri" panose="020F0502020204030204" pitchFamily="34" charset="0"/>
                  </a:endParaRPr>
                </a:p>
              </p:txBody>
            </p:sp>
          </mc:Choice>
          <mc:Fallback xmlns="">
            <p:sp>
              <p:nvSpPr>
                <p:cNvPr id="43" name="Google Shape;100;p14">
                  <a:extLst>
                    <a:ext uri="{FF2B5EF4-FFF2-40B4-BE49-F238E27FC236}">
                      <a16:creationId xmlns:a16="http://schemas.microsoft.com/office/drawing/2014/main" id="{EEA3874A-6AA8-4393-9E72-32E37B349A1B}"/>
                    </a:ext>
                  </a:extLst>
                </p:cNvPr>
                <p:cNvSpPr txBox="1">
                  <a:spLocks noRot="1" noChangeAspect="1" noMove="1" noResize="1" noEditPoints="1" noAdjustHandles="1" noChangeArrowheads="1" noChangeShapeType="1" noTextEdit="1"/>
                </p:cNvSpPr>
                <p:nvPr/>
              </p:nvSpPr>
              <p:spPr>
                <a:xfrm>
                  <a:off x="2641782" y="3482154"/>
                  <a:ext cx="325648" cy="322797"/>
                </a:xfrm>
                <a:prstGeom prst="rect">
                  <a:avLst/>
                </a:prstGeom>
                <a:blipFill>
                  <a:blip r:embed="rId7"/>
                  <a:stretch>
                    <a:fillRect/>
                  </a:stretch>
                </a:blipFill>
                <a:ln>
                  <a:noFill/>
                </a:ln>
              </p:spPr>
              <p:txBody>
                <a:bodyPr/>
                <a:lstStyle/>
                <a:p>
                  <a:r>
                    <a:rPr lang="en-GB">
                      <a:noFill/>
                    </a:rPr>
                    <a:t> </a:t>
                  </a:r>
                </a:p>
              </p:txBody>
            </p:sp>
          </mc:Fallback>
        </mc:AlternateContent>
        <p:sp>
          <p:nvSpPr>
            <p:cNvPr id="44" name="Google Shape;284;p16">
              <a:extLst>
                <a:ext uri="{FF2B5EF4-FFF2-40B4-BE49-F238E27FC236}">
                  <a16:creationId xmlns:a16="http://schemas.microsoft.com/office/drawing/2014/main" id="{1F647B1B-9166-4E78-9EFC-E2D46CF48FEB}"/>
                </a:ext>
              </a:extLst>
            </p:cNvPr>
            <p:cNvSpPr/>
            <p:nvPr/>
          </p:nvSpPr>
          <p:spPr>
            <a:xfrm>
              <a:off x="5782263" y="2301263"/>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Qualitäts-messzelle</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5" name="Google Shape;334;p16">
                  <a:extLst>
                    <a:ext uri="{FF2B5EF4-FFF2-40B4-BE49-F238E27FC236}">
                      <a16:creationId xmlns:a16="http://schemas.microsoft.com/office/drawing/2014/main" id="{3EE1F9CD-99CC-4AC7-A509-35B75D329AB7}"/>
                    </a:ext>
                  </a:extLst>
                </p:cNvPr>
                <p:cNvSpPr txBox="1"/>
                <p:nvPr/>
              </p:nvSpPr>
              <p:spPr>
                <a:xfrm>
                  <a:off x="4494820" y="2319151"/>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Bauteileigen-schaften </a:t>
                  </a:r>
                  <a14:m>
                    <m:oMath xmlns:m="http://schemas.openxmlformats.org/officeDocument/2006/math">
                      <m:r>
                        <a:rPr lang="de-DE" sz="1000" b="1" i="1" smtClean="0">
                          <a:latin typeface="Cambria Math" panose="02040503050406030204" pitchFamily="18" charset="0"/>
                          <a:cs typeface="Calibri" panose="020F0502020204030204" pitchFamily="34" charset="0"/>
                        </a:rPr>
                        <m:t>𝑷</m:t>
                      </m:r>
                    </m:oMath>
                  </a14:m>
                  <a:endParaRPr sz="1000" dirty="0"/>
                </a:p>
              </p:txBody>
            </p:sp>
          </mc:Choice>
          <mc:Fallback xmlns="">
            <p:sp>
              <p:nvSpPr>
                <p:cNvPr id="45" name="Google Shape;334;p16">
                  <a:extLst>
                    <a:ext uri="{FF2B5EF4-FFF2-40B4-BE49-F238E27FC236}">
                      <a16:creationId xmlns:a16="http://schemas.microsoft.com/office/drawing/2014/main" id="{3EE1F9CD-99CC-4AC7-A509-35B75D329AB7}"/>
                    </a:ext>
                  </a:extLst>
                </p:cNvPr>
                <p:cNvSpPr txBox="1">
                  <a:spLocks noRot="1" noChangeAspect="1" noMove="1" noResize="1" noEditPoints="1" noAdjustHandles="1" noChangeArrowheads="1" noChangeShapeType="1" noTextEdit="1"/>
                </p:cNvSpPr>
                <p:nvPr/>
              </p:nvSpPr>
              <p:spPr>
                <a:xfrm>
                  <a:off x="4494820" y="2319151"/>
                  <a:ext cx="1107300" cy="447600"/>
                </a:xfrm>
                <a:prstGeom prst="rect">
                  <a:avLst/>
                </a:prstGeom>
                <a:blipFill>
                  <a:blip r:embed="rId8"/>
                  <a:stretch>
                    <a:fillRect b="-6757"/>
                  </a:stretch>
                </a:blipFill>
                <a:ln>
                  <a:noFill/>
                </a:ln>
              </p:spPr>
              <p:txBody>
                <a:bodyPr/>
                <a:lstStyle/>
                <a:p>
                  <a:r>
                    <a:rPr lang="en-GB">
                      <a:noFill/>
                    </a:rPr>
                    <a:t> </a:t>
                  </a:r>
                </a:p>
              </p:txBody>
            </p:sp>
          </mc:Fallback>
        </mc:AlternateContent>
        <p:cxnSp>
          <p:nvCxnSpPr>
            <p:cNvPr id="46" name="Google Shape;337;p16">
              <a:extLst>
                <a:ext uri="{FF2B5EF4-FFF2-40B4-BE49-F238E27FC236}">
                  <a16:creationId xmlns:a16="http://schemas.microsoft.com/office/drawing/2014/main" id="{E7580E20-628D-44DB-96F5-55A9900AFF8C}"/>
                </a:ext>
              </a:extLst>
            </p:cNvPr>
            <p:cNvCxnSpPr/>
            <p:nvPr/>
          </p:nvCxnSpPr>
          <p:spPr>
            <a:xfrm>
              <a:off x="4359546" y="2559368"/>
              <a:ext cx="202800" cy="0"/>
            </a:xfrm>
            <a:prstGeom prst="straightConnector1">
              <a:avLst/>
            </a:prstGeom>
            <a:noFill/>
            <a:ln w="9525" cap="flat" cmpd="sng">
              <a:solidFill>
                <a:schemeClr val="dk2"/>
              </a:solidFill>
              <a:prstDash val="solid"/>
              <a:round/>
              <a:headEnd type="none" w="med" len="med"/>
              <a:tailEnd type="none" w="med" len="med"/>
            </a:ln>
          </p:spPr>
        </p:cxnSp>
        <p:cxnSp>
          <p:nvCxnSpPr>
            <p:cNvPr id="47" name="Google Shape;335;p16">
              <a:extLst>
                <a:ext uri="{FF2B5EF4-FFF2-40B4-BE49-F238E27FC236}">
                  <a16:creationId xmlns:a16="http://schemas.microsoft.com/office/drawing/2014/main" id="{CA3FBA35-EA9C-4A72-9C48-FA542684166D}"/>
                </a:ext>
              </a:extLst>
            </p:cNvPr>
            <p:cNvCxnSpPr>
              <a:cxnSpLocks/>
            </p:cNvCxnSpPr>
            <p:nvPr/>
          </p:nvCxnSpPr>
          <p:spPr>
            <a:xfrm>
              <a:off x="6734356" y="2557142"/>
              <a:ext cx="1084330" cy="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445;p16">
              <a:extLst>
                <a:ext uri="{FF2B5EF4-FFF2-40B4-BE49-F238E27FC236}">
                  <a16:creationId xmlns:a16="http://schemas.microsoft.com/office/drawing/2014/main" id="{381114BB-7875-4024-887E-D892C3F4E7B3}"/>
                </a:ext>
              </a:extLst>
            </p:cNvPr>
            <p:cNvCxnSpPr>
              <a:cxnSpLocks/>
              <a:stCxn id="20" idx="2"/>
              <a:endCxn id="24" idx="3"/>
            </p:cNvCxnSpPr>
            <p:nvPr/>
          </p:nvCxnSpPr>
          <p:spPr>
            <a:xfrm flipH="1" flipV="1">
              <a:off x="2206716" y="4898534"/>
              <a:ext cx="784512" cy="3168"/>
            </a:xfrm>
            <a:prstGeom prst="straightConnector1">
              <a:avLst/>
            </a:prstGeom>
            <a:noFill/>
            <a:ln w="9525" cap="flat" cmpd="sng">
              <a:solidFill>
                <a:schemeClr val="dk2"/>
              </a:solidFill>
              <a:prstDash val="solid"/>
              <a:round/>
              <a:headEnd type="none" w="med" len="med"/>
              <a:tailEnd type="triangle" w="med" len="med"/>
            </a:ln>
          </p:spPr>
        </p:cxnSp>
        <p:sp>
          <p:nvSpPr>
            <p:cNvPr id="49" name="Ellipse 48">
              <a:extLst>
                <a:ext uri="{FF2B5EF4-FFF2-40B4-BE49-F238E27FC236}">
                  <a16:creationId xmlns:a16="http://schemas.microsoft.com/office/drawing/2014/main" id="{97348A30-F46D-45BA-9FB5-19F364CECF24}"/>
                </a:ext>
              </a:extLst>
            </p:cNvPr>
            <p:cNvSpPr/>
            <p:nvPr/>
          </p:nvSpPr>
          <p:spPr>
            <a:xfrm>
              <a:off x="3034298" y="254160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e 49">
              <a:extLst>
                <a:ext uri="{FF2B5EF4-FFF2-40B4-BE49-F238E27FC236}">
                  <a16:creationId xmlns:a16="http://schemas.microsoft.com/office/drawing/2014/main" id="{381CA315-40A5-4738-985A-5447BABA3502}"/>
                </a:ext>
              </a:extLst>
            </p:cNvPr>
            <p:cNvSpPr/>
            <p:nvPr/>
          </p:nvSpPr>
          <p:spPr>
            <a:xfrm>
              <a:off x="3429219" y="373295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Google Shape;279;p16">
              <a:extLst>
                <a:ext uri="{FF2B5EF4-FFF2-40B4-BE49-F238E27FC236}">
                  <a16:creationId xmlns:a16="http://schemas.microsoft.com/office/drawing/2014/main" id="{B5B3C3DA-7B9C-486B-B8EF-5FB2964B3E68}"/>
                </a:ext>
              </a:extLst>
            </p:cNvPr>
            <p:cNvCxnSpPr>
              <a:cxnSpLocks/>
              <a:stCxn id="50" idx="4"/>
              <a:endCxn id="20" idx="6"/>
            </p:cNvCxnSpPr>
            <p:nvPr/>
          </p:nvCxnSpPr>
          <p:spPr>
            <a:xfrm rot="5400000">
              <a:off x="2741257" y="4190879"/>
              <a:ext cx="1123025" cy="298620"/>
            </a:xfrm>
            <a:prstGeom prst="bentConnector2">
              <a:avLst/>
            </a:prstGeom>
            <a:noFill/>
            <a:ln w="9525" cap="flat" cmpd="sng">
              <a:solidFill>
                <a:schemeClr val="dk2"/>
              </a:solidFill>
              <a:prstDash val="solid"/>
              <a:round/>
              <a:headEnd type="none" w="med" len="med"/>
              <a:tailEnd type="triangle" w="med" len="med"/>
            </a:ln>
          </p:spPr>
        </p:cxnSp>
        <p:grpSp>
          <p:nvGrpSpPr>
            <p:cNvPr id="52" name="Gruppieren 51">
              <a:extLst>
                <a:ext uri="{FF2B5EF4-FFF2-40B4-BE49-F238E27FC236}">
                  <a16:creationId xmlns:a16="http://schemas.microsoft.com/office/drawing/2014/main" id="{25397E20-25A5-4CD5-9827-DF5E52C1A059}"/>
                </a:ext>
              </a:extLst>
            </p:cNvPr>
            <p:cNvGrpSpPr/>
            <p:nvPr/>
          </p:nvGrpSpPr>
          <p:grpSpPr>
            <a:xfrm>
              <a:off x="4780387" y="4401216"/>
              <a:ext cx="1352700" cy="970258"/>
              <a:chOff x="5242784" y="4133071"/>
              <a:chExt cx="1352700" cy="970258"/>
            </a:xfrm>
          </p:grpSpPr>
          <p:sp>
            <p:nvSpPr>
              <p:cNvPr id="53" name="Google Shape;277;p16">
                <a:extLst>
                  <a:ext uri="{FF2B5EF4-FFF2-40B4-BE49-F238E27FC236}">
                    <a16:creationId xmlns:a16="http://schemas.microsoft.com/office/drawing/2014/main" id="{D388D911-5B1F-4323-8376-73A1D20ADD00}"/>
                  </a:ext>
                </a:extLst>
              </p:cNvPr>
              <p:cNvSpPr/>
              <p:nvPr/>
            </p:nvSpPr>
            <p:spPr>
              <a:xfrm>
                <a:off x="5364036" y="4133071"/>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415;p16">
                <a:extLst>
                  <a:ext uri="{FF2B5EF4-FFF2-40B4-BE49-F238E27FC236}">
                    <a16:creationId xmlns:a16="http://schemas.microsoft.com/office/drawing/2014/main" id="{AA4A39D9-0847-4ED0-A88C-FB0020CCEE04}"/>
                  </a:ext>
                </a:extLst>
              </p:cNvPr>
              <p:cNvGrpSpPr/>
              <p:nvPr/>
            </p:nvGrpSpPr>
            <p:grpSpPr>
              <a:xfrm>
                <a:off x="5682801" y="4145268"/>
                <a:ext cx="472941" cy="473003"/>
                <a:chOff x="6981937" y="2940155"/>
                <a:chExt cx="909503" cy="909621"/>
              </a:xfrm>
            </p:grpSpPr>
            <p:sp>
              <p:nvSpPr>
                <p:cNvPr id="56" name="Google Shape;416;p16">
                  <a:extLst>
                    <a:ext uri="{FF2B5EF4-FFF2-40B4-BE49-F238E27FC236}">
                      <a16:creationId xmlns:a16="http://schemas.microsoft.com/office/drawing/2014/main" id="{B756CC87-FD41-44BF-8090-9603CCB54170}"/>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7;p16">
                  <a:extLst>
                    <a:ext uri="{FF2B5EF4-FFF2-40B4-BE49-F238E27FC236}">
                      <a16:creationId xmlns:a16="http://schemas.microsoft.com/office/drawing/2014/main" id="{D3451377-71CB-47D0-AE02-F7C1692971F0}"/>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8;p16">
                  <a:extLst>
                    <a:ext uri="{FF2B5EF4-FFF2-40B4-BE49-F238E27FC236}">
                      <a16:creationId xmlns:a16="http://schemas.microsoft.com/office/drawing/2014/main" id="{8056CEF7-1090-47DC-B411-52DF126FBCDA}"/>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9;p16">
                  <a:extLst>
                    <a:ext uri="{FF2B5EF4-FFF2-40B4-BE49-F238E27FC236}">
                      <a16:creationId xmlns:a16="http://schemas.microsoft.com/office/drawing/2014/main" id="{0FE63691-410E-490F-A2D6-35930158B792}"/>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0;p16">
                  <a:extLst>
                    <a:ext uri="{FF2B5EF4-FFF2-40B4-BE49-F238E27FC236}">
                      <a16:creationId xmlns:a16="http://schemas.microsoft.com/office/drawing/2014/main" id="{7096F6EB-F768-4110-89ED-B2B493CB8993}"/>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1;p16">
                  <a:extLst>
                    <a:ext uri="{FF2B5EF4-FFF2-40B4-BE49-F238E27FC236}">
                      <a16:creationId xmlns:a16="http://schemas.microsoft.com/office/drawing/2014/main" id="{E7406A04-8EE2-4048-AF0C-32FDE13C1819}"/>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2;p16">
                  <a:extLst>
                    <a:ext uri="{FF2B5EF4-FFF2-40B4-BE49-F238E27FC236}">
                      <a16:creationId xmlns:a16="http://schemas.microsoft.com/office/drawing/2014/main" id="{D5F8B5CE-21FA-4506-9421-834133EB2A5C}"/>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3;p16">
                  <a:extLst>
                    <a:ext uri="{FF2B5EF4-FFF2-40B4-BE49-F238E27FC236}">
                      <a16:creationId xmlns:a16="http://schemas.microsoft.com/office/drawing/2014/main" id="{6F337F39-911A-4F85-B30F-BED4E07476E8}"/>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24;p16">
                  <a:extLst>
                    <a:ext uri="{FF2B5EF4-FFF2-40B4-BE49-F238E27FC236}">
                      <a16:creationId xmlns:a16="http://schemas.microsoft.com/office/drawing/2014/main" id="{7EF36B11-4B13-4D12-8B29-D2F672C4EED8}"/>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5;p16">
                  <a:extLst>
                    <a:ext uri="{FF2B5EF4-FFF2-40B4-BE49-F238E27FC236}">
                      <a16:creationId xmlns:a16="http://schemas.microsoft.com/office/drawing/2014/main" id="{7050A885-2229-437B-9178-F363A0503ECD}"/>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26;p16">
                  <a:extLst>
                    <a:ext uri="{FF2B5EF4-FFF2-40B4-BE49-F238E27FC236}">
                      <a16:creationId xmlns:a16="http://schemas.microsoft.com/office/drawing/2014/main" id="{AEB0ADEE-E0E0-416A-810E-D81569F23138}"/>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7;p16">
                  <a:extLst>
                    <a:ext uri="{FF2B5EF4-FFF2-40B4-BE49-F238E27FC236}">
                      <a16:creationId xmlns:a16="http://schemas.microsoft.com/office/drawing/2014/main" id="{6B387845-F9C7-4A98-93CF-11A3D2914C1F}"/>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451;p16">
                <a:extLst>
                  <a:ext uri="{FF2B5EF4-FFF2-40B4-BE49-F238E27FC236}">
                    <a16:creationId xmlns:a16="http://schemas.microsoft.com/office/drawing/2014/main" id="{7B01D5AF-6871-47AD-A510-F01871574441}"/>
                  </a:ext>
                </a:extLst>
              </p:cNvPr>
              <p:cNvSpPr txBox="1"/>
              <p:nvPr/>
            </p:nvSpPr>
            <p:spPr>
              <a:xfrm>
                <a:off x="5242784" y="466403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sp>
          <p:nvSpPr>
            <p:cNvPr id="68" name="Ellipse 67">
              <a:extLst>
                <a:ext uri="{FF2B5EF4-FFF2-40B4-BE49-F238E27FC236}">
                  <a16:creationId xmlns:a16="http://schemas.microsoft.com/office/drawing/2014/main" id="{5AFE947C-7CDB-4029-9796-EE059AAC61FC}"/>
                </a:ext>
              </a:extLst>
            </p:cNvPr>
            <p:cNvSpPr/>
            <p:nvPr/>
          </p:nvSpPr>
          <p:spPr>
            <a:xfrm>
              <a:off x="7026674" y="253428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Google Shape;455;p16">
              <a:extLst>
                <a:ext uri="{FF2B5EF4-FFF2-40B4-BE49-F238E27FC236}">
                  <a16:creationId xmlns:a16="http://schemas.microsoft.com/office/drawing/2014/main" id="{252B9450-4EFA-420C-A765-57549F79DC22}"/>
                </a:ext>
              </a:extLst>
            </p:cNvPr>
            <p:cNvCxnSpPr>
              <a:cxnSpLocks/>
              <a:stCxn id="70" idx="4"/>
              <a:endCxn id="72" idx="0"/>
            </p:cNvCxnSpPr>
            <p:nvPr/>
          </p:nvCxnSpPr>
          <p:spPr>
            <a:xfrm flipH="1">
              <a:off x="6813868" y="3778677"/>
              <a:ext cx="1" cy="1025122"/>
            </a:xfrm>
            <a:prstGeom prst="straightConnector1">
              <a:avLst/>
            </a:prstGeom>
            <a:noFill/>
            <a:ln w="9525" cap="flat" cmpd="sng">
              <a:solidFill>
                <a:schemeClr val="dk2"/>
              </a:solidFill>
              <a:prstDash val="solid"/>
              <a:round/>
              <a:headEnd type="none" w="med" len="med"/>
              <a:tailEnd type="triangle" w="med" len="med"/>
            </a:ln>
          </p:spPr>
        </p:cxnSp>
        <p:sp>
          <p:nvSpPr>
            <p:cNvPr id="70" name="Ellipse 69">
              <a:extLst>
                <a:ext uri="{FF2B5EF4-FFF2-40B4-BE49-F238E27FC236}">
                  <a16:creationId xmlns:a16="http://schemas.microsoft.com/office/drawing/2014/main" id="{3BE04757-F83C-44CB-9B95-E79EC6B7C9E3}"/>
                </a:ext>
              </a:extLst>
            </p:cNvPr>
            <p:cNvSpPr/>
            <p:nvPr/>
          </p:nvSpPr>
          <p:spPr>
            <a:xfrm>
              <a:off x="6791009" y="373295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1" name="Google Shape;458;p16">
              <a:extLst>
                <a:ext uri="{FF2B5EF4-FFF2-40B4-BE49-F238E27FC236}">
                  <a16:creationId xmlns:a16="http://schemas.microsoft.com/office/drawing/2014/main" id="{0166118B-8E37-4038-B780-4C55BDCFCD58}"/>
                </a:ext>
              </a:extLst>
            </p:cNvPr>
            <p:cNvGrpSpPr/>
            <p:nvPr/>
          </p:nvGrpSpPr>
          <p:grpSpPr>
            <a:xfrm>
              <a:off x="6732752" y="4803799"/>
              <a:ext cx="162231" cy="162231"/>
              <a:chOff x="8157975" y="3853800"/>
              <a:chExt cx="180900" cy="180900"/>
            </a:xfrm>
          </p:grpSpPr>
          <p:sp>
            <p:nvSpPr>
              <p:cNvPr id="72" name="Google Shape;459;p16">
                <a:extLst>
                  <a:ext uri="{FF2B5EF4-FFF2-40B4-BE49-F238E27FC236}">
                    <a16:creationId xmlns:a16="http://schemas.microsoft.com/office/drawing/2014/main" id="{7B0E656F-02A6-4C19-97B8-278AE1322309}"/>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73" name="Google Shape;460;p16">
                <a:extLst>
                  <a:ext uri="{FF2B5EF4-FFF2-40B4-BE49-F238E27FC236}">
                    <a16:creationId xmlns:a16="http://schemas.microsoft.com/office/drawing/2014/main" id="{AEFB47FE-AA2B-4F3A-ABF5-27B63ACEACA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74" name="Google Shape;455;p16">
              <a:extLst>
                <a:ext uri="{FF2B5EF4-FFF2-40B4-BE49-F238E27FC236}">
                  <a16:creationId xmlns:a16="http://schemas.microsoft.com/office/drawing/2014/main" id="{94910A81-44C5-4AE9-85AD-E4021CD42F07}"/>
                </a:ext>
              </a:extLst>
            </p:cNvPr>
            <p:cNvCxnSpPr>
              <a:cxnSpLocks/>
              <a:stCxn id="72" idx="2"/>
              <a:endCxn id="53" idx="3"/>
            </p:cNvCxnSpPr>
            <p:nvPr/>
          </p:nvCxnSpPr>
          <p:spPr>
            <a:xfrm flipH="1">
              <a:off x="6029433" y="4884915"/>
              <a:ext cx="703319" cy="1430"/>
            </a:xfrm>
            <a:prstGeom prst="straightConnector1">
              <a:avLst/>
            </a:prstGeom>
            <a:noFill/>
            <a:ln w="9525" cap="flat" cmpd="sng">
              <a:solidFill>
                <a:schemeClr val="dk2"/>
              </a:solidFill>
              <a:prstDash val="solid"/>
              <a:round/>
              <a:headEnd type="none" w="med" len="med"/>
              <a:tailEnd type="triangle" w="med" len="med"/>
            </a:ln>
          </p:spPr>
        </p:cxnSp>
        <p:cxnSp>
          <p:nvCxnSpPr>
            <p:cNvPr id="75" name="Google Shape;279;p16">
              <a:extLst>
                <a:ext uri="{FF2B5EF4-FFF2-40B4-BE49-F238E27FC236}">
                  <a16:creationId xmlns:a16="http://schemas.microsoft.com/office/drawing/2014/main" id="{1D8E90CC-7310-4C28-8038-FE9F3CA51744}"/>
                </a:ext>
              </a:extLst>
            </p:cNvPr>
            <p:cNvCxnSpPr>
              <a:cxnSpLocks/>
              <a:stCxn id="68" idx="4"/>
              <a:endCxn id="72" idx="6"/>
            </p:cNvCxnSpPr>
            <p:nvPr/>
          </p:nvCxnSpPr>
          <p:spPr>
            <a:xfrm rot="5400000">
              <a:off x="5819802" y="3655183"/>
              <a:ext cx="2304914" cy="154551"/>
            </a:xfrm>
            <a:prstGeom prst="bentConnector2">
              <a:avLst/>
            </a:prstGeom>
            <a:noFill/>
            <a:ln w="9525" cap="flat" cmpd="sng">
              <a:solidFill>
                <a:schemeClr val="dk2"/>
              </a:solidFill>
              <a:prstDash val="solid"/>
              <a:round/>
              <a:headEnd type="none" w="med" len="med"/>
              <a:tailEnd type="triangle" w="med" len="med"/>
            </a:ln>
          </p:spPr>
        </p:cxnSp>
        <p:sp>
          <p:nvSpPr>
            <p:cNvPr id="76" name="Google Shape;62;p14">
              <a:extLst>
                <a:ext uri="{FF2B5EF4-FFF2-40B4-BE49-F238E27FC236}">
                  <a16:creationId xmlns:a16="http://schemas.microsoft.com/office/drawing/2014/main" id="{A910CA4E-E11C-4401-A72D-E3771BE720A4}"/>
                </a:ext>
              </a:extLst>
            </p:cNvPr>
            <p:cNvSpPr/>
            <p:nvPr/>
          </p:nvSpPr>
          <p:spPr>
            <a:xfrm>
              <a:off x="3508909" y="5287082"/>
              <a:ext cx="1038158"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Batch to Batch Optimization</a:t>
              </a:r>
              <a:endParaRPr sz="1000" b="1" dirty="0">
                <a:latin typeface="Calibri" panose="020F0502020204030204" pitchFamily="34" charset="0"/>
                <a:cs typeface="Calibri" panose="020F0502020204030204" pitchFamily="34" charset="0"/>
              </a:endParaRPr>
            </a:p>
          </p:txBody>
        </p:sp>
        <p:sp>
          <p:nvSpPr>
            <p:cNvPr id="77" name="Ellipse 76">
              <a:extLst>
                <a:ext uri="{FF2B5EF4-FFF2-40B4-BE49-F238E27FC236}">
                  <a16:creationId xmlns:a16="http://schemas.microsoft.com/office/drawing/2014/main" id="{9F315D19-04D3-4CF7-83E1-2C177CF4AF25}"/>
                </a:ext>
              </a:extLst>
            </p:cNvPr>
            <p:cNvSpPr/>
            <p:nvPr/>
          </p:nvSpPr>
          <p:spPr>
            <a:xfrm>
              <a:off x="7236528" y="37329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8" name="Google Shape;279;p16">
              <a:extLst>
                <a:ext uri="{FF2B5EF4-FFF2-40B4-BE49-F238E27FC236}">
                  <a16:creationId xmlns:a16="http://schemas.microsoft.com/office/drawing/2014/main" id="{C3ED07D1-1375-4A83-B8EA-7B2595AA1374}"/>
                </a:ext>
              </a:extLst>
            </p:cNvPr>
            <p:cNvCxnSpPr>
              <a:cxnSpLocks/>
              <a:stCxn id="77" idx="4"/>
              <a:endCxn id="86" idx="6"/>
            </p:cNvCxnSpPr>
            <p:nvPr/>
          </p:nvCxnSpPr>
          <p:spPr>
            <a:xfrm rot="5400000">
              <a:off x="5066599" y="3256967"/>
              <a:ext cx="1671078" cy="2714500"/>
            </a:xfrm>
            <a:prstGeom prst="bentConnector2">
              <a:avLst/>
            </a:prstGeom>
            <a:noFill/>
            <a:ln w="9525" cap="flat" cmpd="sng">
              <a:solidFill>
                <a:schemeClr val="dk2"/>
              </a:solidFill>
              <a:prstDash val="solid"/>
              <a:round/>
              <a:headEnd type="none" w="med" len="med"/>
              <a:tailEnd type="triangle" w="med" len="med"/>
            </a:ln>
          </p:spPr>
        </p:cxnSp>
        <p:cxnSp>
          <p:nvCxnSpPr>
            <p:cNvPr id="79" name="Google Shape;279;p16">
              <a:extLst>
                <a:ext uri="{FF2B5EF4-FFF2-40B4-BE49-F238E27FC236}">
                  <a16:creationId xmlns:a16="http://schemas.microsoft.com/office/drawing/2014/main" id="{5A59AC86-CC4D-477B-86FC-F8E9830134BE}"/>
                </a:ext>
              </a:extLst>
            </p:cNvPr>
            <p:cNvCxnSpPr>
              <a:cxnSpLocks/>
              <a:stCxn id="76" idx="1"/>
            </p:cNvCxnSpPr>
            <p:nvPr/>
          </p:nvCxnSpPr>
          <p:spPr>
            <a:xfrm rot="10800000">
              <a:off x="354913" y="3914596"/>
              <a:ext cx="3153997" cy="1626137"/>
            </a:xfrm>
            <a:prstGeom prst="bentConnector2">
              <a:avLst/>
            </a:prstGeom>
            <a:noFill/>
            <a:ln w="9525" cap="flat" cmpd="sng">
              <a:solidFill>
                <a:schemeClr val="dk2"/>
              </a:solidFill>
              <a:prstDash val="solid"/>
              <a:round/>
              <a:headEnd type="none" w="med" len="med"/>
              <a:tailEnd type="triangle" w="med" len="med"/>
            </a:ln>
          </p:spPr>
        </p:cxnSp>
        <p:cxnSp>
          <p:nvCxnSpPr>
            <p:cNvPr id="80" name="Google Shape;449;p16">
              <a:extLst>
                <a:ext uri="{FF2B5EF4-FFF2-40B4-BE49-F238E27FC236}">
                  <a16:creationId xmlns:a16="http://schemas.microsoft.com/office/drawing/2014/main" id="{C1199309-F2A1-4885-B381-11F0E9FC9FAF}"/>
                </a:ext>
              </a:extLst>
            </p:cNvPr>
            <p:cNvCxnSpPr>
              <a:cxnSpLocks/>
              <a:endCxn id="41" idx="1"/>
            </p:cNvCxnSpPr>
            <p:nvPr/>
          </p:nvCxnSpPr>
          <p:spPr>
            <a:xfrm>
              <a:off x="517736" y="3753197"/>
              <a:ext cx="666771" cy="4296"/>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279;p16">
              <a:extLst>
                <a:ext uri="{FF2B5EF4-FFF2-40B4-BE49-F238E27FC236}">
                  <a16:creationId xmlns:a16="http://schemas.microsoft.com/office/drawing/2014/main" id="{1937CA18-6863-4ABE-A908-642F8527B6D5}"/>
                </a:ext>
              </a:extLst>
            </p:cNvPr>
            <p:cNvCxnSpPr>
              <a:cxnSpLocks/>
              <a:stCxn id="93" idx="0"/>
              <a:endCxn id="9" idx="1"/>
            </p:cNvCxnSpPr>
            <p:nvPr/>
          </p:nvCxnSpPr>
          <p:spPr>
            <a:xfrm rot="5400000" flipH="1" flipV="1">
              <a:off x="282538" y="2648325"/>
              <a:ext cx="971870" cy="827122"/>
            </a:xfrm>
            <a:prstGeom prst="bentConnector2">
              <a:avLst/>
            </a:prstGeom>
            <a:noFill/>
            <a:ln w="9525" cap="flat" cmpd="sng">
              <a:solidFill>
                <a:schemeClr val="dk2"/>
              </a:solidFill>
              <a:prstDash val="solid"/>
              <a:round/>
              <a:headEnd type="none" w="med" len="med"/>
              <a:tailEnd type="triangle" w="med" len="med"/>
            </a:ln>
          </p:spPr>
        </p:cxnSp>
        <p:grpSp>
          <p:nvGrpSpPr>
            <p:cNvPr id="82" name="Gruppieren 81">
              <a:extLst>
                <a:ext uri="{FF2B5EF4-FFF2-40B4-BE49-F238E27FC236}">
                  <a16:creationId xmlns:a16="http://schemas.microsoft.com/office/drawing/2014/main" id="{E64EB505-0515-4E34-9E09-5DD7D8558E3D}"/>
                </a:ext>
              </a:extLst>
            </p:cNvPr>
            <p:cNvGrpSpPr/>
            <p:nvPr/>
          </p:nvGrpSpPr>
          <p:grpSpPr>
            <a:xfrm>
              <a:off x="7658716" y="5371474"/>
              <a:ext cx="864861" cy="322800"/>
              <a:chOff x="6240643" y="3581551"/>
              <a:chExt cx="864861" cy="322800"/>
            </a:xfrm>
          </p:grpSpPr>
          <p:cxnSp>
            <p:nvCxnSpPr>
              <p:cNvPr id="83" name="Google Shape;104;p14">
                <a:extLst>
                  <a:ext uri="{FF2B5EF4-FFF2-40B4-BE49-F238E27FC236}">
                    <a16:creationId xmlns:a16="http://schemas.microsoft.com/office/drawing/2014/main" id="{A9FD1AE5-A3FE-4AA8-9DE7-4EB799A20156}"/>
                  </a:ext>
                </a:extLst>
              </p:cNvPr>
              <p:cNvCxnSpPr>
                <a:cxnSpLocks/>
                <a:endCxn id="89" idx="6"/>
              </p:cNvCxnSpPr>
              <p:nvPr/>
            </p:nvCxnSpPr>
            <p:spPr>
              <a:xfrm flipH="1">
                <a:off x="6240643" y="3867763"/>
                <a:ext cx="603184"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4" name="Google Shape;102;p14">
                    <a:extLst>
                      <a:ext uri="{FF2B5EF4-FFF2-40B4-BE49-F238E27FC236}">
                        <a16:creationId xmlns:a16="http://schemas.microsoft.com/office/drawing/2014/main" id="{C71F7994-3404-4E2B-8B1F-C98B697CE406}"/>
                      </a:ext>
                    </a:extLst>
                  </p:cNvPr>
                  <p:cNvSpPr txBox="1"/>
                  <p:nvPr/>
                </p:nvSpPr>
                <p:spPr>
                  <a:xfrm>
                    <a:off x="6760904" y="3581551"/>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r>
                                <a:rPr lang="de-DE" sz="1000" b="1" i="1" smtClean="0">
                                  <a:latin typeface="Cambria Math" panose="02040503050406030204" pitchFamily="18" charset="0"/>
                                  <a:cs typeface="Calibri" panose="020F0502020204030204" pitchFamily="34" charset="0"/>
                                </a:rPr>
                                <m:t>𝑸</m:t>
                              </m:r>
                            </m:e>
                            <m:sub>
                              <m:r>
                                <a:rPr lang="de-DE" sz="1000" b="0" i="1" smtClean="0">
                                  <a:latin typeface="Cambria Math" panose="02040503050406030204" pitchFamily="18" charset="0"/>
                                  <a:cs typeface="Calibri" panose="020F0502020204030204" pitchFamily="34" charset="0"/>
                                </a:rPr>
                                <m:t>𝑟𝑒𝑓</m:t>
                              </m:r>
                            </m:sub>
                          </m:sSub>
                        </m:oMath>
                      </m:oMathPara>
                    </a14:m>
                    <a:endParaRPr sz="1000" b="1" dirty="0">
                      <a:latin typeface="Calibri" panose="020F0502020204030204" pitchFamily="34" charset="0"/>
                      <a:cs typeface="Calibri" panose="020F0502020204030204" pitchFamily="34" charset="0"/>
                    </a:endParaRPr>
                  </a:p>
                </p:txBody>
              </p:sp>
            </mc:Choice>
            <mc:Fallback xmlns="">
              <p:sp>
                <p:nvSpPr>
                  <p:cNvPr id="84" name="Google Shape;102;p14">
                    <a:extLst>
                      <a:ext uri="{FF2B5EF4-FFF2-40B4-BE49-F238E27FC236}">
                        <a16:creationId xmlns:a16="http://schemas.microsoft.com/office/drawing/2014/main" id="{C71F7994-3404-4E2B-8B1F-C98B697CE406}"/>
                      </a:ext>
                    </a:extLst>
                  </p:cNvPr>
                  <p:cNvSpPr txBox="1">
                    <a:spLocks noRot="1" noChangeAspect="1" noMove="1" noResize="1" noEditPoints="1" noAdjustHandles="1" noChangeArrowheads="1" noChangeShapeType="1" noTextEdit="1"/>
                  </p:cNvSpPr>
                  <p:nvPr/>
                </p:nvSpPr>
                <p:spPr>
                  <a:xfrm>
                    <a:off x="6760904" y="3581551"/>
                    <a:ext cx="344600" cy="322800"/>
                  </a:xfrm>
                  <a:prstGeom prst="rect">
                    <a:avLst/>
                  </a:prstGeom>
                  <a:blipFill>
                    <a:blip r:embed="rId9"/>
                    <a:stretch>
                      <a:fillRect l="-8929"/>
                    </a:stretch>
                  </a:blipFill>
                  <a:ln>
                    <a:noFill/>
                  </a:ln>
                </p:spPr>
                <p:txBody>
                  <a:bodyPr/>
                  <a:lstStyle/>
                  <a:p>
                    <a:r>
                      <a:rPr lang="en-US">
                        <a:noFill/>
                      </a:rPr>
                      <a:t> </a:t>
                    </a:r>
                  </a:p>
                </p:txBody>
              </p:sp>
            </mc:Fallback>
          </mc:AlternateContent>
        </p:grpSp>
        <p:sp>
          <p:nvSpPr>
            <p:cNvPr id="85" name="Ellipse 84">
              <a:extLst>
                <a:ext uri="{FF2B5EF4-FFF2-40B4-BE49-F238E27FC236}">
                  <a16:creationId xmlns:a16="http://schemas.microsoft.com/office/drawing/2014/main" id="{15D3A865-B010-49EE-801A-F93C2A954931}"/>
                </a:ext>
              </a:extLst>
            </p:cNvPr>
            <p:cNvSpPr/>
            <p:nvPr/>
          </p:nvSpPr>
          <p:spPr>
            <a:xfrm>
              <a:off x="4496063" y="565768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Ellipse 85">
              <a:extLst>
                <a:ext uri="{FF2B5EF4-FFF2-40B4-BE49-F238E27FC236}">
                  <a16:creationId xmlns:a16="http://schemas.microsoft.com/office/drawing/2014/main" id="{FD8B9F78-AD32-4D29-9C85-28D5E169497B}"/>
                </a:ext>
              </a:extLst>
            </p:cNvPr>
            <p:cNvSpPr/>
            <p:nvPr/>
          </p:nvSpPr>
          <p:spPr>
            <a:xfrm>
              <a:off x="4499169" y="542689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Ellipse 86">
              <a:extLst>
                <a:ext uri="{FF2B5EF4-FFF2-40B4-BE49-F238E27FC236}">
                  <a16:creationId xmlns:a16="http://schemas.microsoft.com/office/drawing/2014/main" id="{EEEFB3E0-073B-464C-BF1C-2118BD30AB49}"/>
                </a:ext>
              </a:extLst>
            </p:cNvPr>
            <p:cNvSpPr/>
            <p:nvPr/>
          </p:nvSpPr>
          <p:spPr>
            <a:xfrm>
              <a:off x="7554742" y="253428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8" name="Google Shape;458;p16">
              <a:extLst>
                <a:ext uri="{FF2B5EF4-FFF2-40B4-BE49-F238E27FC236}">
                  <a16:creationId xmlns:a16="http://schemas.microsoft.com/office/drawing/2014/main" id="{CABB7876-C252-4CC6-AB9E-4BE1AB476ADC}"/>
                </a:ext>
              </a:extLst>
            </p:cNvPr>
            <p:cNvGrpSpPr/>
            <p:nvPr/>
          </p:nvGrpSpPr>
          <p:grpSpPr>
            <a:xfrm>
              <a:off x="7496485" y="5576570"/>
              <a:ext cx="162231" cy="162231"/>
              <a:chOff x="8157975" y="3853800"/>
              <a:chExt cx="180900" cy="180900"/>
            </a:xfrm>
          </p:grpSpPr>
          <p:sp>
            <p:nvSpPr>
              <p:cNvPr id="89" name="Google Shape;459;p16">
                <a:extLst>
                  <a:ext uri="{FF2B5EF4-FFF2-40B4-BE49-F238E27FC236}">
                    <a16:creationId xmlns:a16="http://schemas.microsoft.com/office/drawing/2014/main" id="{55C17C36-CD5A-4B05-A405-E253970DFADC}"/>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90" name="Google Shape;460;p16">
                <a:extLst>
                  <a:ext uri="{FF2B5EF4-FFF2-40B4-BE49-F238E27FC236}">
                    <a16:creationId xmlns:a16="http://schemas.microsoft.com/office/drawing/2014/main" id="{52343FA9-531D-42F6-9CA2-3C98C8462458}"/>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91" name="Google Shape;455;p16">
              <a:extLst>
                <a:ext uri="{FF2B5EF4-FFF2-40B4-BE49-F238E27FC236}">
                  <a16:creationId xmlns:a16="http://schemas.microsoft.com/office/drawing/2014/main" id="{8E2B2D43-56DD-481E-9D65-6614756ED7F8}"/>
                </a:ext>
              </a:extLst>
            </p:cNvPr>
            <p:cNvCxnSpPr>
              <a:cxnSpLocks/>
              <a:stCxn id="87" idx="4"/>
              <a:endCxn id="89" idx="0"/>
            </p:cNvCxnSpPr>
            <p:nvPr/>
          </p:nvCxnSpPr>
          <p:spPr>
            <a:xfrm flipH="1">
              <a:off x="7577601" y="2580001"/>
              <a:ext cx="1" cy="2996569"/>
            </a:xfrm>
            <a:prstGeom prst="straightConnector1">
              <a:avLst/>
            </a:prstGeom>
            <a:noFill/>
            <a:ln w="9525" cap="flat" cmpd="sng">
              <a:solidFill>
                <a:schemeClr val="dk2"/>
              </a:solidFill>
              <a:prstDash val="solid"/>
              <a:round/>
              <a:headEnd type="none" w="med" len="med"/>
              <a:tailEnd type="triangle" w="med" len="med"/>
            </a:ln>
          </p:spPr>
        </p:cxnSp>
        <p:cxnSp>
          <p:nvCxnSpPr>
            <p:cNvPr id="92" name="Google Shape;455;p16">
              <a:extLst>
                <a:ext uri="{FF2B5EF4-FFF2-40B4-BE49-F238E27FC236}">
                  <a16:creationId xmlns:a16="http://schemas.microsoft.com/office/drawing/2014/main" id="{32236A40-8C84-46D9-88EF-191030BAEEF4}"/>
                </a:ext>
              </a:extLst>
            </p:cNvPr>
            <p:cNvCxnSpPr>
              <a:cxnSpLocks/>
              <a:stCxn id="89" idx="2"/>
              <a:endCxn id="85" idx="6"/>
            </p:cNvCxnSpPr>
            <p:nvPr/>
          </p:nvCxnSpPr>
          <p:spPr>
            <a:xfrm flipH="1">
              <a:off x="4541782" y="5657686"/>
              <a:ext cx="2954703" cy="2286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3" name="Google Shape;100;p14">
                  <a:extLst>
                    <a:ext uri="{FF2B5EF4-FFF2-40B4-BE49-F238E27FC236}">
                      <a16:creationId xmlns:a16="http://schemas.microsoft.com/office/drawing/2014/main" id="{953ECF85-09E3-4073-A922-CD09D16307AC}"/>
                    </a:ext>
                  </a:extLst>
                </p:cNvPr>
                <p:cNvSpPr txBox="1"/>
                <p:nvPr/>
              </p:nvSpPr>
              <p:spPr>
                <a:xfrm>
                  <a:off x="192088" y="3547821"/>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𝒘</m:t>
                                </m:r>
                              </m:e>
                            </m:acc>
                          </m:e>
                          <m:sub>
                            <m:r>
                              <a:rPr lang="de-DE" sz="1000" b="1" i="1" smtClean="0">
                                <a:latin typeface="Cambria Math" panose="02040503050406030204" pitchFamily="18" charset="0"/>
                                <a:cs typeface="Calibri" panose="020F0502020204030204" pitchFamily="34" charset="0"/>
                              </a:rPr>
                              <m:t>𝒐𝒑𝒕</m:t>
                            </m:r>
                          </m:sub>
                        </m:sSub>
                      </m:oMath>
                    </m:oMathPara>
                  </a14:m>
                  <a:endParaRPr sz="1000" b="1" i="1" dirty="0">
                    <a:latin typeface="Calibri" panose="020F0502020204030204" pitchFamily="34" charset="0"/>
                    <a:cs typeface="Calibri" panose="020F0502020204030204" pitchFamily="34" charset="0"/>
                  </a:endParaRPr>
                </a:p>
              </p:txBody>
            </p:sp>
          </mc:Choice>
          <mc:Fallback xmlns="">
            <p:sp>
              <p:nvSpPr>
                <p:cNvPr id="93" name="Google Shape;100;p14">
                  <a:extLst>
                    <a:ext uri="{FF2B5EF4-FFF2-40B4-BE49-F238E27FC236}">
                      <a16:creationId xmlns:a16="http://schemas.microsoft.com/office/drawing/2014/main" id="{953ECF85-09E3-4073-A922-CD09D16307AC}"/>
                    </a:ext>
                  </a:extLst>
                </p:cNvPr>
                <p:cNvSpPr txBox="1">
                  <a:spLocks noRot="1" noChangeAspect="1" noMove="1" noResize="1" noEditPoints="1" noAdjustHandles="1" noChangeArrowheads="1" noChangeShapeType="1" noTextEdit="1"/>
                </p:cNvSpPr>
                <p:nvPr/>
              </p:nvSpPr>
              <p:spPr>
                <a:xfrm>
                  <a:off x="192088" y="3547821"/>
                  <a:ext cx="325648" cy="322797"/>
                </a:xfrm>
                <a:prstGeom prst="rect">
                  <a:avLst/>
                </a:prstGeom>
                <a:blipFill>
                  <a:blip r:embed="rId10"/>
                  <a:stretch>
                    <a:fillRect l="-5556"/>
                  </a:stretch>
                </a:blipFill>
                <a:ln>
                  <a:noFill/>
                </a:ln>
              </p:spPr>
              <p:txBody>
                <a:bodyPr/>
                <a:lstStyle/>
                <a:p>
                  <a:r>
                    <a:rPr lang="en-GB">
                      <a:noFill/>
                    </a:rPr>
                    <a:t> </a:t>
                  </a:r>
                </a:p>
              </p:txBody>
            </p:sp>
          </mc:Fallback>
        </mc:AlternateContent>
        <p:sp>
          <p:nvSpPr>
            <p:cNvPr id="97" name="Textfeld 96">
              <a:extLst>
                <a:ext uri="{FF2B5EF4-FFF2-40B4-BE49-F238E27FC236}">
                  <a16:creationId xmlns:a16="http://schemas.microsoft.com/office/drawing/2014/main" id="{4C73C371-6A50-49F5-90AE-F390603029BD}"/>
                </a:ext>
              </a:extLst>
            </p:cNvPr>
            <p:cNvSpPr txBox="1"/>
            <p:nvPr/>
          </p:nvSpPr>
          <p:spPr>
            <a:xfrm>
              <a:off x="6637675" y="2069219"/>
              <a:ext cx="48901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①</a:t>
              </a:r>
              <a:endParaRPr lang="en-GB" sz="1400" b="1" dirty="0"/>
            </a:p>
          </p:txBody>
        </p:sp>
        <p:sp>
          <p:nvSpPr>
            <p:cNvPr id="99" name="Textfeld 98">
              <a:extLst>
                <a:ext uri="{FF2B5EF4-FFF2-40B4-BE49-F238E27FC236}">
                  <a16:creationId xmlns:a16="http://schemas.microsoft.com/office/drawing/2014/main" id="{D271E808-2C8F-41A6-8484-36C715A319E8}"/>
                </a:ext>
              </a:extLst>
            </p:cNvPr>
            <p:cNvSpPr txBox="1"/>
            <p:nvPr/>
          </p:nvSpPr>
          <p:spPr>
            <a:xfrm>
              <a:off x="2027944" y="2678862"/>
              <a:ext cx="477636"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②</a:t>
              </a:r>
              <a:endParaRPr lang="en-GB" b="1" dirty="0"/>
            </a:p>
          </p:txBody>
        </p:sp>
        <p:sp>
          <p:nvSpPr>
            <p:cNvPr id="100" name="Google Shape;284;p16">
              <a:extLst>
                <a:ext uri="{FF2B5EF4-FFF2-40B4-BE49-F238E27FC236}">
                  <a16:creationId xmlns:a16="http://schemas.microsoft.com/office/drawing/2014/main" id="{7DBF5B8A-442D-4CEF-B114-3953C8192340}"/>
                </a:ext>
              </a:extLst>
            </p:cNvPr>
            <p:cNvSpPr/>
            <p:nvPr/>
          </p:nvSpPr>
          <p:spPr>
            <a:xfrm>
              <a:off x="1182034" y="2843515"/>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Sensorik</a:t>
              </a:r>
              <a:endParaRPr sz="1000" b="1" dirty="0">
                <a:latin typeface="Calibri" panose="020F0502020204030204" pitchFamily="34" charset="0"/>
                <a:cs typeface="Calibri" panose="020F0502020204030204" pitchFamily="34" charset="0"/>
              </a:endParaRPr>
            </a:p>
          </p:txBody>
        </p:sp>
        <p:sp>
          <p:nvSpPr>
            <p:cNvPr id="101" name="Google Shape;284;p16">
              <a:extLst>
                <a:ext uri="{FF2B5EF4-FFF2-40B4-BE49-F238E27FC236}">
                  <a16:creationId xmlns:a16="http://schemas.microsoft.com/office/drawing/2014/main" id="{A84CAEF9-B829-40B9-99DE-5D6D040157F7}"/>
                </a:ext>
              </a:extLst>
            </p:cNvPr>
            <p:cNvSpPr/>
            <p:nvPr/>
          </p:nvSpPr>
          <p:spPr>
            <a:xfrm>
              <a:off x="2583709" y="3058930"/>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Datenexport</a:t>
              </a:r>
              <a:endParaRPr sz="1000" b="1" dirty="0">
                <a:latin typeface="Calibri" panose="020F0502020204030204" pitchFamily="34" charset="0"/>
                <a:cs typeface="Calibri" panose="020F0502020204030204" pitchFamily="34" charset="0"/>
              </a:endParaRPr>
            </a:p>
          </p:txBody>
        </p:sp>
        <p:sp>
          <p:nvSpPr>
            <p:cNvPr id="102" name="Google Shape;284;p16">
              <a:extLst>
                <a:ext uri="{FF2B5EF4-FFF2-40B4-BE49-F238E27FC236}">
                  <a16:creationId xmlns:a16="http://schemas.microsoft.com/office/drawing/2014/main" id="{B3D64E5B-7D66-4AD9-8494-62E75825986C}"/>
                </a:ext>
              </a:extLst>
            </p:cNvPr>
            <p:cNvSpPr/>
            <p:nvPr/>
          </p:nvSpPr>
          <p:spPr>
            <a:xfrm>
              <a:off x="6821433" y="3054159"/>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Datenexport</a:t>
              </a:r>
              <a:endParaRPr sz="1000" b="1" dirty="0">
                <a:latin typeface="Calibri" panose="020F0502020204030204" pitchFamily="34" charset="0"/>
                <a:cs typeface="Calibri" panose="020F0502020204030204" pitchFamily="34" charset="0"/>
              </a:endParaRPr>
            </a:p>
          </p:txBody>
        </p:sp>
        <p:sp>
          <p:nvSpPr>
            <p:cNvPr id="104" name="Textfeld 103">
              <a:extLst>
                <a:ext uri="{FF2B5EF4-FFF2-40B4-BE49-F238E27FC236}">
                  <a16:creationId xmlns:a16="http://schemas.microsoft.com/office/drawing/2014/main" id="{93C242A1-0F2F-4B83-8EE4-4D6E14BC5A51}"/>
                </a:ext>
              </a:extLst>
            </p:cNvPr>
            <p:cNvSpPr txBox="1"/>
            <p:nvPr/>
          </p:nvSpPr>
          <p:spPr>
            <a:xfrm>
              <a:off x="3429219" y="2988617"/>
              <a:ext cx="404080"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③</a:t>
              </a:r>
              <a:endParaRPr lang="en-GB" sz="1400" b="1" dirty="0"/>
            </a:p>
          </p:txBody>
        </p:sp>
        <p:sp>
          <p:nvSpPr>
            <p:cNvPr id="105" name="Textfeld 104">
              <a:extLst>
                <a:ext uri="{FF2B5EF4-FFF2-40B4-BE49-F238E27FC236}">
                  <a16:creationId xmlns:a16="http://schemas.microsoft.com/office/drawing/2014/main" id="{2F47E3A5-D0F8-44A2-891F-3CA78833610D}"/>
                </a:ext>
              </a:extLst>
            </p:cNvPr>
            <p:cNvSpPr txBox="1"/>
            <p:nvPr/>
          </p:nvSpPr>
          <p:spPr>
            <a:xfrm>
              <a:off x="7688650" y="3005016"/>
              <a:ext cx="404080"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③</a:t>
              </a:r>
              <a:endParaRPr lang="en-GB" sz="1400" b="1" dirty="0"/>
            </a:p>
          </p:txBody>
        </p:sp>
        <p:sp>
          <p:nvSpPr>
            <p:cNvPr id="107" name="Textfeld 106">
              <a:extLst>
                <a:ext uri="{FF2B5EF4-FFF2-40B4-BE49-F238E27FC236}">
                  <a16:creationId xmlns:a16="http://schemas.microsoft.com/office/drawing/2014/main" id="{20DFF45B-9045-4FFF-8FBA-4773486A6F6B}"/>
                </a:ext>
              </a:extLst>
            </p:cNvPr>
            <p:cNvSpPr txBox="1"/>
            <p:nvPr/>
          </p:nvSpPr>
          <p:spPr>
            <a:xfrm>
              <a:off x="2055643" y="3443723"/>
              <a:ext cx="461608"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④</a:t>
              </a:r>
              <a:endParaRPr lang="en-GB" sz="1400" b="1" dirty="0"/>
            </a:p>
          </p:txBody>
        </p:sp>
        <p:sp>
          <p:nvSpPr>
            <p:cNvPr id="108" name="Textfeld 107">
              <a:extLst>
                <a:ext uri="{FF2B5EF4-FFF2-40B4-BE49-F238E27FC236}">
                  <a16:creationId xmlns:a16="http://schemas.microsoft.com/office/drawing/2014/main" id="{860FFC85-660B-4DA8-BFC6-2D544CFED894}"/>
                </a:ext>
              </a:extLst>
            </p:cNvPr>
            <p:cNvSpPr txBox="1"/>
            <p:nvPr/>
          </p:nvSpPr>
          <p:spPr>
            <a:xfrm>
              <a:off x="5963044" y="3445420"/>
              <a:ext cx="461608"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④</a:t>
              </a:r>
              <a:endParaRPr lang="en-GB" sz="1400" b="1" dirty="0"/>
            </a:p>
          </p:txBody>
        </p:sp>
        <p:sp>
          <p:nvSpPr>
            <p:cNvPr id="110" name="Textfeld 109">
              <a:extLst>
                <a:ext uri="{FF2B5EF4-FFF2-40B4-BE49-F238E27FC236}">
                  <a16:creationId xmlns:a16="http://schemas.microsoft.com/office/drawing/2014/main" id="{5D28D308-52B5-41E1-974A-4F22782B2B8C}"/>
                </a:ext>
              </a:extLst>
            </p:cNvPr>
            <p:cNvSpPr txBox="1"/>
            <p:nvPr/>
          </p:nvSpPr>
          <p:spPr>
            <a:xfrm>
              <a:off x="3170163" y="5650378"/>
              <a:ext cx="381786"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⑤</a:t>
              </a:r>
              <a:endParaRPr lang="en-GB" sz="1400" b="1" dirty="0"/>
            </a:p>
          </p:txBody>
        </p:sp>
        <p:sp>
          <p:nvSpPr>
            <p:cNvPr id="112" name="Textfeld 111">
              <a:extLst>
                <a:ext uri="{FF2B5EF4-FFF2-40B4-BE49-F238E27FC236}">
                  <a16:creationId xmlns:a16="http://schemas.microsoft.com/office/drawing/2014/main" id="{B9B8BAE2-F9C1-46D0-A3B5-5DEAA0E43BAA}"/>
                </a:ext>
              </a:extLst>
            </p:cNvPr>
            <p:cNvSpPr txBox="1"/>
            <p:nvPr/>
          </p:nvSpPr>
          <p:spPr>
            <a:xfrm>
              <a:off x="2106726" y="4302791"/>
              <a:ext cx="45164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⑥</a:t>
              </a:r>
              <a:endParaRPr lang="en-GB" sz="1400" b="1" dirty="0"/>
            </a:p>
          </p:txBody>
        </p:sp>
        <p:sp>
          <p:nvSpPr>
            <p:cNvPr id="113" name="Textfeld 112">
              <a:extLst>
                <a:ext uri="{FF2B5EF4-FFF2-40B4-BE49-F238E27FC236}">
                  <a16:creationId xmlns:a16="http://schemas.microsoft.com/office/drawing/2014/main" id="{AA709764-77D2-47AD-A8D6-5F0FE7436DF9}"/>
                </a:ext>
              </a:extLst>
            </p:cNvPr>
            <p:cNvSpPr txBox="1"/>
            <p:nvPr/>
          </p:nvSpPr>
          <p:spPr>
            <a:xfrm>
              <a:off x="5975698" y="4304788"/>
              <a:ext cx="45164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⑥</a:t>
              </a:r>
              <a:endParaRPr lang="en-GB" sz="1400" b="1" dirty="0"/>
            </a:p>
          </p:txBody>
        </p:sp>
      </p:grpSp>
      <p:sp>
        <p:nvSpPr>
          <p:cNvPr id="111" name="TextShape 4">
            <a:extLst>
              <a:ext uri="{FF2B5EF4-FFF2-40B4-BE49-F238E27FC236}">
                <a16:creationId xmlns:a16="http://schemas.microsoft.com/office/drawing/2014/main" id="{983CC38D-F143-485B-AE60-B248C869723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30</a:t>
            </a:fld>
            <a:endParaRPr lang="de-DE" sz="1200" b="0" strike="noStrike" spc="-1">
              <a:latin typeface="Times New Roman"/>
            </a:endParaRPr>
          </a:p>
        </p:txBody>
      </p:sp>
      <p:sp>
        <p:nvSpPr>
          <p:cNvPr id="114" name="TextShape 3">
            <a:extLst>
              <a:ext uri="{FF2B5EF4-FFF2-40B4-BE49-F238E27FC236}">
                <a16:creationId xmlns:a16="http://schemas.microsoft.com/office/drawing/2014/main" id="{B5ACA210-4779-40F7-8F63-4C82E5EA151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4" name="Fußzeilenplatzhalter 3">
            <a:extLst>
              <a:ext uri="{FF2B5EF4-FFF2-40B4-BE49-F238E27FC236}">
                <a16:creationId xmlns:a16="http://schemas.microsoft.com/office/drawing/2014/main" id="{B2540386-6730-4643-84A6-138F39D5B90C}"/>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3C5D689-6398-45B0-9F3B-641D4C59937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30</a:t>
            </a:fld>
            <a:endParaRPr lang="de-DE" sz="1200" b="0" strike="noStrike" spc="-1">
              <a:latin typeface="Times New Roman"/>
            </a:endParaRPr>
          </a:p>
        </p:txBody>
      </p:sp>
      <p:grpSp>
        <p:nvGrpSpPr>
          <p:cNvPr id="119" name="Gruppieren 118">
            <a:extLst>
              <a:ext uri="{FF2B5EF4-FFF2-40B4-BE49-F238E27FC236}">
                <a16:creationId xmlns:a16="http://schemas.microsoft.com/office/drawing/2014/main" id="{D362F7D6-A480-47B2-8B0D-1A9EAC69C231}"/>
              </a:ext>
            </a:extLst>
          </p:cNvPr>
          <p:cNvGrpSpPr/>
          <p:nvPr/>
        </p:nvGrpSpPr>
        <p:grpSpPr>
          <a:xfrm>
            <a:off x="1212210" y="1847033"/>
            <a:ext cx="3568626" cy="777129"/>
            <a:chOff x="973308" y="2540715"/>
            <a:chExt cx="3568626" cy="777129"/>
          </a:xfrm>
        </p:grpSpPr>
        <p:sp>
          <p:nvSpPr>
            <p:cNvPr id="120" name="CustomShape 48">
              <a:extLst>
                <a:ext uri="{FF2B5EF4-FFF2-40B4-BE49-F238E27FC236}">
                  <a16:creationId xmlns:a16="http://schemas.microsoft.com/office/drawing/2014/main" id="{23743B76-BC18-46FE-87D4-5C2F44608FB1}"/>
                </a:ext>
              </a:extLst>
            </p:cNvPr>
            <p:cNvSpPr/>
            <p:nvPr/>
          </p:nvSpPr>
          <p:spPr>
            <a:xfrm>
              <a:off x="1437328" y="28876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21" name="CustomShape 50">
              <a:extLst>
                <a:ext uri="{FF2B5EF4-FFF2-40B4-BE49-F238E27FC236}">
                  <a16:creationId xmlns:a16="http://schemas.microsoft.com/office/drawing/2014/main" id="{4EE6A8ED-BF4F-4D11-9A4F-993B3E83CDDC}"/>
                </a:ext>
              </a:extLst>
            </p:cNvPr>
            <p:cNvSpPr/>
            <p:nvPr/>
          </p:nvSpPr>
          <p:spPr>
            <a:xfrm>
              <a:off x="973308" y="25483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sp>
          <p:nvSpPr>
            <p:cNvPr id="122" name="CustomShape 48">
              <a:extLst>
                <a:ext uri="{FF2B5EF4-FFF2-40B4-BE49-F238E27FC236}">
                  <a16:creationId xmlns:a16="http://schemas.microsoft.com/office/drawing/2014/main" id="{79801CC1-0299-4152-A418-3D9BB727E84A}"/>
                </a:ext>
              </a:extLst>
            </p:cNvPr>
            <p:cNvSpPr/>
            <p:nvPr/>
          </p:nvSpPr>
          <p:spPr>
            <a:xfrm>
              <a:off x="3806850" y="28800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23" name="CustomShape 50">
              <a:extLst>
                <a:ext uri="{FF2B5EF4-FFF2-40B4-BE49-F238E27FC236}">
                  <a16:creationId xmlns:a16="http://schemas.microsoft.com/office/drawing/2014/main" id="{51346666-271E-4395-BE7E-C41B1DC5E4F1}"/>
                </a:ext>
              </a:extLst>
            </p:cNvPr>
            <p:cNvSpPr/>
            <p:nvPr/>
          </p:nvSpPr>
          <p:spPr>
            <a:xfrm>
              <a:off x="3342830" y="25407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grpSp>
      <p:sp>
        <p:nvSpPr>
          <p:cNvPr id="116" name="TextShape 4">
            <a:extLst>
              <a:ext uri="{FF2B5EF4-FFF2-40B4-BE49-F238E27FC236}">
                <a16:creationId xmlns:a16="http://schemas.microsoft.com/office/drawing/2014/main" id="{ED0D2C24-57ED-41F4-BE2D-ED3012C57BB8}"/>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115" name="Inhaltsplatzhalter 96">
            <a:extLst>
              <a:ext uri="{FF2B5EF4-FFF2-40B4-BE49-F238E27FC236}">
                <a16:creationId xmlns:a16="http://schemas.microsoft.com/office/drawing/2014/main" id="{096E91B7-0649-4428-AA5D-BDD8F1D1592B}"/>
              </a:ext>
            </a:extLst>
          </p:cNvPr>
          <p:cNvSpPr txBox="1">
            <a:spLocks/>
          </p:cNvSpPr>
          <p:nvPr/>
        </p:nvSpPr>
        <p:spPr>
          <a:xfrm>
            <a:off x="189701" y="1164608"/>
            <a:ext cx="8547279" cy="47237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Konzept des Digitalen Zwillings</a:t>
            </a:r>
            <a:endParaRPr lang="de-DE" sz="1800" dirty="0"/>
          </a:p>
        </p:txBody>
      </p:sp>
    </p:spTree>
    <p:extLst>
      <p:ext uri="{BB962C8B-B14F-4D97-AF65-F5344CB8AC3E}">
        <p14:creationId xmlns:p14="http://schemas.microsoft.com/office/powerpoint/2010/main" val="28442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76507E-E075-49E3-87C2-5BBE2090474B}"/>
              </a:ext>
            </a:extLst>
          </p:cNvPr>
          <p:cNvPicPr>
            <a:picLocks noChangeAspect="1"/>
          </p:cNvPicPr>
          <p:nvPr/>
        </p:nvPicPr>
        <p:blipFill rotWithShape="1">
          <a:blip r:embed="rId3">
            <a:extLst>
              <a:ext uri="{28A0092B-C50C-407E-A947-70E740481C1C}">
                <a14:useLocalDpi xmlns:a14="http://schemas.microsoft.com/office/drawing/2010/main" val="0"/>
              </a:ext>
            </a:extLst>
          </a:blip>
          <a:srcRect l="10765" t="14460" r="10010" b="17173"/>
          <a:stretch/>
        </p:blipFill>
        <p:spPr>
          <a:xfrm>
            <a:off x="6686693" y="3548441"/>
            <a:ext cx="4341547" cy="2940559"/>
          </a:xfrm>
          <a:prstGeom prst="rect">
            <a:avLst/>
          </a:prstGeom>
        </p:spPr>
      </p:pic>
      <p:sp>
        <p:nvSpPr>
          <p:cNvPr id="12" name="Inhaltsplatzhalter 96">
            <a:extLst>
              <a:ext uri="{FF2B5EF4-FFF2-40B4-BE49-F238E27FC236}">
                <a16:creationId xmlns:a16="http://schemas.microsoft.com/office/drawing/2014/main" id="{4E119418-A793-4986-B2ED-BB4585FB5D24}"/>
              </a:ext>
            </a:extLst>
          </p:cNvPr>
          <p:cNvSpPr txBox="1">
            <a:spLocks/>
          </p:cNvSpPr>
          <p:nvPr/>
        </p:nvSpPr>
        <p:spPr>
          <a:xfrm>
            <a:off x="6073143" y="735833"/>
            <a:ext cx="5926617" cy="55659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Erfassung von Prozess- und Qualitätsgrößen</a:t>
            </a:r>
          </a:p>
          <a:p>
            <a:r>
              <a:rPr lang="de-DE" sz="1800" dirty="0"/>
              <a:t>Seminar (1 h)</a:t>
            </a:r>
          </a:p>
          <a:p>
            <a:r>
              <a:rPr lang="de-DE" sz="1800" dirty="0"/>
              <a:t>Auswahl der nötigen Prozessgrößen</a:t>
            </a:r>
          </a:p>
          <a:p>
            <a:r>
              <a:rPr lang="de-DE" sz="1800" dirty="0"/>
              <a:t>Sensorik zur Erfassung zusätzlicher Prozess- und Störgrößen </a:t>
            </a:r>
          </a:p>
          <a:p>
            <a:r>
              <a:rPr lang="de-DE" sz="1800" dirty="0"/>
              <a:t>Auswahl und Erfassung von Qualitätsgrößen</a:t>
            </a:r>
          </a:p>
          <a:p>
            <a:r>
              <a:rPr lang="de-DE" sz="1800" dirty="0"/>
              <a:t>Aufbau einer Qualitätsmesszelle</a:t>
            </a:r>
          </a:p>
          <a:p>
            <a:pPr marL="0" indent="0">
              <a:buNone/>
            </a:pPr>
            <a:endParaRPr lang="de-DE" sz="1800" dirty="0"/>
          </a:p>
          <a:p>
            <a:endParaRPr lang="de-DE" sz="2000" dirty="0"/>
          </a:p>
          <a:p>
            <a:endParaRPr lang="de-DE" sz="2000" dirty="0"/>
          </a:p>
          <a:p>
            <a:pPr marL="0" indent="0">
              <a:buNone/>
            </a:pPr>
            <a:endParaRPr lang="de-DE" sz="2000" b="1" dirty="0"/>
          </a:p>
        </p:txBody>
      </p:sp>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31</a:t>
            </a:fld>
            <a:endParaRPr lang="de-DE" sz="1200" b="0" strike="noStrike" spc="-1">
              <a:latin typeface="Times New Roman"/>
            </a:endParaRPr>
          </a:p>
        </p:txBody>
      </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Qualitätsmesszelle</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701" y="740654"/>
            <a:ext cx="588344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a:p>
            <a:r>
              <a:rPr lang="de-DE" sz="1800" dirty="0"/>
              <a:t>Nachrüsten von Sensoren zur Erfassung von Prozess- und Störgrößen</a:t>
            </a:r>
          </a:p>
          <a:p>
            <a:r>
              <a:rPr lang="de-DE" sz="1800" dirty="0"/>
              <a:t>Auswahl relevanter Prozessgrößen für die Modellbildung</a:t>
            </a:r>
          </a:p>
          <a:p>
            <a:r>
              <a:rPr lang="de-DE" sz="1800" dirty="0"/>
              <a:t>Aufbau einer Qualitätsmesszelle</a:t>
            </a:r>
          </a:p>
        </p:txBody>
      </p:sp>
      <p:pic>
        <p:nvPicPr>
          <p:cNvPr id="13" name="Grafik 12" descr="Ein Bild, das Text, Tisch, drinnen, Elektronik enthält.&#10;&#10;Automatisch generierte Beschreibung">
            <a:extLst>
              <a:ext uri="{FF2B5EF4-FFF2-40B4-BE49-F238E27FC236}">
                <a16:creationId xmlns:a16="http://schemas.microsoft.com/office/drawing/2014/main" id="{9B2F05EA-472C-4320-9530-CFC311E38F0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782" b="96725" l="1779" r="98383">
                        <a14:foregroundMark x1="28733" y1="16296" x2="29704" y2="19895"/>
                        <a14:foregroundMark x1="5229" y1="38536" x2="6900" y2="43429"/>
                        <a14:foregroundMark x1="41563" y1="37242" x2="43073" y2="48281"/>
                        <a14:foregroundMark x1="86092" y1="48443" x2="80000" y2="61059"/>
                        <a14:foregroundMark x1="84205" y1="72988" x2="66038" y2="75253"/>
                        <a14:foregroundMark x1="55687" y1="80590" x2="52237" y2="77558"/>
                        <a14:foregroundMark x1="66199" y1="72099" x2="64690" y2="63930"/>
                        <a14:foregroundMark x1="92615" y1="41973" x2="79623" y2="43712"/>
                        <a14:foregroundMark x1="84798" y1="39264" x2="76550" y2="37525"/>
                        <a14:foregroundMark x1="95472" y1="41407" x2="95472" y2="41407"/>
                        <a14:foregroundMark x1="58760" y1="46421" x2="65660" y2="47432"/>
                        <a14:foregroundMark x1="70620" y1="41690" x2="73100" y2="50303"/>
                        <a14:foregroundMark x1="61833" y1="42256" x2="58976" y2="41245"/>
                        <a14:foregroundMark x1="70620" y1="81561" x2="87439" y2="76425"/>
                        <a14:foregroundMark x1="43073" y1="60615" x2="36011" y2="51597"/>
                        <a14:foregroundMark x1="36011" y1="51597" x2="36011" y2="51597"/>
                        <a14:foregroundMark x1="29488" y1="13263" x2="30243" y2="16134"/>
                        <a14:foregroundMark x1="44582" y1="7400" x2="70243" y2="8249"/>
                        <a14:foregroundMark x1="41941" y1="7238" x2="41941" y2="7238"/>
                        <a14:foregroundMark x1="32938" y1="29640" x2="32938" y2="29640"/>
                        <a14:foregroundMark x1="33693" y1="34088" x2="33693" y2="34088"/>
                        <a14:foregroundMark x1="33315" y1="52729" x2="33315" y2="52729"/>
                        <a14:foregroundMark x1="48410" y1="73676" x2="46739" y2="70805"/>
                        <a14:foregroundMark x1="22426" y1="58471" x2="25067" y2="70886"/>
                        <a14:foregroundMark x1="25067" y1="70886" x2="37466" y2="83785"/>
                        <a14:foregroundMark x1="37466" y1="83785" x2="78221" y2="86818"/>
                        <a14:foregroundMark x1="78221" y1="86818" x2="85553" y2="86454"/>
                        <a14:foregroundMark x1="11159" y1="58471" x2="12237" y2="86292"/>
                        <a14:foregroundMark x1="12237" y1="86292" x2="24960" y2="91913"/>
                        <a14:foregroundMark x1="24960" y1="91913" x2="77520" y2="95350"/>
                        <a14:foregroundMark x1="91267" y1="80267" x2="84906" y2="91347"/>
                        <a14:foregroundMark x1="84906" y1="91347" x2="40270" y2="96280"/>
                        <a14:foregroundMark x1="40270" y1="96280" x2="16280" y2="95431"/>
                        <a14:foregroundMark x1="16280" y1="95431" x2="6469" y2="61100"/>
                        <a14:foregroundMark x1="6469" y1="61100" x2="6146" y2="54185"/>
                        <a14:foregroundMark x1="39084" y1="88476" x2="39084" y2="88476"/>
                        <a14:foregroundMark x1="94340" y1="77841" x2="94933" y2="94339"/>
                        <a14:foregroundMark x1="78868" y1="97776" x2="9865" y2="96725"/>
                        <a14:foregroundMark x1="9865" y1="96725" x2="9218" y2="96482"/>
                        <a14:foregroundMark x1="8464" y1="92641" x2="3666" y2="51719"/>
                        <a14:foregroundMark x1="95310" y1="75131" x2="98383" y2="80146"/>
                        <a14:foregroundMark x1="55148" y1="64375" x2="58005" y2="66357"/>
                        <a14:foregroundMark x1="58976" y1="64780" x2="55310" y2="66235"/>
                        <a14:foregroundMark x1="93962" y1="46138" x2="89757" y2="65507"/>
                        <a14:foregroundMark x1="94717" y1="44278" x2="94340" y2="45977"/>
                        <a14:foregroundMark x1="93693" y1="54832" x2="95472" y2="42539"/>
                        <a14:foregroundMark x1="27601" y1="24181" x2="29218" y2="24424"/>
                        <a14:foregroundMark x1="27871" y1="24666" x2="27871" y2="24666"/>
                        <a14:foregroundMark x1="27978" y1="25354" x2="27978" y2="25354"/>
                        <a14:foregroundMark x1="3181" y1="30732" x2="23666" y2="30044"/>
                        <a14:foregroundMark x1="53801" y1="41973" x2="50674" y2="42863"/>
                        <a14:foregroundMark x1="31806" y1="30570" x2="33639" y2="42863"/>
                        <a14:foregroundMark x1="30243" y1="37727" x2="30243" y2="37727"/>
                        <a14:foregroundMark x1="28194" y1="35423" x2="28194" y2="35423"/>
                        <a14:foregroundMark x1="1779" y1="30570" x2="1779" y2="30570"/>
                        <a14:foregroundMark x1="69488" y1="62556" x2="76712" y2="65224"/>
                        <a14:foregroundMark x1="47493" y1="35989" x2="47493" y2="35989"/>
                        <a14:foregroundMark x1="54286" y1="35544" x2="54286" y2="35544"/>
                        <a14:foregroundMark x1="51159" y1="35989" x2="51159" y2="35989"/>
                        <a14:foregroundMark x1="56119" y1="41973" x2="56119" y2="41973"/>
                        <a14:foregroundMark x1="54825" y1="5782" x2="54825" y2="5782"/>
                        <a14:backgroundMark x1="98922" y1="44844" x2="97951" y2="54023"/>
                        <a14:backgroundMark x1="21671" y1="13021" x2="6792" y2="14962"/>
                        <a14:backgroundMark x1="6792" y1="14962" x2="5984" y2="14598"/>
                        <a14:backgroundMark x1="28787" y1="9220" x2="31806" y2="9098"/>
                        <a14:backgroundMark x1="25714" y1="27457" x2="25714" y2="27457"/>
                        <a14:backgroundMark x1="28518" y1="30044" x2="29218" y2="32956"/>
                        <a14:backgroundMark x1="2102" y1="23130" x2="12129" y2="27295"/>
                        <a14:backgroundMark x1="51159" y1="38698" x2="57520" y2="36595"/>
                        <a14:backgroundMark x1="54717" y1="6025" x2="54717" y2="6025"/>
                        <a14:backgroundMark x1="62372" y1="4933" x2="62372" y2="4933"/>
                        <a14:backgroundMark x1="54825" y1="5782" x2="54825" y2="5782"/>
                        <a14:backgroundMark x1="86846" y1="14921" x2="86846" y2="14921"/>
                        <a14:backgroundMark x1="92938" y1="27012" x2="92938" y2="27012"/>
                        <a14:backgroundMark x1="77844" y1="20623" x2="77844" y2="20623"/>
                        <a14:backgroundMark x1="71752" y1="26486" x2="71752" y2="26486"/>
                        <a14:backgroundMark x1="71698" y1="25920" x2="71698" y2="25920"/>
                        <a14:backgroundMark x1="74717" y1="17994" x2="74717" y2="17994"/>
                        <a14:backgroundMark x1="96873" y1="62798" x2="96873" y2="62798"/>
                        <a14:backgroundMark x1="63450" y1="31702" x2="63450" y2="31702"/>
                        <a14:backgroundMark x1="62480" y1="31541" x2="62480" y2="31541"/>
                        <a14:backgroundMark x1="62318" y1="31338" x2="62318" y2="31338"/>
                      </a14:backgroundRemoval>
                    </a14:imgEffect>
                  </a14:imgLayer>
                </a14:imgProps>
              </a:ext>
              <a:ext uri="{28A0092B-C50C-407E-A947-70E740481C1C}">
                <a14:useLocalDpi xmlns:a14="http://schemas.microsoft.com/office/drawing/2010/main" val="0"/>
              </a:ext>
            </a:extLst>
          </a:blip>
          <a:stretch>
            <a:fillRect/>
          </a:stretch>
        </p:blipFill>
        <p:spPr>
          <a:xfrm>
            <a:off x="508093" y="2910334"/>
            <a:ext cx="2570043" cy="3426263"/>
          </a:xfrm>
          <a:prstGeom prst="rect">
            <a:avLst/>
          </a:prstGeom>
        </p:spPr>
      </p:pic>
      <p:pic>
        <p:nvPicPr>
          <p:cNvPr id="14" name="Grafik 13" descr="Ein Bild, das drinnen enthält.&#10;&#10;Automatisch generierte Beschreibung">
            <a:extLst>
              <a:ext uri="{FF2B5EF4-FFF2-40B4-BE49-F238E27FC236}">
                <a16:creationId xmlns:a16="http://schemas.microsoft.com/office/drawing/2014/main" id="{5D01A619-5F47-4D9E-AD34-BF62357D252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backgroundMark x1="74440" y1="37520" x2="72350" y2="58603"/>
                        <a14:backgroundMark x1="72350" y1="58603" x2="65869" y2="71204"/>
                        <a14:backgroundMark x1="65869" y1="71204" x2="50485" y2="78756"/>
                        <a14:backgroundMark x1="35282" y1="69628" x2="43610" y2="75162"/>
                        <a14:backgroundMark x1="68383" y1="60178" x2="68383" y2="60178"/>
                      </a14:backgroundRemoval>
                    </a14:imgEffect>
                  </a14:imgLayer>
                </a14:imgProps>
              </a:ext>
              <a:ext uri="{28A0092B-C50C-407E-A947-70E740481C1C}">
                <a14:useLocalDpi xmlns:a14="http://schemas.microsoft.com/office/drawing/2010/main" val="0"/>
              </a:ext>
            </a:extLst>
          </a:blip>
          <a:srcRect l="26495" t="10190" r="26295" b="23449"/>
          <a:stretch/>
        </p:blipFill>
        <p:spPr>
          <a:xfrm>
            <a:off x="3875717" y="3143877"/>
            <a:ext cx="1587366" cy="1673200"/>
          </a:xfrm>
          <a:prstGeom prst="rect">
            <a:avLst/>
          </a:prstGeom>
        </p:spPr>
      </p:pic>
      <p:pic>
        <p:nvPicPr>
          <p:cNvPr id="15" name="Grafik 14">
            <a:extLst>
              <a:ext uri="{FF2B5EF4-FFF2-40B4-BE49-F238E27FC236}">
                <a16:creationId xmlns:a16="http://schemas.microsoft.com/office/drawing/2014/main" id="{41842936-4EFE-41E4-A606-FDC37D021B9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67111" y1="68740" x2="67111" y2="68740"/>
                        <a14:foregroundMark x1="68474" y1="66115" x2="68474" y2="66115"/>
                        <a14:backgroundMark x1="40763" y1="86228" x2="57450" y2="86712"/>
                        <a14:backgroundMark x1="57450" y1="86712" x2="65294" y2="81179"/>
                        <a14:backgroundMark x1="68958" y1="69386" x2="68958" y2="69386"/>
                        <a14:backgroundMark x1="67989" y1="70355" x2="67989" y2="70355"/>
                        <a14:backgroundMark x1="56451" y1="46648" x2="56451" y2="46648"/>
                        <a14:backgroundMark x1="68231" y1="69709" x2="68231" y2="69709"/>
                        <a14:backgroundMark x1="67747" y1="70719" x2="67747" y2="70719"/>
                      </a14:backgroundRemoval>
                    </a14:imgEffect>
                  </a14:imgLayer>
                </a14:imgProps>
              </a:ext>
              <a:ext uri="{28A0092B-C50C-407E-A947-70E740481C1C}">
                <a14:useLocalDpi xmlns:a14="http://schemas.microsoft.com/office/drawing/2010/main" val="0"/>
              </a:ext>
            </a:extLst>
          </a:blip>
          <a:srcRect l="23680" t="23088" r="23586" b="12691"/>
          <a:stretch/>
        </p:blipFill>
        <p:spPr>
          <a:xfrm>
            <a:off x="3782826" y="4790501"/>
            <a:ext cx="1773148" cy="1619188"/>
          </a:xfrm>
          <a:prstGeom prst="rect">
            <a:avLst/>
          </a:prstGeom>
        </p:spPr>
      </p:pic>
      <p:sp>
        <p:nvSpPr>
          <p:cNvPr id="16" name="Textfeld 15">
            <a:extLst>
              <a:ext uri="{FF2B5EF4-FFF2-40B4-BE49-F238E27FC236}">
                <a16:creationId xmlns:a16="http://schemas.microsoft.com/office/drawing/2014/main" id="{D71EC940-09D7-4751-BEEA-BCAEA488EEB5}"/>
              </a:ext>
            </a:extLst>
          </p:cNvPr>
          <p:cNvSpPr txBox="1"/>
          <p:nvPr/>
        </p:nvSpPr>
        <p:spPr>
          <a:xfrm>
            <a:off x="9312358" y="6212168"/>
            <a:ext cx="341523" cy="246221"/>
          </a:xfrm>
          <a:prstGeom prst="rect">
            <a:avLst/>
          </a:prstGeom>
          <a:noFill/>
        </p:spPr>
        <p:txBody>
          <a:bodyPr wrap="square" rtlCol="0">
            <a:spAutoFit/>
          </a:bodyPr>
          <a:lstStyle/>
          <a:p>
            <a:r>
              <a:rPr lang="de-DE" sz="1000" dirty="0"/>
              <a:t>[5]</a:t>
            </a:r>
          </a:p>
        </p:txBody>
      </p:sp>
      <p:sp>
        <p:nvSpPr>
          <p:cNvPr id="17" name="TextShape 4">
            <a:extLst>
              <a:ext uri="{FF2B5EF4-FFF2-40B4-BE49-F238E27FC236}">
                <a16:creationId xmlns:a16="http://schemas.microsoft.com/office/drawing/2014/main" id="{E12FD2D3-718F-40B9-A708-BBC8CEF3D838}"/>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454514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32</a:t>
            </a:fld>
            <a:endParaRPr lang="de-DE" sz="1200" b="0" strike="noStrike" spc="-1">
              <a:latin typeface="Times New Roman"/>
            </a:endParaRPr>
          </a:p>
        </p:txBody>
      </p:sp>
      <p:grpSp>
        <p:nvGrpSpPr>
          <p:cNvPr id="66" name="Gruppieren 65">
            <a:extLst>
              <a:ext uri="{FF2B5EF4-FFF2-40B4-BE49-F238E27FC236}">
                <a16:creationId xmlns:a16="http://schemas.microsoft.com/office/drawing/2014/main" id="{CD69892D-9611-4AB4-94DC-5B5522D68E16}"/>
              </a:ext>
            </a:extLst>
          </p:cNvPr>
          <p:cNvGrpSpPr/>
          <p:nvPr/>
        </p:nvGrpSpPr>
        <p:grpSpPr>
          <a:xfrm>
            <a:off x="384270" y="1282261"/>
            <a:ext cx="5494305" cy="3669872"/>
            <a:chOff x="384270" y="1472513"/>
            <a:chExt cx="5494305" cy="3669872"/>
          </a:xfrm>
        </p:grpSpPr>
        <p:grpSp>
          <p:nvGrpSpPr>
            <p:cNvPr id="5" name="Gruppieren 4">
              <a:extLst>
                <a:ext uri="{FF2B5EF4-FFF2-40B4-BE49-F238E27FC236}">
                  <a16:creationId xmlns:a16="http://schemas.microsoft.com/office/drawing/2014/main" id="{4A248F3E-0DA0-477A-B745-22DA5ABB4199}"/>
                </a:ext>
              </a:extLst>
            </p:cNvPr>
            <p:cNvGrpSpPr/>
            <p:nvPr/>
          </p:nvGrpSpPr>
          <p:grpSpPr>
            <a:xfrm>
              <a:off x="384270" y="1472513"/>
              <a:ext cx="5494305" cy="3669872"/>
              <a:chOff x="4315044" y="1779631"/>
              <a:chExt cx="6713076" cy="4483934"/>
            </a:xfrm>
          </p:grpSpPr>
          <p:grpSp>
            <p:nvGrpSpPr>
              <p:cNvPr id="13" name="Gruppieren 12">
                <a:extLst>
                  <a:ext uri="{FF2B5EF4-FFF2-40B4-BE49-F238E27FC236}">
                    <a16:creationId xmlns:a16="http://schemas.microsoft.com/office/drawing/2014/main" id="{FD475960-CD59-477E-9AAE-8B455EE12A1A}"/>
                  </a:ext>
                </a:extLst>
              </p:cNvPr>
              <p:cNvGrpSpPr/>
              <p:nvPr/>
            </p:nvGrpSpPr>
            <p:grpSpPr>
              <a:xfrm>
                <a:off x="7002173" y="2335826"/>
                <a:ext cx="776930" cy="282036"/>
                <a:chOff x="7002173" y="2335826"/>
                <a:chExt cx="776930" cy="282036"/>
              </a:xfrm>
            </p:grpSpPr>
            <p:cxnSp>
              <p:nvCxnSpPr>
                <p:cNvPr id="60" name="Gerade Verbindung mit Pfeil 59">
                  <a:extLst>
                    <a:ext uri="{FF2B5EF4-FFF2-40B4-BE49-F238E27FC236}">
                      <a16:creationId xmlns:a16="http://schemas.microsoft.com/office/drawing/2014/main" id="{77D30638-A9A9-4373-A3D0-1217C9E66698}"/>
                    </a:ext>
                  </a:extLst>
                </p:cNvPr>
                <p:cNvCxnSpPr/>
                <p:nvPr/>
              </p:nvCxnSpPr>
              <p:spPr>
                <a:xfrm>
                  <a:off x="7050150" y="2606276"/>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1" name="Textfeld 22">
                  <a:extLst>
                    <a:ext uri="{FF2B5EF4-FFF2-40B4-BE49-F238E27FC236}">
                      <a16:creationId xmlns:a16="http://schemas.microsoft.com/office/drawing/2014/main" id="{33CD8734-B1F9-41D9-A4F4-F85BDE0D4C8E}"/>
                    </a:ext>
                  </a:extLst>
                </p:cNvPr>
                <p:cNvSpPr txBox="1"/>
                <p:nvPr/>
              </p:nvSpPr>
              <p:spPr>
                <a:xfrm>
                  <a:off x="7002173" y="2335826"/>
                  <a:ext cx="776930" cy="28203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900" dirty="0"/>
                    <a:t>Netzwerk</a:t>
                  </a:r>
                  <a:endParaRPr lang="de-DE" sz="1200" dirty="0"/>
                </a:p>
              </p:txBody>
            </p:sp>
          </p:grpSp>
          <p:grpSp>
            <p:nvGrpSpPr>
              <p:cNvPr id="14" name="Gruppieren 13">
                <a:extLst>
                  <a:ext uri="{FF2B5EF4-FFF2-40B4-BE49-F238E27FC236}">
                    <a16:creationId xmlns:a16="http://schemas.microsoft.com/office/drawing/2014/main" id="{D7739348-A20F-4A17-BFB3-17FA214217B7}"/>
                  </a:ext>
                </a:extLst>
              </p:cNvPr>
              <p:cNvGrpSpPr/>
              <p:nvPr/>
            </p:nvGrpSpPr>
            <p:grpSpPr>
              <a:xfrm>
                <a:off x="7876957" y="1786380"/>
                <a:ext cx="3151163" cy="1429786"/>
                <a:chOff x="7876957" y="1786380"/>
                <a:chExt cx="3151163" cy="1429786"/>
              </a:xfrm>
            </p:grpSpPr>
            <p:sp>
              <p:nvSpPr>
                <p:cNvPr id="54" name="Rechteck: abgerundete Ecken 53">
                  <a:extLst>
                    <a:ext uri="{FF2B5EF4-FFF2-40B4-BE49-F238E27FC236}">
                      <a16:creationId xmlns:a16="http://schemas.microsoft.com/office/drawing/2014/main" id="{6E0EF4BC-B382-42DC-BBD0-41FDA5AF8DD1}"/>
                    </a:ext>
                  </a:extLst>
                </p:cNvPr>
                <p:cNvSpPr/>
                <p:nvPr/>
              </p:nvSpPr>
              <p:spPr>
                <a:xfrm>
                  <a:off x="7876957" y="2063379"/>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p>
              </p:txBody>
            </p:sp>
            <p:pic>
              <p:nvPicPr>
                <p:cNvPr id="55" name="Grafik 54" descr="Ein Bild, das drinnen, sitzend, LKW, klein enthält.&#10;&#10;Automatisch generierte Beschreibung">
                  <a:extLst>
                    <a:ext uri="{FF2B5EF4-FFF2-40B4-BE49-F238E27FC236}">
                      <a16:creationId xmlns:a16="http://schemas.microsoft.com/office/drawing/2014/main" id="{931FB238-E16F-49C7-ADBB-06F3F43B7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022" y="2063379"/>
                  <a:ext cx="1721170" cy="1101549"/>
                </a:xfrm>
                <a:prstGeom prst="rect">
                  <a:avLst/>
                </a:prstGeom>
              </p:spPr>
            </p:pic>
            <p:grpSp>
              <p:nvGrpSpPr>
                <p:cNvPr id="56" name="Gruppieren 55">
                  <a:extLst>
                    <a:ext uri="{FF2B5EF4-FFF2-40B4-BE49-F238E27FC236}">
                      <a16:creationId xmlns:a16="http://schemas.microsoft.com/office/drawing/2014/main" id="{9DC20848-81B3-4FCB-AC68-00B9EAA91785}"/>
                    </a:ext>
                  </a:extLst>
                </p:cNvPr>
                <p:cNvGrpSpPr/>
                <p:nvPr/>
              </p:nvGrpSpPr>
              <p:grpSpPr>
                <a:xfrm>
                  <a:off x="8122310" y="2413014"/>
                  <a:ext cx="1014868" cy="453517"/>
                  <a:chOff x="8122310" y="2413014"/>
                  <a:chExt cx="1014868" cy="453517"/>
                </a:xfrm>
              </p:grpSpPr>
              <p:pic>
                <p:nvPicPr>
                  <p:cNvPr id="58" name="Grafik 57" descr="Ein Bild, das Kette enthält.&#10;&#10;Automatisch generierte Beschreibung">
                    <a:extLst>
                      <a:ext uri="{FF2B5EF4-FFF2-40B4-BE49-F238E27FC236}">
                        <a16:creationId xmlns:a16="http://schemas.microsoft.com/office/drawing/2014/main" id="{F84FB188-E643-43F1-B6FB-DABF0A2B4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076" y="2413014"/>
                    <a:ext cx="965336" cy="176519"/>
                  </a:xfrm>
                  <a:prstGeom prst="rect">
                    <a:avLst/>
                  </a:prstGeom>
                </p:spPr>
              </p:pic>
              <p:sp>
                <p:nvSpPr>
                  <p:cNvPr id="59" name="Textfeld 25">
                    <a:extLst>
                      <a:ext uri="{FF2B5EF4-FFF2-40B4-BE49-F238E27FC236}">
                        <a16:creationId xmlns:a16="http://schemas.microsoft.com/office/drawing/2014/main" id="{6E924EDF-55CE-4526-988C-52A1660220B6}"/>
                      </a:ext>
                    </a:extLst>
                  </p:cNvPr>
                  <p:cNvSpPr txBox="1"/>
                  <p:nvPr/>
                </p:nvSpPr>
                <p:spPr>
                  <a:xfrm>
                    <a:off x="8122310" y="2589532"/>
                    <a:ext cx="1014868"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latin typeface="Arial Black" panose="020B0A04020102020204" pitchFamily="34" charset="0"/>
                      </a:rPr>
                      <a:t>Server</a:t>
                    </a:r>
                  </a:p>
                </p:txBody>
              </p:sp>
            </p:grpSp>
            <p:sp>
              <p:nvSpPr>
                <p:cNvPr id="57" name="Textfeld 24">
                  <a:extLst>
                    <a:ext uri="{FF2B5EF4-FFF2-40B4-BE49-F238E27FC236}">
                      <a16:creationId xmlns:a16="http://schemas.microsoft.com/office/drawing/2014/main" id="{F84DF51D-ACCD-4781-A405-909D4DA2D8F1}"/>
                    </a:ext>
                  </a:extLst>
                </p:cNvPr>
                <p:cNvSpPr txBox="1"/>
                <p:nvPr/>
              </p:nvSpPr>
              <p:spPr>
                <a:xfrm>
                  <a:off x="8207062" y="1786380"/>
                  <a:ext cx="2490952"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t>Spritzgießmaschine</a:t>
                  </a:r>
                </a:p>
              </p:txBody>
            </p:sp>
          </p:grpSp>
          <p:grpSp>
            <p:nvGrpSpPr>
              <p:cNvPr id="15" name="Gruppieren 14">
                <a:extLst>
                  <a:ext uri="{FF2B5EF4-FFF2-40B4-BE49-F238E27FC236}">
                    <a16:creationId xmlns:a16="http://schemas.microsoft.com/office/drawing/2014/main" id="{A0597995-8B51-4C31-A775-C3FB0440CD4B}"/>
                  </a:ext>
                </a:extLst>
              </p:cNvPr>
              <p:cNvGrpSpPr/>
              <p:nvPr/>
            </p:nvGrpSpPr>
            <p:grpSpPr>
              <a:xfrm>
                <a:off x="7876957" y="3321801"/>
                <a:ext cx="3151163" cy="1429786"/>
                <a:chOff x="7876957" y="3321801"/>
                <a:chExt cx="3151163" cy="1429786"/>
              </a:xfrm>
            </p:grpSpPr>
            <p:sp>
              <p:nvSpPr>
                <p:cNvPr id="47" name="Textfeld 32">
                  <a:extLst>
                    <a:ext uri="{FF2B5EF4-FFF2-40B4-BE49-F238E27FC236}">
                      <a16:creationId xmlns:a16="http://schemas.microsoft.com/office/drawing/2014/main" id="{6A7C050D-94EC-496A-8D3C-4CD2E06C6C4D}"/>
                    </a:ext>
                  </a:extLst>
                </p:cNvPr>
                <p:cNvSpPr txBox="1"/>
                <p:nvPr/>
              </p:nvSpPr>
              <p:spPr>
                <a:xfrm>
                  <a:off x="8207062" y="3321801"/>
                  <a:ext cx="2490952"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t>Weitere Sensorik</a:t>
                  </a:r>
                </a:p>
              </p:txBody>
            </p:sp>
            <p:sp>
              <p:nvSpPr>
                <p:cNvPr id="48" name="Rechteck: abgerundete Ecken 47">
                  <a:extLst>
                    <a:ext uri="{FF2B5EF4-FFF2-40B4-BE49-F238E27FC236}">
                      <a16:creationId xmlns:a16="http://schemas.microsoft.com/office/drawing/2014/main" id="{A449C279-ED30-4967-AD01-A703D87F12B4}"/>
                    </a:ext>
                  </a:extLst>
                </p:cNvPr>
                <p:cNvSpPr/>
                <p:nvPr/>
              </p:nvSpPr>
              <p:spPr>
                <a:xfrm>
                  <a:off x="7876957" y="3598800"/>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p>
              </p:txBody>
            </p:sp>
            <p:grpSp>
              <p:nvGrpSpPr>
                <p:cNvPr id="49" name="Gruppieren 48">
                  <a:extLst>
                    <a:ext uri="{FF2B5EF4-FFF2-40B4-BE49-F238E27FC236}">
                      <a16:creationId xmlns:a16="http://schemas.microsoft.com/office/drawing/2014/main" id="{6EE64C87-06D8-42E0-A264-D38A6E465133}"/>
                    </a:ext>
                  </a:extLst>
                </p:cNvPr>
                <p:cNvGrpSpPr/>
                <p:nvPr/>
              </p:nvGrpSpPr>
              <p:grpSpPr>
                <a:xfrm>
                  <a:off x="8122310" y="3924006"/>
                  <a:ext cx="1014868" cy="453517"/>
                  <a:chOff x="8122310" y="3924006"/>
                  <a:chExt cx="1014868" cy="453517"/>
                </a:xfrm>
              </p:grpSpPr>
              <p:pic>
                <p:nvPicPr>
                  <p:cNvPr id="52" name="Grafik 51" descr="Ein Bild, das Kette enthält.&#10;&#10;Automatisch generierte Beschreibung">
                    <a:extLst>
                      <a:ext uri="{FF2B5EF4-FFF2-40B4-BE49-F238E27FC236}">
                        <a16:creationId xmlns:a16="http://schemas.microsoft.com/office/drawing/2014/main" id="{FF193F95-7E2D-4DE1-98AA-D38A16452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076" y="3924006"/>
                    <a:ext cx="965336" cy="176519"/>
                  </a:xfrm>
                  <a:prstGeom prst="rect">
                    <a:avLst/>
                  </a:prstGeom>
                </p:spPr>
              </p:pic>
              <p:sp>
                <p:nvSpPr>
                  <p:cNvPr id="53" name="Textfeld 35">
                    <a:extLst>
                      <a:ext uri="{FF2B5EF4-FFF2-40B4-BE49-F238E27FC236}">
                        <a16:creationId xmlns:a16="http://schemas.microsoft.com/office/drawing/2014/main" id="{BF0587AB-F515-435A-9A61-0218355F0FCE}"/>
                      </a:ext>
                    </a:extLst>
                  </p:cNvPr>
                  <p:cNvSpPr txBox="1"/>
                  <p:nvPr/>
                </p:nvSpPr>
                <p:spPr>
                  <a:xfrm>
                    <a:off x="8122310" y="4100524"/>
                    <a:ext cx="1014868"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latin typeface="Arial Black" panose="020B0A04020102020204" pitchFamily="34" charset="0"/>
                      </a:rPr>
                      <a:t>Server</a:t>
                    </a:r>
                  </a:p>
                </p:txBody>
              </p:sp>
            </p:grpSp>
            <p:pic>
              <p:nvPicPr>
                <p:cNvPr id="50" name="Grafik 49">
                  <a:extLst>
                    <a:ext uri="{FF2B5EF4-FFF2-40B4-BE49-F238E27FC236}">
                      <a16:creationId xmlns:a16="http://schemas.microsoft.com/office/drawing/2014/main" id="{FA105DA8-462A-430C-A4C9-1E569E593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7841" y="3870092"/>
                  <a:ext cx="1047296" cy="616057"/>
                </a:xfrm>
                <a:prstGeom prst="rect">
                  <a:avLst/>
                </a:prstGeom>
              </p:spPr>
            </p:pic>
            <p:pic>
              <p:nvPicPr>
                <p:cNvPr id="51" name="Grafik 50">
                  <a:extLst>
                    <a:ext uri="{FF2B5EF4-FFF2-40B4-BE49-F238E27FC236}">
                      <a16:creationId xmlns:a16="http://schemas.microsoft.com/office/drawing/2014/main" id="{0CC84DB3-D5D6-416F-B5A8-59B80BCEE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1034" y="3861398"/>
                  <a:ext cx="548606" cy="616057"/>
                </a:xfrm>
                <a:prstGeom prst="rect">
                  <a:avLst/>
                </a:prstGeom>
              </p:spPr>
            </p:pic>
          </p:grpSp>
          <p:grpSp>
            <p:nvGrpSpPr>
              <p:cNvPr id="16" name="Gruppieren 15">
                <a:extLst>
                  <a:ext uri="{FF2B5EF4-FFF2-40B4-BE49-F238E27FC236}">
                    <a16:creationId xmlns:a16="http://schemas.microsoft.com/office/drawing/2014/main" id="{9AB88E72-84B7-4E6C-935E-8AF5159AF5D8}"/>
                  </a:ext>
                </a:extLst>
              </p:cNvPr>
              <p:cNvGrpSpPr/>
              <p:nvPr/>
            </p:nvGrpSpPr>
            <p:grpSpPr>
              <a:xfrm>
                <a:off x="7050021" y="3921260"/>
                <a:ext cx="776930" cy="282036"/>
                <a:chOff x="7050021" y="3921260"/>
                <a:chExt cx="776930" cy="282036"/>
              </a:xfrm>
            </p:grpSpPr>
            <p:cxnSp>
              <p:nvCxnSpPr>
                <p:cNvPr id="45" name="Gerade Verbindung mit Pfeil 44">
                  <a:extLst>
                    <a:ext uri="{FF2B5EF4-FFF2-40B4-BE49-F238E27FC236}">
                      <a16:creationId xmlns:a16="http://schemas.microsoft.com/office/drawing/2014/main" id="{B2E9F600-7679-4A58-B014-3455A954EC81}"/>
                    </a:ext>
                  </a:extLst>
                </p:cNvPr>
                <p:cNvCxnSpPr/>
                <p:nvPr/>
              </p:nvCxnSpPr>
              <p:spPr>
                <a:xfrm>
                  <a:off x="7097998" y="4191710"/>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 name="Textfeld 45">
                  <a:extLst>
                    <a:ext uri="{FF2B5EF4-FFF2-40B4-BE49-F238E27FC236}">
                      <a16:creationId xmlns:a16="http://schemas.microsoft.com/office/drawing/2014/main" id="{DE9E56F2-0AAE-490F-9051-37B1BD57BC95}"/>
                    </a:ext>
                  </a:extLst>
                </p:cNvPr>
                <p:cNvSpPr txBox="1"/>
                <p:nvPr/>
              </p:nvSpPr>
              <p:spPr>
                <a:xfrm>
                  <a:off x="7050021" y="3921260"/>
                  <a:ext cx="776930" cy="28203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900" dirty="0"/>
                    <a:t>Netzwerk</a:t>
                  </a:r>
                  <a:endParaRPr lang="de-DE" sz="1200" dirty="0"/>
                </a:p>
              </p:txBody>
            </p:sp>
          </p:grpSp>
          <p:grpSp>
            <p:nvGrpSpPr>
              <p:cNvPr id="17" name="Gruppieren 16">
                <a:extLst>
                  <a:ext uri="{FF2B5EF4-FFF2-40B4-BE49-F238E27FC236}">
                    <a16:creationId xmlns:a16="http://schemas.microsoft.com/office/drawing/2014/main" id="{69B5C201-222D-4E09-B75B-5A8A0567CACA}"/>
                  </a:ext>
                </a:extLst>
              </p:cNvPr>
              <p:cNvGrpSpPr/>
              <p:nvPr/>
            </p:nvGrpSpPr>
            <p:grpSpPr>
              <a:xfrm>
                <a:off x="7050020" y="5433238"/>
                <a:ext cx="776930" cy="282036"/>
                <a:chOff x="7050021" y="3921260"/>
                <a:chExt cx="776930" cy="282036"/>
              </a:xfrm>
            </p:grpSpPr>
            <p:cxnSp>
              <p:nvCxnSpPr>
                <p:cNvPr id="43" name="Gerade Verbindung mit Pfeil 42">
                  <a:extLst>
                    <a:ext uri="{FF2B5EF4-FFF2-40B4-BE49-F238E27FC236}">
                      <a16:creationId xmlns:a16="http://schemas.microsoft.com/office/drawing/2014/main" id="{D1F25440-97DC-4DE2-92DB-FF33CBF8E94F}"/>
                    </a:ext>
                  </a:extLst>
                </p:cNvPr>
                <p:cNvCxnSpPr/>
                <p:nvPr/>
              </p:nvCxnSpPr>
              <p:spPr>
                <a:xfrm>
                  <a:off x="7097998" y="4191710"/>
                  <a:ext cx="670560" cy="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44" name="Textfeld 55">
                  <a:extLst>
                    <a:ext uri="{FF2B5EF4-FFF2-40B4-BE49-F238E27FC236}">
                      <a16:creationId xmlns:a16="http://schemas.microsoft.com/office/drawing/2014/main" id="{A32AEFD0-C9C8-4F6D-8EC5-FA82D0298479}"/>
                    </a:ext>
                  </a:extLst>
                </p:cNvPr>
                <p:cNvSpPr txBox="1"/>
                <p:nvPr/>
              </p:nvSpPr>
              <p:spPr>
                <a:xfrm>
                  <a:off x="7050021" y="3921260"/>
                  <a:ext cx="776930" cy="28203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900" dirty="0"/>
                    <a:t>USB-Bus</a:t>
                  </a:r>
                  <a:endParaRPr lang="de-DE" sz="1200" dirty="0"/>
                </a:p>
              </p:txBody>
            </p:sp>
          </p:grpSp>
          <p:grpSp>
            <p:nvGrpSpPr>
              <p:cNvPr id="18" name="Gruppieren 17">
                <a:extLst>
                  <a:ext uri="{FF2B5EF4-FFF2-40B4-BE49-F238E27FC236}">
                    <a16:creationId xmlns:a16="http://schemas.microsoft.com/office/drawing/2014/main" id="{33F41E1D-6D4E-4AE6-B7E5-72F2FF79E034}"/>
                  </a:ext>
                </a:extLst>
              </p:cNvPr>
              <p:cNvGrpSpPr/>
              <p:nvPr/>
            </p:nvGrpSpPr>
            <p:grpSpPr>
              <a:xfrm>
                <a:off x="7876956" y="4833779"/>
                <a:ext cx="3151163" cy="1429786"/>
                <a:chOff x="7876956" y="4833779"/>
                <a:chExt cx="3151163" cy="1429786"/>
              </a:xfrm>
            </p:grpSpPr>
            <p:sp>
              <p:nvSpPr>
                <p:cNvPr id="38" name="Textfeld 51">
                  <a:extLst>
                    <a:ext uri="{FF2B5EF4-FFF2-40B4-BE49-F238E27FC236}">
                      <a16:creationId xmlns:a16="http://schemas.microsoft.com/office/drawing/2014/main" id="{A746C010-5C16-4EB2-8444-E737F6792292}"/>
                    </a:ext>
                  </a:extLst>
                </p:cNvPr>
                <p:cNvSpPr txBox="1"/>
                <p:nvPr/>
              </p:nvSpPr>
              <p:spPr>
                <a:xfrm>
                  <a:off x="8157056" y="4833779"/>
                  <a:ext cx="2490952"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t>Weitere Sensorik</a:t>
                  </a:r>
                </a:p>
              </p:txBody>
            </p:sp>
            <p:sp>
              <p:nvSpPr>
                <p:cNvPr id="39" name="Rechteck: abgerundete Ecken 38">
                  <a:extLst>
                    <a:ext uri="{FF2B5EF4-FFF2-40B4-BE49-F238E27FC236}">
                      <a16:creationId xmlns:a16="http://schemas.microsoft.com/office/drawing/2014/main" id="{903362FD-6437-4A94-9F74-9CC86DB7A7FC}"/>
                    </a:ext>
                  </a:extLst>
                </p:cNvPr>
                <p:cNvSpPr/>
                <p:nvPr/>
              </p:nvSpPr>
              <p:spPr>
                <a:xfrm>
                  <a:off x="7876956" y="5110778"/>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p>
              </p:txBody>
            </p:sp>
            <p:pic>
              <p:nvPicPr>
                <p:cNvPr id="40" name="Grafik 39">
                  <a:extLst>
                    <a:ext uri="{FF2B5EF4-FFF2-40B4-BE49-F238E27FC236}">
                      <a16:creationId xmlns:a16="http://schemas.microsoft.com/office/drawing/2014/main" id="{432CA734-AD34-4753-A7EE-93F7F05F90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50130" y="5262413"/>
                  <a:ext cx="849515" cy="849515"/>
                </a:xfrm>
                <a:prstGeom prst="rect">
                  <a:avLst/>
                </a:prstGeom>
              </p:spPr>
            </p:pic>
            <p:pic>
              <p:nvPicPr>
                <p:cNvPr id="41" name="Grafik 40">
                  <a:extLst>
                    <a:ext uri="{FF2B5EF4-FFF2-40B4-BE49-F238E27FC236}">
                      <a16:creationId xmlns:a16="http://schemas.microsoft.com/office/drawing/2014/main" id="{61521181-AF2F-4DE9-89DE-DEB7C4CF7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5519" y="5261570"/>
                  <a:ext cx="849515" cy="849515"/>
                </a:xfrm>
                <a:prstGeom prst="rect">
                  <a:avLst/>
                </a:prstGeom>
              </p:spPr>
            </p:pic>
            <p:pic>
              <p:nvPicPr>
                <p:cNvPr id="42" name="Grafik 41">
                  <a:extLst>
                    <a:ext uri="{FF2B5EF4-FFF2-40B4-BE49-F238E27FC236}">
                      <a16:creationId xmlns:a16="http://schemas.microsoft.com/office/drawing/2014/main" id="{6A56C8E1-D6A7-4772-8EB8-0BAF7AC17B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310" y="5521189"/>
                  <a:ext cx="760632" cy="364998"/>
                </a:xfrm>
                <a:prstGeom prst="rect">
                  <a:avLst/>
                </a:prstGeom>
              </p:spPr>
            </p:pic>
          </p:grpSp>
          <p:grpSp>
            <p:nvGrpSpPr>
              <p:cNvPr id="19" name="Gruppieren 18">
                <a:extLst>
                  <a:ext uri="{FF2B5EF4-FFF2-40B4-BE49-F238E27FC236}">
                    <a16:creationId xmlns:a16="http://schemas.microsoft.com/office/drawing/2014/main" id="{7F0C04AB-DB0F-4653-9AE7-353101EA1A2A}"/>
                  </a:ext>
                </a:extLst>
              </p:cNvPr>
              <p:cNvGrpSpPr/>
              <p:nvPr/>
            </p:nvGrpSpPr>
            <p:grpSpPr>
              <a:xfrm>
                <a:off x="4315044" y="1779631"/>
                <a:ext cx="2617296" cy="4483934"/>
                <a:chOff x="4315044" y="1779631"/>
                <a:chExt cx="2617296" cy="4483934"/>
              </a:xfrm>
            </p:grpSpPr>
            <p:sp>
              <p:nvSpPr>
                <p:cNvPr id="20" name="Rechteck: abgerundete Ecken 19">
                  <a:extLst>
                    <a:ext uri="{FF2B5EF4-FFF2-40B4-BE49-F238E27FC236}">
                      <a16:creationId xmlns:a16="http://schemas.microsoft.com/office/drawing/2014/main" id="{BFDEA097-090F-4802-9914-93E1C53920AF}"/>
                    </a:ext>
                  </a:extLst>
                </p:cNvPr>
                <p:cNvSpPr/>
                <p:nvPr/>
              </p:nvSpPr>
              <p:spPr>
                <a:xfrm>
                  <a:off x="4315044" y="2063379"/>
                  <a:ext cx="2617296" cy="4200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dirty="0"/>
                </a:p>
              </p:txBody>
            </p:sp>
            <p:grpSp>
              <p:nvGrpSpPr>
                <p:cNvPr id="21" name="Gruppieren 20">
                  <a:extLst>
                    <a:ext uri="{FF2B5EF4-FFF2-40B4-BE49-F238E27FC236}">
                      <a16:creationId xmlns:a16="http://schemas.microsoft.com/office/drawing/2014/main" id="{1696677D-CF64-4076-876A-A0ACBD4816B7}"/>
                    </a:ext>
                  </a:extLst>
                </p:cNvPr>
                <p:cNvGrpSpPr/>
                <p:nvPr/>
              </p:nvGrpSpPr>
              <p:grpSpPr>
                <a:xfrm>
                  <a:off x="5693041" y="2393057"/>
                  <a:ext cx="1014868" cy="454471"/>
                  <a:chOff x="5693041" y="2393057"/>
                  <a:chExt cx="1014868" cy="454471"/>
                </a:xfrm>
              </p:grpSpPr>
              <p:pic>
                <p:nvPicPr>
                  <p:cNvPr id="36" name="Grafik 35" descr="Ein Bild, das Kette enthält.&#10;&#10;Automatisch generierte Beschreibung">
                    <a:extLst>
                      <a:ext uri="{FF2B5EF4-FFF2-40B4-BE49-F238E27FC236}">
                        <a16:creationId xmlns:a16="http://schemas.microsoft.com/office/drawing/2014/main" id="{19E181D8-E96E-4C5F-A8F6-C5B1D495F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807" y="2393057"/>
                    <a:ext cx="965336" cy="176519"/>
                  </a:xfrm>
                  <a:prstGeom prst="rect">
                    <a:avLst/>
                  </a:prstGeom>
                </p:spPr>
              </p:pic>
              <p:sp>
                <p:nvSpPr>
                  <p:cNvPr id="37" name="Textfeld 19">
                    <a:extLst>
                      <a:ext uri="{FF2B5EF4-FFF2-40B4-BE49-F238E27FC236}">
                        <a16:creationId xmlns:a16="http://schemas.microsoft.com/office/drawing/2014/main" id="{A3390EE0-6788-4015-A4E9-147676AF7120}"/>
                      </a:ext>
                    </a:extLst>
                  </p:cNvPr>
                  <p:cNvSpPr txBox="1"/>
                  <p:nvPr/>
                </p:nvSpPr>
                <p:spPr>
                  <a:xfrm>
                    <a:off x="5693041" y="2570529"/>
                    <a:ext cx="1014868"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latin typeface="Arial Black" panose="020B0A04020102020204" pitchFamily="34" charset="0"/>
                      </a:rPr>
                      <a:t>Client</a:t>
                    </a:r>
                  </a:p>
                </p:txBody>
              </p:sp>
            </p:grpSp>
            <p:sp>
              <p:nvSpPr>
                <p:cNvPr id="22" name="Textfeld 30">
                  <a:extLst>
                    <a:ext uri="{FF2B5EF4-FFF2-40B4-BE49-F238E27FC236}">
                      <a16:creationId xmlns:a16="http://schemas.microsoft.com/office/drawing/2014/main" id="{B3DDED1C-C8BC-447C-989D-5696DA22959D}"/>
                    </a:ext>
                  </a:extLst>
                </p:cNvPr>
                <p:cNvSpPr txBox="1"/>
                <p:nvPr/>
              </p:nvSpPr>
              <p:spPr>
                <a:xfrm>
                  <a:off x="4378073" y="1779631"/>
                  <a:ext cx="2490952" cy="27699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200" dirty="0"/>
                    <a:t>Datenerfassungs-PC</a:t>
                  </a:r>
                </a:p>
              </p:txBody>
            </p:sp>
            <p:pic>
              <p:nvPicPr>
                <p:cNvPr id="23" name="Grafik 22">
                  <a:extLst>
                    <a:ext uri="{FF2B5EF4-FFF2-40B4-BE49-F238E27FC236}">
                      <a16:creationId xmlns:a16="http://schemas.microsoft.com/office/drawing/2014/main" id="{A9430105-AB9C-4285-A77E-4BBCFFA650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927" y="2133738"/>
                  <a:ext cx="1165488" cy="989379"/>
                </a:xfrm>
                <a:prstGeom prst="rect">
                  <a:avLst/>
                </a:prstGeom>
              </p:spPr>
            </p:pic>
            <p:grpSp>
              <p:nvGrpSpPr>
                <p:cNvPr id="24" name="Gruppieren 23">
                  <a:extLst>
                    <a:ext uri="{FF2B5EF4-FFF2-40B4-BE49-F238E27FC236}">
                      <a16:creationId xmlns:a16="http://schemas.microsoft.com/office/drawing/2014/main" id="{AD667148-457D-47FB-AA94-F0A0AE10F928}"/>
                    </a:ext>
                  </a:extLst>
                </p:cNvPr>
                <p:cNvGrpSpPr/>
                <p:nvPr/>
              </p:nvGrpSpPr>
              <p:grpSpPr>
                <a:xfrm>
                  <a:off x="4863639" y="5248362"/>
                  <a:ext cx="472412" cy="572947"/>
                  <a:chOff x="1844008" y="2780882"/>
                  <a:chExt cx="838200" cy="1016579"/>
                </a:xfrm>
              </p:grpSpPr>
              <p:sp>
                <p:nvSpPr>
                  <p:cNvPr id="34" name="Rechteck 33">
                    <a:extLst>
                      <a:ext uri="{FF2B5EF4-FFF2-40B4-BE49-F238E27FC236}">
                        <a16:creationId xmlns:a16="http://schemas.microsoft.com/office/drawing/2014/main" id="{D0DF00D2-C56F-4923-A8A6-49A4E3393AE2}"/>
                      </a:ext>
                    </a:extLst>
                  </p:cNvPr>
                  <p:cNvSpPr/>
                  <p:nvPr/>
                </p:nvSpPr>
                <p:spPr>
                  <a:xfrm>
                    <a:off x="1844008" y="2780882"/>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p>
                </p:txBody>
              </p:sp>
              <p:pic>
                <p:nvPicPr>
                  <p:cNvPr id="35" name="Grafik 34">
                    <a:extLst>
                      <a:ext uri="{FF2B5EF4-FFF2-40B4-BE49-F238E27FC236}">
                        <a16:creationId xmlns:a16="http://schemas.microsoft.com/office/drawing/2014/main" id="{942D8AA0-C0EE-48B5-9D33-CE8440C6CE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8167" y="3017878"/>
                    <a:ext cx="526390" cy="502920"/>
                  </a:xfrm>
                  <a:prstGeom prst="rect">
                    <a:avLst/>
                  </a:prstGeom>
                </p:spPr>
              </p:pic>
            </p:grpSp>
            <p:grpSp>
              <p:nvGrpSpPr>
                <p:cNvPr id="25" name="Gruppieren 24">
                  <a:extLst>
                    <a:ext uri="{FF2B5EF4-FFF2-40B4-BE49-F238E27FC236}">
                      <a16:creationId xmlns:a16="http://schemas.microsoft.com/office/drawing/2014/main" id="{8C2EEAF2-6E52-42B6-B556-E9525A118DDD}"/>
                    </a:ext>
                  </a:extLst>
                </p:cNvPr>
                <p:cNvGrpSpPr/>
                <p:nvPr/>
              </p:nvGrpSpPr>
              <p:grpSpPr>
                <a:xfrm>
                  <a:off x="5368226" y="5248362"/>
                  <a:ext cx="510646" cy="572947"/>
                  <a:chOff x="709031" y="2824163"/>
                  <a:chExt cx="906038" cy="1016579"/>
                </a:xfrm>
              </p:grpSpPr>
              <p:sp>
                <p:nvSpPr>
                  <p:cNvPr id="32" name="Rechteck 31">
                    <a:extLst>
                      <a:ext uri="{FF2B5EF4-FFF2-40B4-BE49-F238E27FC236}">
                        <a16:creationId xmlns:a16="http://schemas.microsoft.com/office/drawing/2014/main" id="{0F0401A8-817A-475A-A2A9-DE255A039568}"/>
                      </a:ext>
                    </a:extLst>
                  </p:cNvPr>
                  <p:cNvSpPr/>
                  <p:nvPr/>
                </p:nvSpPr>
                <p:spPr>
                  <a:xfrm>
                    <a:off x="742950" y="2824163"/>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p>
                </p:txBody>
              </p:sp>
              <p:pic>
                <p:nvPicPr>
                  <p:cNvPr id="33" name="Grafik 32">
                    <a:extLst>
                      <a:ext uri="{FF2B5EF4-FFF2-40B4-BE49-F238E27FC236}">
                        <a16:creationId xmlns:a16="http://schemas.microsoft.com/office/drawing/2014/main" id="{AE567567-51FE-4632-BEE3-F745DC2607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9031" y="3103215"/>
                    <a:ext cx="906038" cy="407717"/>
                  </a:xfrm>
                  <a:prstGeom prst="rect">
                    <a:avLst/>
                  </a:prstGeom>
                </p:spPr>
              </p:pic>
            </p:grpSp>
            <p:grpSp>
              <p:nvGrpSpPr>
                <p:cNvPr id="26" name="Gruppieren 25">
                  <a:extLst>
                    <a:ext uri="{FF2B5EF4-FFF2-40B4-BE49-F238E27FC236}">
                      <a16:creationId xmlns:a16="http://schemas.microsoft.com/office/drawing/2014/main" id="{AAD0ADC9-D7D1-4E9B-9917-A51A3BE4469F}"/>
                    </a:ext>
                  </a:extLst>
                </p:cNvPr>
                <p:cNvGrpSpPr/>
                <p:nvPr/>
              </p:nvGrpSpPr>
              <p:grpSpPr>
                <a:xfrm>
                  <a:off x="5906645" y="5247432"/>
                  <a:ext cx="472412" cy="572947"/>
                  <a:chOff x="1286387" y="3910179"/>
                  <a:chExt cx="838200" cy="1016579"/>
                </a:xfrm>
              </p:grpSpPr>
              <p:sp>
                <p:nvSpPr>
                  <p:cNvPr id="30" name="Rechteck 29">
                    <a:extLst>
                      <a:ext uri="{FF2B5EF4-FFF2-40B4-BE49-F238E27FC236}">
                        <a16:creationId xmlns:a16="http://schemas.microsoft.com/office/drawing/2014/main" id="{4844C7CA-5C4F-40DE-800A-298BB685CE66}"/>
                      </a:ext>
                    </a:extLst>
                  </p:cNvPr>
                  <p:cNvSpPr/>
                  <p:nvPr/>
                </p:nvSpPr>
                <p:spPr>
                  <a:xfrm>
                    <a:off x="1286387" y="3910179"/>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de-DE"/>
                  </a:p>
                </p:txBody>
              </p:sp>
              <p:pic>
                <p:nvPicPr>
                  <p:cNvPr id="31" name="Grafik 30">
                    <a:extLst>
                      <a:ext uri="{FF2B5EF4-FFF2-40B4-BE49-F238E27FC236}">
                        <a16:creationId xmlns:a16="http://schemas.microsoft.com/office/drawing/2014/main" id="{ECFA31D6-8D54-432D-B933-3887BCD437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2360" y="4075815"/>
                    <a:ext cx="527617" cy="671714"/>
                  </a:xfrm>
                  <a:prstGeom prst="rect">
                    <a:avLst/>
                  </a:prstGeom>
                </p:spPr>
              </p:pic>
            </p:grpSp>
            <p:sp>
              <p:nvSpPr>
                <p:cNvPr id="27" name="Textfeld 81">
                  <a:extLst>
                    <a:ext uri="{FF2B5EF4-FFF2-40B4-BE49-F238E27FC236}">
                      <a16:creationId xmlns:a16="http://schemas.microsoft.com/office/drawing/2014/main" id="{9408D9CD-F624-4588-9F58-AB7AD3A12B10}"/>
                    </a:ext>
                  </a:extLst>
                </p:cNvPr>
                <p:cNvSpPr txBox="1"/>
                <p:nvPr/>
              </p:nvSpPr>
              <p:spPr>
                <a:xfrm>
                  <a:off x="4503518" y="4951998"/>
                  <a:ext cx="2278758" cy="3196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50" dirty="0"/>
                    <a:t>Mehrere Export Formate</a:t>
                  </a:r>
                </a:p>
              </p:txBody>
            </p:sp>
            <p:pic>
              <p:nvPicPr>
                <p:cNvPr id="28" name="Grafik 27">
                  <a:extLst>
                    <a:ext uri="{FF2B5EF4-FFF2-40B4-BE49-F238E27FC236}">
                      <a16:creationId xmlns:a16="http://schemas.microsoft.com/office/drawing/2014/main" id="{FAE8A7BA-EFC0-4EB8-9540-BBF56112F1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4444" y="3746801"/>
                  <a:ext cx="1400383" cy="1152787"/>
                </a:xfrm>
                <a:prstGeom prst="rect">
                  <a:avLst/>
                </a:prstGeom>
              </p:spPr>
            </p:pic>
            <p:sp>
              <p:nvSpPr>
                <p:cNvPr id="29" name="Textfeld 84">
                  <a:extLst>
                    <a:ext uri="{FF2B5EF4-FFF2-40B4-BE49-F238E27FC236}">
                      <a16:creationId xmlns:a16="http://schemas.microsoft.com/office/drawing/2014/main" id="{F2FC8BBB-82F6-4362-9B6D-BEFFDDC99901}"/>
                    </a:ext>
                  </a:extLst>
                </p:cNvPr>
                <p:cNvSpPr txBox="1"/>
                <p:nvPr/>
              </p:nvSpPr>
              <p:spPr>
                <a:xfrm>
                  <a:off x="4564239" y="3272843"/>
                  <a:ext cx="2118907" cy="52646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1050" dirty="0"/>
                    <a:t>Programm zur Datenaufzeichnung</a:t>
                  </a:r>
                </a:p>
              </p:txBody>
            </p:sp>
          </p:grpSp>
        </p:grpSp>
        <p:sp>
          <p:nvSpPr>
            <p:cNvPr id="6" name="Textfeld 61">
              <a:extLst>
                <a:ext uri="{FF2B5EF4-FFF2-40B4-BE49-F238E27FC236}">
                  <a16:creationId xmlns:a16="http://schemas.microsoft.com/office/drawing/2014/main" id="{3384F824-43D8-4951-9646-D26C96D1E501}"/>
                </a:ext>
              </a:extLst>
            </p:cNvPr>
            <p:cNvSpPr txBox="1"/>
            <p:nvPr/>
          </p:nvSpPr>
          <p:spPr>
            <a:xfrm>
              <a:off x="429045" y="2472678"/>
              <a:ext cx="341523"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[8]</a:t>
              </a:r>
            </a:p>
          </p:txBody>
        </p:sp>
        <p:sp>
          <p:nvSpPr>
            <p:cNvPr id="7" name="Textfeld 62">
              <a:extLst>
                <a:ext uri="{FF2B5EF4-FFF2-40B4-BE49-F238E27FC236}">
                  <a16:creationId xmlns:a16="http://schemas.microsoft.com/office/drawing/2014/main" id="{E427B070-2A57-432D-87CD-CC36B787E36B}"/>
                </a:ext>
              </a:extLst>
            </p:cNvPr>
            <p:cNvSpPr txBox="1"/>
            <p:nvPr/>
          </p:nvSpPr>
          <p:spPr>
            <a:xfrm>
              <a:off x="4283339" y="2272610"/>
              <a:ext cx="462136" cy="24484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[10]</a:t>
              </a:r>
            </a:p>
          </p:txBody>
        </p:sp>
        <p:sp>
          <p:nvSpPr>
            <p:cNvPr id="8" name="Textfeld 63">
              <a:extLst>
                <a:ext uri="{FF2B5EF4-FFF2-40B4-BE49-F238E27FC236}">
                  <a16:creationId xmlns:a16="http://schemas.microsoft.com/office/drawing/2014/main" id="{856BF4C7-59AD-428E-A52C-CF9185B52C20}"/>
                </a:ext>
              </a:extLst>
            </p:cNvPr>
            <p:cNvSpPr txBox="1"/>
            <p:nvPr/>
          </p:nvSpPr>
          <p:spPr>
            <a:xfrm>
              <a:off x="4337549" y="3557432"/>
              <a:ext cx="449006"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[11]</a:t>
              </a:r>
            </a:p>
          </p:txBody>
        </p:sp>
        <p:sp>
          <p:nvSpPr>
            <p:cNvPr id="9" name="Textfeld 64">
              <a:extLst>
                <a:ext uri="{FF2B5EF4-FFF2-40B4-BE49-F238E27FC236}">
                  <a16:creationId xmlns:a16="http://schemas.microsoft.com/office/drawing/2014/main" id="{D26AE6D6-7E61-4250-8541-20135F932F16}"/>
                </a:ext>
              </a:extLst>
            </p:cNvPr>
            <p:cNvSpPr txBox="1"/>
            <p:nvPr/>
          </p:nvSpPr>
          <p:spPr>
            <a:xfrm>
              <a:off x="5409025" y="3560991"/>
              <a:ext cx="449006"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[13]</a:t>
              </a:r>
            </a:p>
          </p:txBody>
        </p:sp>
        <p:sp>
          <p:nvSpPr>
            <p:cNvPr id="10" name="Textfeld 65">
              <a:extLst>
                <a:ext uri="{FF2B5EF4-FFF2-40B4-BE49-F238E27FC236}">
                  <a16:creationId xmlns:a16="http://schemas.microsoft.com/office/drawing/2014/main" id="{C5E82111-7731-4820-A8EE-D1BB14B91FAE}"/>
                </a:ext>
              </a:extLst>
            </p:cNvPr>
            <p:cNvSpPr txBox="1"/>
            <p:nvPr/>
          </p:nvSpPr>
          <p:spPr>
            <a:xfrm>
              <a:off x="4745475" y="4813850"/>
              <a:ext cx="449006"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[13]</a:t>
              </a:r>
            </a:p>
          </p:txBody>
        </p:sp>
        <p:sp>
          <p:nvSpPr>
            <p:cNvPr id="11" name="Textfeld 66">
              <a:extLst>
                <a:ext uri="{FF2B5EF4-FFF2-40B4-BE49-F238E27FC236}">
                  <a16:creationId xmlns:a16="http://schemas.microsoft.com/office/drawing/2014/main" id="{3F9033D7-A054-4410-99DA-86FD6C4E24BC}"/>
                </a:ext>
              </a:extLst>
            </p:cNvPr>
            <p:cNvSpPr txBox="1"/>
            <p:nvPr/>
          </p:nvSpPr>
          <p:spPr>
            <a:xfrm>
              <a:off x="3403737" y="2272610"/>
              <a:ext cx="479385"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[9]</a:t>
              </a:r>
            </a:p>
          </p:txBody>
        </p:sp>
        <p:sp>
          <p:nvSpPr>
            <p:cNvPr id="12" name="Textfeld 67">
              <a:extLst>
                <a:ext uri="{FF2B5EF4-FFF2-40B4-BE49-F238E27FC236}">
                  <a16:creationId xmlns:a16="http://schemas.microsoft.com/office/drawing/2014/main" id="{13B2BF99-CD1B-4CED-9EB4-072807C8E17A}"/>
                </a:ext>
              </a:extLst>
            </p:cNvPr>
            <p:cNvSpPr txBox="1"/>
            <p:nvPr/>
          </p:nvSpPr>
          <p:spPr>
            <a:xfrm>
              <a:off x="3569687" y="4822564"/>
              <a:ext cx="449006" cy="24622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dirty="0"/>
                <a:t>[12]</a:t>
              </a:r>
            </a:p>
          </p:txBody>
        </p:sp>
      </p:gr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Datenaufzeichnung und -export</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701" y="882172"/>
            <a:ext cx="588344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p:txBody>
      </p:sp>
      <p:sp>
        <p:nvSpPr>
          <p:cNvPr id="64" name="Inhaltsplatzhalter 96">
            <a:extLst>
              <a:ext uri="{FF2B5EF4-FFF2-40B4-BE49-F238E27FC236}">
                <a16:creationId xmlns:a16="http://schemas.microsoft.com/office/drawing/2014/main" id="{C319F64C-2CB1-4F27-9C85-10340C2B7A29}"/>
              </a:ext>
            </a:extLst>
          </p:cNvPr>
          <p:cNvSpPr txBox="1">
            <a:spLocks/>
          </p:cNvSpPr>
          <p:nvPr/>
        </p:nvSpPr>
        <p:spPr>
          <a:xfrm>
            <a:off x="6073143" y="882172"/>
            <a:ext cx="6014779" cy="55659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Python</a:t>
            </a:r>
          </a:p>
          <a:p>
            <a:r>
              <a:rPr lang="de-DE" sz="1800" dirty="0"/>
              <a:t>Seminar &amp; Hands-on Workshop (jeweils 1 h)</a:t>
            </a:r>
          </a:p>
          <a:p>
            <a:r>
              <a:rPr lang="de-DE" sz="1800" dirty="0"/>
              <a:t>Vermittlung grundlegender und fortgeschrittener Programmierkenntnisse in Python um Anwendung und Anpassung der entwickelten Toolbox zu ermöglichen</a:t>
            </a:r>
          </a:p>
          <a:p>
            <a:pPr marL="0" indent="0">
              <a:buNone/>
            </a:pPr>
            <a:endParaRPr lang="de-DE" sz="1800" dirty="0"/>
          </a:p>
          <a:p>
            <a:pPr marL="0" indent="0">
              <a:buNone/>
            </a:pPr>
            <a:r>
              <a:rPr lang="de-DE" sz="1800" b="1" dirty="0"/>
              <a:t>Datenaufzeichnung mit OPC-UA</a:t>
            </a:r>
          </a:p>
          <a:p>
            <a:r>
              <a:rPr lang="de-DE" sz="1800" dirty="0"/>
              <a:t>Seminar &amp; Hands-on Workshop (jeweils 1 h)</a:t>
            </a:r>
          </a:p>
          <a:p>
            <a:r>
              <a:rPr lang="de-DE" sz="1800" dirty="0"/>
              <a:t>Anwendung und Funktionsweise der entwickelten Methoden zur Datenaufzeichnung </a:t>
            </a:r>
          </a:p>
          <a:p>
            <a:endParaRPr lang="de-DE" sz="1800" dirty="0"/>
          </a:p>
          <a:p>
            <a:pPr marL="0" indent="0">
              <a:buNone/>
            </a:pPr>
            <a:endParaRPr lang="de-DE" sz="2000" b="1" dirty="0"/>
          </a:p>
        </p:txBody>
      </p:sp>
      <p:sp>
        <p:nvSpPr>
          <p:cNvPr id="65" name="Textfeld 64">
            <a:extLst>
              <a:ext uri="{FF2B5EF4-FFF2-40B4-BE49-F238E27FC236}">
                <a16:creationId xmlns:a16="http://schemas.microsoft.com/office/drawing/2014/main" id="{81A6B201-61C6-40DC-8F49-B84D7C21A8EA}"/>
              </a:ext>
            </a:extLst>
          </p:cNvPr>
          <p:cNvSpPr txBox="1"/>
          <p:nvPr/>
        </p:nvSpPr>
        <p:spPr>
          <a:xfrm>
            <a:off x="3349794" y="5272392"/>
            <a:ext cx="5976600" cy="1384995"/>
          </a:xfrm>
          <a:prstGeom prst="rect">
            <a:avLst/>
          </a:prstGeom>
          <a:noFill/>
        </p:spPr>
        <p:txBody>
          <a:bodyPr wrap="square" rtlCol="0">
            <a:spAutoFit/>
          </a:bodyPr>
          <a:lstStyle/>
          <a:p>
            <a:pPr marL="0" indent="0">
              <a:buNone/>
            </a:pPr>
            <a:r>
              <a:rPr lang="de-DE" sz="1800" b="1" dirty="0"/>
              <a:t>OPC UA </a:t>
            </a:r>
            <a:r>
              <a:rPr lang="de-DE" sz="1800" dirty="0"/>
              <a:t>= </a:t>
            </a:r>
            <a:r>
              <a:rPr lang="de-DE" sz="1800" b="1" dirty="0"/>
              <a:t>O</a:t>
            </a:r>
            <a:r>
              <a:rPr lang="de-DE" sz="1800" dirty="0"/>
              <a:t>pen </a:t>
            </a:r>
            <a:r>
              <a:rPr lang="de-DE" sz="1800" b="1" dirty="0" err="1"/>
              <a:t>P</a:t>
            </a:r>
            <a:r>
              <a:rPr lang="de-DE" sz="1800" dirty="0" err="1"/>
              <a:t>latform</a:t>
            </a:r>
            <a:r>
              <a:rPr lang="de-DE" sz="1800" dirty="0"/>
              <a:t> </a:t>
            </a:r>
            <a:r>
              <a:rPr lang="de-DE" sz="1800" b="1" dirty="0"/>
              <a:t>C</a:t>
            </a:r>
            <a:r>
              <a:rPr lang="de-DE" sz="1800" dirty="0"/>
              <a:t>ommunication </a:t>
            </a:r>
            <a:r>
              <a:rPr lang="de-DE" sz="1800" b="1" dirty="0"/>
              <a:t>U</a:t>
            </a:r>
            <a:r>
              <a:rPr lang="de-DE" sz="1800" dirty="0"/>
              <a:t>nited </a:t>
            </a:r>
            <a:r>
              <a:rPr lang="de-DE" sz="1800" b="1" dirty="0"/>
              <a:t>A</a:t>
            </a:r>
            <a:r>
              <a:rPr lang="de-DE" sz="1800" dirty="0"/>
              <a:t>rchitecture</a:t>
            </a:r>
          </a:p>
          <a:p>
            <a:pPr marL="285750" indent="-285750">
              <a:buFont typeface="Arial" panose="020B0604020202020204" pitchFamily="34" charset="0"/>
              <a:buChar char="•"/>
            </a:pPr>
            <a:r>
              <a:rPr lang="de-DE" sz="1600" dirty="0"/>
              <a:t>Datenaustauschstandard für industrielle Kommunikation</a:t>
            </a:r>
          </a:p>
          <a:p>
            <a:pPr marL="285750" indent="-285750">
              <a:buFont typeface="Arial" panose="020B0604020202020204" pitchFamily="34" charset="0"/>
              <a:buChar char="•"/>
            </a:pPr>
            <a:r>
              <a:rPr lang="de-DE" sz="1600" dirty="0"/>
              <a:t>Maschine-zu-Maschine- oder PC-zu-Maschine-Kommunikation</a:t>
            </a:r>
          </a:p>
          <a:p>
            <a:pPr marL="285750" indent="-285750">
              <a:buFont typeface="Arial" panose="020B0604020202020204" pitchFamily="34" charset="0"/>
              <a:buChar char="•"/>
            </a:pPr>
            <a:r>
              <a:rPr lang="de-DE" sz="1600" dirty="0"/>
              <a:t>Unabhängig von Hersteller, Betriebssystem, Programmiersprache</a:t>
            </a:r>
          </a:p>
          <a:p>
            <a:endParaRPr lang="de-DE" dirty="0"/>
          </a:p>
        </p:txBody>
      </p:sp>
      <p:sp>
        <p:nvSpPr>
          <p:cNvPr id="67" name="TextShape 4">
            <a:extLst>
              <a:ext uri="{FF2B5EF4-FFF2-40B4-BE49-F238E27FC236}">
                <a16:creationId xmlns:a16="http://schemas.microsoft.com/office/drawing/2014/main" id="{6AA10BFC-9B5E-4619-9750-7DA5571E14F2}"/>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61326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a:xfrm>
            <a:off x="2207400" y="6478541"/>
            <a:ext cx="7776360" cy="359640"/>
          </a:xfrm>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a:xfrm>
            <a:off x="10056480" y="6478541"/>
            <a:ext cx="1943280" cy="359640"/>
          </a:xfrm>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33</a:t>
            </a:fld>
            <a:endParaRPr lang="de-DE" sz="1200" b="0" strike="noStrike" spc="-1">
              <a:latin typeface="Times New Roman"/>
            </a:endParaRPr>
          </a:p>
        </p:txBody>
      </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Datengetriebene Modellbildung 1/2</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581" y="725374"/>
            <a:ext cx="588344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p:txBody>
      </p:sp>
      <p:sp>
        <p:nvSpPr>
          <p:cNvPr id="65" name="Inhaltsplatzhalter 96">
            <a:extLst>
              <a:ext uri="{FF2B5EF4-FFF2-40B4-BE49-F238E27FC236}">
                <a16:creationId xmlns:a16="http://schemas.microsoft.com/office/drawing/2014/main" id="{E4782F2F-959B-45DF-AC86-CB292E400CDA}"/>
              </a:ext>
            </a:extLst>
          </p:cNvPr>
          <p:cNvSpPr txBox="1">
            <a:spLocks/>
          </p:cNvSpPr>
          <p:nvPr/>
        </p:nvSpPr>
        <p:spPr>
          <a:xfrm>
            <a:off x="189581" y="1083620"/>
            <a:ext cx="5883442" cy="1992379"/>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Entwicklung von Modellarchitekturen und Methoden zur dynamischen Modellierung des Spritzgießprozesses</a:t>
            </a:r>
          </a:p>
          <a:p>
            <a:r>
              <a:rPr lang="de-DE" sz="1600" dirty="0"/>
              <a:t>Modelle bilden Sollwerttrajektorien auf tatsächlich resultierende Prozessgrößentrajektorien ab</a:t>
            </a:r>
          </a:p>
          <a:p>
            <a:r>
              <a:rPr lang="de-DE" sz="1600" dirty="0"/>
              <a:t>Implementierung in Python</a:t>
            </a:r>
          </a:p>
          <a:p>
            <a:r>
              <a:rPr lang="de-DE" sz="1600" dirty="0"/>
              <a:t>Optimierung mit </a:t>
            </a:r>
            <a:r>
              <a:rPr lang="de-DE" sz="1600" dirty="0" err="1"/>
              <a:t>Casadi</a:t>
            </a:r>
            <a:endParaRPr lang="de-DE" sz="1600" dirty="0"/>
          </a:p>
        </p:txBody>
      </p:sp>
      <p:grpSp>
        <p:nvGrpSpPr>
          <p:cNvPr id="36" name="Gruppieren 35">
            <a:extLst>
              <a:ext uri="{FF2B5EF4-FFF2-40B4-BE49-F238E27FC236}">
                <a16:creationId xmlns:a16="http://schemas.microsoft.com/office/drawing/2014/main" id="{5E9D4AA9-67AD-4CAD-9E5E-F43A56E01202}"/>
              </a:ext>
            </a:extLst>
          </p:cNvPr>
          <p:cNvGrpSpPr/>
          <p:nvPr/>
        </p:nvGrpSpPr>
        <p:grpSpPr>
          <a:xfrm>
            <a:off x="551982" y="5713729"/>
            <a:ext cx="3857449" cy="798350"/>
            <a:chOff x="5643943" y="1448915"/>
            <a:chExt cx="1229347" cy="798350"/>
          </a:xfrm>
        </p:grpSpPr>
        <p:sp>
          <p:nvSpPr>
            <p:cNvPr id="39" name="CustomShape 16">
              <a:extLst>
                <a:ext uri="{FF2B5EF4-FFF2-40B4-BE49-F238E27FC236}">
                  <a16:creationId xmlns:a16="http://schemas.microsoft.com/office/drawing/2014/main" id="{819794D8-8DF9-4DE6-B84F-2DB7CE975AD5}"/>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FA01C80C-2A97-424A-9BAB-FBC6C2A3FB43}"/>
                    </a:ext>
                  </a:extLst>
                </p:cNvPr>
                <p:cNvSpPr txBox="1"/>
                <p:nvPr/>
              </p:nvSpPr>
              <p:spPr>
                <a:xfrm>
                  <a:off x="6623351" y="1915816"/>
                  <a:ext cx="101698"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pc="-1" smtClean="0">
                                <a:latin typeface="Cambria Math" panose="02040503050406030204" pitchFamily="18" charset="0"/>
                              </a:rPr>
                            </m:ctrlPr>
                          </m:sSubPr>
                          <m:e>
                            <m:r>
                              <a:rPr lang="de-DE" sz="1400" i="1" spc="-1">
                                <a:latin typeface="Cambria Math" panose="02040503050406030204" pitchFamily="18" charset="0"/>
                              </a:rPr>
                              <m:t>𝑝</m:t>
                            </m:r>
                          </m:e>
                          <m:sub>
                            <m:r>
                              <a:rPr lang="de-DE" sz="1400" b="0" i="0" spc="-1" smtClean="0">
                                <a:latin typeface="Cambria Math" panose="02040503050406030204" pitchFamily="18" charset="0"/>
                              </a:rPr>
                              <m:t>2</m:t>
                            </m:r>
                          </m:sub>
                        </m:sSub>
                      </m:oMath>
                    </m:oMathPara>
                  </a14:m>
                  <a:endParaRPr lang="en-US" sz="1400" dirty="0"/>
                </a:p>
              </p:txBody>
            </p:sp>
          </mc:Choice>
          <mc:Fallback xmlns="">
            <p:sp>
              <p:nvSpPr>
                <p:cNvPr id="40" name="Textfeld 39">
                  <a:extLst>
                    <a:ext uri="{FF2B5EF4-FFF2-40B4-BE49-F238E27FC236}">
                      <a16:creationId xmlns:a16="http://schemas.microsoft.com/office/drawing/2014/main" id="{FA01C80C-2A97-424A-9BAB-FBC6C2A3FB43}"/>
                    </a:ext>
                  </a:extLst>
                </p:cNvPr>
                <p:cNvSpPr txBox="1">
                  <a:spLocks noRot="1" noChangeAspect="1" noMove="1" noResize="1" noEditPoints="1" noAdjustHandles="1" noChangeArrowheads="1" noChangeShapeType="1" noTextEdit="1"/>
                </p:cNvSpPr>
                <p:nvPr/>
              </p:nvSpPr>
              <p:spPr>
                <a:xfrm>
                  <a:off x="6623351" y="1915816"/>
                  <a:ext cx="101698" cy="307777"/>
                </a:xfrm>
                <a:prstGeom prst="rect">
                  <a:avLst/>
                </a:prstGeom>
                <a:blipFill>
                  <a:blip r:embed="rId3"/>
                  <a:stretch>
                    <a:fillRect b="-2000"/>
                  </a:stretch>
                </a:blipFill>
              </p:spPr>
              <p:txBody>
                <a:bodyPr/>
                <a:lstStyle/>
                <a:p>
                  <a:r>
                    <a:rPr lang="en-US">
                      <a:noFill/>
                    </a:rPr>
                    <a:t> </a:t>
                  </a:r>
                </a:p>
              </p:txBody>
            </p:sp>
          </mc:Fallback>
        </mc:AlternateContent>
        <p:sp>
          <p:nvSpPr>
            <p:cNvPr id="41" name="CustomShape 15">
              <a:extLst>
                <a:ext uri="{FF2B5EF4-FFF2-40B4-BE49-F238E27FC236}">
                  <a16:creationId xmlns:a16="http://schemas.microsoft.com/office/drawing/2014/main" id="{CE4E2A85-A42C-45EE-B24A-631DF6205D85}"/>
                </a:ext>
              </a:extLst>
            </p:cNvPr>
            <p:cNvSpPr/>
            <p:nvPr/>
          </p:nvSpPr>
          <p:spPr>
            <a:xfrm rot="10800000">
              <a:off x="6632931" y="1980482"/>
              <a:ext cx="0" cy="252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42" name="CustomShape 18">
              <a:extLst>
                <a:ext uri="{FF2B5EF4-FFF2-40B4-BE49-F238E27FC236}">
                  <a16:creationId xmlns:a16="http://schemas.microsoft.com/office/drawing/2014/main" id="{34AAD609-D77B-4C64-BF32-4DA58B2E2C19}"/>
                </a:ext>
              </a:extLst>
            </p:cNvPr>
            <p:cNvSpPr/>
            <p:nvPr/>
          </p:nvSpPr>
          <p:spPr>
            <a:xfrm>
              <a:off x="5643943" y="1692672"/>
              <a:ext cx="1198932" cy="278810"/>
            </a:xfrm>
            <a:custGeom>
              <a:avLst/>
              <a:gdLst>
                <a:gd name="connsiteX0" fmla="*/ 0 w 10000"/>
                <a:gd name="connsiteY0" fmla="*/ 10000 h 10000"/>
                <a:gd name="connsiteX1" fmla="*/ 2000 w 10000"/>
                <a:gd name="connsiteY1" fmla="*/ 5143 h 10000"/>
                <a:gd name="connsiteX2" fmla="*/ 5200 w 10000"/>
                <a:gd name="connsiteY2" fmla="*/ 5143 h 10000"/>
                <a:gd name="connsiteX3" fmla="*/ 5200 w 10000"/>
                <a:gd name="connsiteY3" fmla="*/ 0 h 10000"/>
                <a:gd name="connsiteX4" fmla="*/ 10000 w 10000"/>
                <a:gd name="connsiteY4" fmla="*/ 0 h 10000"/>
                <a:gd name="connsiteX0" fmla="*/ 0 w 8000"/>
                <a:gd name="connsiteY0" fmla="*/ 5143 h 5143"/>
                <a:gd name="connsiteX1" fmla="*/ 3200 w 8000"/>
                <a:gd name="connsiteY1" fmla="*/ 5143 h 5143"/>
                <a:gd name="connsiteX2" fmla="*/ 3200 w 8000"/>
                <a:gd name="connsiteY2" fmla="*/ 0 h 5143"/>
                <a:gd name="connsiteX3" fmla="*/ 8000 w 8000"/>
                <a:gd name="connsiteY3" fmla="*/ 0 h 5143"/>
                <a:gd name="connsiteX0" fmla="*/ 0 w 10000"/>
                <a:gd name="connsiteY0" fmla="*/ 10000 h 28059"/>
                <a:gd name="connsiteX1" fmla="*/ 4000 w 10000"/>
                <a:gd name="connsiteY1" fmla="*/ 10000 h 28059"/>
                <a:gd name="connsiteX2" fmla="*/ 4000 w 10000"/>
                <a:gd name="connsiteY2" fmla="*/ 28059 h 28059"/>
                <a:gd name="connsiteX3" fmla="*/ 10000 w 10000"/>
                <a:gd name="connsiteY3" fmla="*/ 0 h 28059"/>
                <a:gd name="connsiteX0" fmla="*/ 0 w 12358"/>
                <a:gd name="connsiteY0" fmla="*/ 0 h 18433"/>
                <a:gd name="connsiteX1" fmla="*/ 4000 w 12358"/>
                <a:gd name="connsiteY1" fmla="*/ 0 h 18433"/>
                <a:gd name="connsiteX2" fmla="*/ 4000 w 12358"/>
                <a:gd name="connsiteY2" fmla="*/ 18059 h 18433"/>
                <a:gd name="connsiteX3" fmla="*/ 12358 w 12358"/>
                <a:gd name="connsiteY3" fmla="*/ 18433 h 18433"/>
                <a:gd name="connsiteX0" fmla="*/ 0 w 49411"/>
                <a:gd name="connsiteY0" fmla="*/ 0 h 18059"/>
                <a:gd name="connsiteX1" fmla="*/ 4000 w 49411"/>
                <a:gd name="connsiteY1" fmla="*/ 0 h 18059"/>
                <a:gd name="connsiteX2" fmla="*/ 4000 w 49411"/>
                <a:gd name="connsiteY2" fmla="*/ 18059 h 18059"/>
                <a:gd name="connsiteX3" fmla="*/ 49411 w 49411"/>
                <a:gd name="connsiteY3" fmla="*/ 17498 h 18059"/>
                <a:gd name="connsiteX0" fmla="*/ 0 w 13368"/>
                <a:gd name="connsiteY0" fmla="*/ 0 h 18059"/>
                <a:gd name="connsiteX1" fmla="*/ 4000 w 13368"/>
                <a:gd name="connsiteY1" fmla="*/ 0 h 18059"/>
                <a:gd name="connsiteX2" fmla="*/ 4000 w 13368"/>
                <a:gd name="connsiteY2" fmla="*/ 18059 h 18059"/>
                <a:gd name="connsiteX3" fmla="*/ 13368 w 13368"/>
                <a:gd name="connsiteY3" fmla="*/ 18059 h 18059"/>
                <a:gd name="connsiteX0" fmla="*/ 0 w 21368"/>
                <a:gd name="connsiteY0" fmla="*/ 187 h 18059"/>
                <a:gd name="connsiteX1" fmla="*/ 12000 w 21368"/>
                <a:gd name="connsiteY1" fmla="*/ 0 h 18059"/>
                <a:gd name="connsiteX2" fmla="*/ 12000 w 21368"/>
                <a:gd name="connsiteY2" fmla="*/ 18059 h 18059"/>
                <a:gd name="connsiteX3" fmla="*/ 21368 w 21368"/>
                <a:gd name="connsiteY3" fmla="*/ 18059 h 18059"/>
                <a:gd name="connsiteX0" fmla="*/ 0 w 21368"/>
                <a:gd name="connsiteY0" fmla="*/ 187 h 18059"/>
                <a:gd name="connsiteX1" fmla="*/ 12000 w 21368"/>
                <a:gd name="connsiteY1" fmla="*/ 0 h 18059"/>
                <a:gd name="connsiteX2" fmla="*/ 11944 w 21368"/>
                <a:gd name="connsiteY2" fmla="*/ 10826 h 18059"/>
                <a:gd name="connsiteX3" fmla="*/ 21368 w 21368"/>
                <a:gd name="connsiteY3" fmla="*/ 18059 h 18059"/>
                <a:gd name="connsiteX0" fmla="*/ 0 w 21200"/>
                <a:gd name="connsiteY0" fmla="*/ 187 h 10826"/>
                <a:gd name="connsiteX1" fmla="*/ 12000 w 21200"/>
                <a:gd name="connsiteY1" fmla="*/ 0 h 10826"/>
                <a:gd name="connsiteX2" fmla="*/ 11944 w 21200"/>
                <a:gd name="connsiteY2" fmla="*/ 10826 h 10826"/>
                <a:gd name="connsiteX3" fmla="*/ 21200 w 21200"/>
                <a:gd name="connsiteY3" fmla="*/ 10826 h 10826"/>
                <a:gd name="connsiteX0" fmla="*/ 0 w 21200"/>
                <a:gd name="connsiteY0" fmla="*/ 187 h 10826"/>
                <a:gd name="connsiteX1" fmla="*/ 11911 w 21200"/>
                <a:gd name="connsiteY1" fmla="*/ 0 h 10826"/>
                <a:gd name="connsiteX2" fmla="*/ 11944 w 21200"/>
                <a:gd name="connsiteY2" fmla="*/ 10826 h 10826"/>
                <a:gd name="connsiteX3" fmla="*/ 21200 w 21200"/>
                <a:gd name="connsiteY3" fmla="*/ 10826 h 10826"/>
                <a:gd name="connsiteX0" fmla="*/ 0 w 21200"/>
                <a:gd name="connsiteY0" fmla="*/ 312 h 10951"/>
                <a:gd name="connsiteX1" fmla="*/ 11947 w 21200"/>
                <a:gd name="connsiteY1" fmla="*/ 0 h 10951"/>
                <a:gd name="connsiteX2" fmla="*/ 11944 w 21200"/>
                <a:gd name="connsiteY2" fmla="*/ 10951 h 10951"/>
                <a:gd name="connsiteX3" fmla="*/ 21200 w 21200"/>
                <a:gd name="connsiteY3" fmla="*/ 10951 h 10951"/>
              </a:gdLst>
              <a:ahLst/>
              <a:cxnLst>
                <a:cxn ang="0">
                  <a:pos x="connsiteX0" y="connsiteY0"/>
                </a:cxn>
                <a:cxn ang="0">
                  <a:pos x="connsiteX1" y="connsiteY1"/>
                </a:cxn>
                <a:cxn ang="0">
                  <a:pos x="connsiteX2" y="connsiteY2"/>
                </a:cxn>
                <a:cxn ang="0">
                  <a:pos x="connsiteX3" y="connsiteY3"/>
                </a:cxn>
              </a:cxnLst>
              <a:rect l="l" t="t" r="r" b="b"/>
              <a:pathLst>
                <a:path w="21200" h="10951">
                  <a:moveTo>
                    <a:pt x="0" y="312"/>
                  </a:moveTo>
                  <a:lnTo>
                    <a:pt x="11947" y="0"/>
                  </a:lnTo>
                  <a:cubicBezTo>
                    <a:pt x="11928" y="3609"/>
                    <a:pt x="11963" y="7342"/>
                    <a:pt x="11944" y="10951"/>
                  </a:cubicBezTo>
                  <a:lnTo>
                    <a:pt x="21200" y="10951"/>
                  </a:lnTo>
                </a:path>
              </a:pathLst>
            </a:custGeom>
            <a:noFill/>
            <a:ln w="19050">
              <a:solidFill>
                <a:srgbClr val="7995C4"/>
              </a:solidFill>
              <a:round/>
            </a:ln>
          </p:spPr>
          <p:style>
            <a:lnRef idx="0">
              <a:scrgbClr r="0" g="0" b="0"/>
            </a:lnRef>
            <a:fillRef idx="0">
              <a:scrgbClr r="0" g="0" b="0"/>
            </a:fillRef>
            <a:effectRef idx="0">
              <a:scrgbClr r="0" g="0" b="0"/>
            </a:effectRef>
            <a:fontRef idx="minor"/>
          </p:style>
          <p:txBody>
            <a:bodyPr/>
            <a:lstStyle/>
            <a:p>
              <a:endParaRPr lang="en-US" dirty="0"/>
            </a:p>
          </p:txBody>
        </p:sp>
        <mc:AlternateContent xmlns:mc="http://schemas.openxmlformats.org/markup-compatibility/2006" xmlns:a14="http://schemas.microsoft.com/office/drawing/2010/main">
          <mc:Choice Requires="a14">
            <p:sp>
              <p:nvSpPr>
                <p:cNvPr id="43" name="Textfeld 42">
                  <a:extLst>
                    <a:ext uri="{FF2B5EF4-FFF2-40B4-BE49-F238E27FC236}">
                      <a16:creationId xmlns:a16="http://schemas.microsoft.com/office/drawing/2014/main" id="{F07A7D7D-F0A6-48C9-B930-A3E86A6F7573}"/>
                    </a:ext>
                  </a:extLst>
                </p:cNvPr>
                <p:cNvSpPr txBox="1"/>
                <p:nvPr/>
              </p:nvSpPr>
              <p:spPr>
                <a:xfrm>
                  <a:off x="5746472" y="1889181"/>
                  <a:ext cx="13179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pc="-1">
                                <a:latin typeface="Cambria Math" panose="02040503050406030204" pitchFamily="18" charset="0"/>
                              </a:rPr>
                            </m:ctrlPr>
                          </m:sSubPr>
                          <m:e>
                            <m:r>
                              <a:rPr lang="de-DE" sz="1400" i="1" spc="-1">
                                <a:latin typeface="Cambria Math" panose="02040503050406030204" pitchFamily="18" charset="0"/>
                              </a:rPr>
                              <m:t>𝑝</m:t>
                            </m:r>
                          </m:e>
                          <m:sub>
                            <m:r>
                              <a:rPr lang="de-DE" sz="1400" spc="-1">
                                <a:latin typeface="Cambria Math" panose="02040503050406030204" pitchFamily="18" charset="0"/>
                              </a:rPr>
                              <m:t>1</m:t>
                            </m:r>
                          </m:sub>
                        </m:sSub>
                      </m:oMath>
                    </m:oMathPara>
                  </a14:m>
                  <a:endParaRPr lang="en-US" sz="1400" dirty="0"/>
                </a:p>
              </p:txBody>
            </p:sp>
          </mc:Choice>
          <mc:Fallback xmlns="">
            <p:sp>
              <p:nvSpPr>
                <p:cNvPr id="43" name="Textfeld 42">
                  <a:extLst>
                    <a:ext uri="{FF2B5EF4-FFF2-40B4-BE49-F238E27FC236}">
                      <a16:creationId xmlns:a16="http://schemas.microsoft.com/office/drawing/2014/main" id="{F07A7D7D-F0A6-48C9-B930-A3E86A6F7573}"/>
                    </a:ext>
                  </a:extLst>
                </p:cNvPr>
                <p:cNvSpPr txBox="1">
                  <a:spLocks noRot="1" noChangeAspect="1" noMove="1" noResize="1" noEditPoints="1" noAdjustHandles="1" noChangeArrowheads="1" noChangeShapeType="1" noTextEdit="1"/>
                </p:cNvSpPr>
                <p:nvPr/>
              </p:nvSpPr>
              <p:spPr>
                <a:xfrm>
                  <a:off x="5746472" y="1889181"/>
                  <a:ext cx="131792" cy="307777"/>
                </a:xfrm>
                <a:prstGeom prst="rect">
                  <a:avLst/>
                </a:prstGeom>
                <a:blipFill>
                  <a:blip r:embed="rId4"/>
                  <a:stretch>
                    <a:fillRect/>
                  </a:stretch>
                </a:blipFill>
              </p:spPr>
              <p:txBody>
                <a:bodyPr/>
                <a:lstStyle/>
                <a:p>
                  <a:r>
                    <a:rPr lang="en-US">
                      <a:noFill/>
                    </a:rPr>
                    <a:t> </a:t>
                  </a:r>
                </a:p>
              </p:txBody>
            </p:sp>
          </mc:Fallback>
        </mc:AlternateContent>
        <p:sp>
          <p:nvSpPr>
            <p:cNvPr id="44" name="CustomShape 15">
              <a:extLst>
                <a:ext uri="{FF2B5EF4-FFF2-40B4-BE49-F238E27FC236}">
                  <a16:creationId xmlns:a16="http://schemas.microsoft.com/office/drawing/2014/main" id="{3414922A-709F-4466-9D8A-1FE8E5ABE68D}"/>
                </a:ext>
              </a:extLst>
            </p:cNvPr>
            <p:cNvSpPr/>
            <p:nvPr/>
          </p:nvSpPr>
          <p:spPr>
            <a:xfrm rot="10800000">
              <a:off x="5826916" y="1710482"/>
              <a:ext cx="0" cy="522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45" name="Textfeld 44">
                  <a:extLst>
                    <a:ext uri="{FF2B5EF4-FFF2-40B4-BE49-F238E27FC236}">
                      <a16:creationId xmlns:a16="http://schemas.microsoft.com/office/drawing/2014/main" id="{0E5AB7CE-6148-4042-8639-CA2E9288BF42}"/>
                    </a:ext>
                  </a:extLst>
                </p:cNvPr>
                <p:cNvSpPr txBox="1"/>
                <p:nvPr/>
              </p:nvSpPr>
              <p:spPr>
                <a:xfrm>
                  <a:off x="6096476" y="1714564"/>
                  <a:ext cx="129884" cy="215444"/>
                </a:xfrm>
                <a:prstGeom prst="rect">
                  <a:avLst/>
                </a:prstGeom>
                <a:noFill/>
              </p:spPr>
              <p:txBody>
                <a:bodyPr wrap="square" lIns="0" tIns="0" rIns="0" bIns="0">
                  <a:spAutoFit/>
                </a:bodyPr>
                <a:lstStyle/>
                <a:p>
                  <a:pPr/>
                  <a14:m>
                    <m:oMathPara xmlns:m="http://schemas.openxmlformats.org/officeDocument/2006/math">
                      <m:oMathParaPr>
                        <m:jc m:val="left"/>
                      </m:oMathParaPr>
                      <m:oMath xmlns:m="http://schemas.openxmlformats.org/officeDocument/2006/math">
                        <m:sSub>
                          <m:sSubPr>
                            <m:ctrlPr>
                              <a:rPr lang="en-US" sz="1400" i="1" spc="-1" smtClean="0">
                                <a:latin typeface="Cambria Math" panose="02040503050406030204" pitchFamily="18" charset="0"/>
                              </a:rPr>
                            </m:ctrlPr>
                          </m:sSubPr>
                          <m:e>
                            <m:r>
                              <a:rPr lang="de-DE" sz="1400" b="0" i="1" spc="-1" smtClean="0">
                                <a:latin typeface="Cambria Math" panose="02040503050406030204" pitchFamily="18" charset="0"/>
                              </a:rPr>
                              <m:t>𝑡</m:t>
                            </m:r>
                          </m:e>
                          <m:sub>
                            <m:r>
                              <m:rPr>
                                <m:sty m:val="p"/>
                              </m:rPr>
                              <a:rPr lang="de-DE" sz="1400" b="0" i="0" spc="-1" smtClean="0">
                                <a:latin typeface="Cambria Math" panose="02040503050406030204" pitchFamily="18" charset="0"/>
                              </a:rPr>
                              <m:t>halt</m:t>
                            </m:r>
                          </m:sub>
                        </m:sSub>
                      </m:oMath>
                    </m:oMathPara>
                  </a14:m>
                  <a:endParaRPr lang="en-US" sz="1400" dirty="0"/>
                </a:p>
              </p:txBody>
            </p:sp>
          </mc:Choice>
          <mc:Fallback xmlns="">
            <p:sp>
              <p:nvSpPr>
                <p:cNvPr id="45" name="Textfeld 44">
                  <a:extLst>
                    <a:ext uri="{FF2B5EF4-FFF2-40B4-BE49-F238E27FC236}">
                      <a16:creationId xmlns:a16="http://schemas.microsoft.com/office/drawing/2014/main" id="{0E5AB7CE-6148-4042-8639-CA2E9288BF42}"/>
                    </a:ext>
                  </a:extLst>
                </p:cNvPr>
                <p:cNvSpPr txBox="1">
                  <a:spLocks noRot="1" noChangeAspect="1" noMove="1" noResize="1" noEditPoints="1" noAdjustHandles="1" noChangeArrowheads="1" noChangeShapeType="1" noTextEdit="1"/>
                </p:cNvSpPr>
                <p:nvPr/>
              </p:nvSpPr>
              <p:spPr>
                <a:xfrm>
                  <a:off x="6096476" y="1714564"/>
                  <a:ext cx="129884" cy="215444"/>
                </a:xfrm>
                <a:prstGeom prst="rect">
                  <a:avLst/>
                </a:prstGeom>
                <a:blipFill>
                  <a:blip r:embed="rId5"/>
                  <a:stretch>
                    <a:fillRect l="-15152" b="-17143"/>
                  </a:stretch>
                </a:blipFill>
              </p:spPr>
              <p:txBody>
                <a:bodyPr/>
                <a:lstStyle/>
                <a:p>
                  <a:r>
                    <a:rPr lang="en-US">
                      <a:noFill/>
                    </a:rPr>
                    <a:t> </a:t>
                  </a:r>
                </a:p>
              </p:txBody>
            </p:sp>
          </mc:Fallback>
        </mc:AlternateContent>
        <p:sp>
          <p:nvSpPr>
            <p:cNvPr id="46" name="CustomShape 15">
              <a:extLst>
                <a:ext uri="{FF2B5EF4-FFF2-40B4-BE49-F238E27FC236}">
                  <a16:creationId xmlns:a16="http://schemas.microsoft.com/office/drawing/2014/main" id="{F546F79F-0AED-4632-A8F0-C30435D78BBC}"/>
                </a:ext>
              </a:extLst>
            </p:cNvPr>
            <p:cNvSpPr/>
            <p:nvPr/>
          </p:nvSpPr>
          <p:spPr>
            <a:xfrm rot="5400000">
              <a:off x="5982290" y="1616969"/>
              <a:ext cx="0" cy="666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38" name="CustomShape 15">
              <a:extLst>
                <a:ext uri="{FF2B5EF4-FFF2-40B4-BE49-F238E27FC236}">
                  <a16:creationId xmlns:a16="http://schemas.microsoft.com/office/drawing/2014/main" id="{6233E1F8-233A-4524-A7B7-F1996FBB69F1}"/>
                </a:ext>
              </a:extLst>
            </p:cNvPr>
            <p:cNvSpPr/>
            <p:nvPr/>
          </p:nvSpPr>
          <p:spPr>
            <a:xfrm rot="10800000">
              <a:off x="5649290" y="1448915"/>
              <a:ext cx="0" cy="79200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grpSp>
      <p:cxnSp>
        <p:nvCxnSpPr>
          <p:cNvPr id="59" name="Gerader Verbinder 58">
            <a:extLst>
              <a:ext uri="{FF2B5EF4-FFF2-40B4-BE49-F238E27FC236}">
                <a16:creationId xmlns:a16="http://schemas.microsoft.com/office/drawing/2014/main" id="{D4E42919-AAC3-4073-8E4D-EE9E5541F7CB}"/>
              </a:ext>
            </a:extLst>
          </p:cNvPr>
          <p:cNvCxnSpPr>
            <a:cxnSpLocks/>
          </p:cNvCxnSpPr>
          <p:nvPr/>
        </p:nvCxnSpPr>
        <p:spPr>
          <a:xfrm>
            <a:off x="575110" y="5833155"/>
            <a:ext cx="3738885" cy="0"/>
          </a:xfrm>
          <a:prstGeom prst="line">
            <a:avLst/>
          </a:prstGeom>
          <a:ln w="19050">
            <a:solidFill>
              <a:srgbClr val="50D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59">
                <a:extLst>
                  <a:ext uri="{FF2B5EF4-FFF2-40B4-BE49-F238E27FC236}">
                    <a16:creationId xmlns:a16="http://schemas.microsoft.com/office/drawing/2014/main" id="{18236002-523F-4A6B-8946-9902B4EFAD62}"/>
                  </a:ext>
                </a:extLst>
              </p:cNvPr>
              <p:cNvSpPr txBox="1"/>
              <p:nvPr/>
            </p:nvSpPr>
            <p:spPr>
              <a:xfrm>
                <a:off x="4082012" y="5907529"/>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b="0" i="1" strike="noStrike" spc="-1" smtClean="0">
                              <a:latin typeface="Cambria Math" panose="02040503050406030204" pitchFamily="18" charset="0"/>
                            </a:rPr>
                          </m:ctrlPr>
                        </m:sSubPr>
                        <m:e>
                          <m:r>
                            <a:rPr lang="de-DE" sz="1400" b="0" i="1" strike="noStrike" spc="-1" smtClean="0">
                              <a:latin typeface="Cambria Math" panose="02040503050406030204" pitchFamily="18" charset="0"/>
                            </a:rPr>
                            <m:t>𝑣</m:t>
                          </m:r>
                        </m:e>
                        <m:sub>
                          <m:r>
                            <m:rPr>
                              <m:sty m:val="p"/>
                            </m:rPr>
                            <a:rPr lang="de-DE" sz="1400" b="0" i="0" strike="noStrike" spc="-1" smtClean="0">
                              <a:latin typeface="Cambria Math" panose="02040503050406030204" pitchFamily="18" charset="0"/>
                            </a:rPr>
                            <m:t>ein</m:t>
                          </m:r>
                        </m:sub>
                      </m:sSub>
                    </m:oMath>
                  </m:oMathPara>
                </a14:m>
                <a:endParaRPr lang="en-US" sz="1400" dirty="0"/>
              </a:p>
            </p:txBody>
          </p:sp>
        </mc:Choice>
        <mc:Fallback xmlns="">
          <p:sp>
            <p:nvSpPr>
              <p:cNvPr id="60" name="Textfeld 59">
                <a:extLst>
                  <a:ext uri="{FF2B5EF4-FFF2-40B4-BE49-F238E27FC236}">
                    <a16:creationId xmlns:a16="http://schemas.microsoft.com/office/drawing/2014/main" id="{18236002-523F-4A6B-8946-9902B4EFAD62}"/>
                  </a:ext>
                </a:extLst>
              </p:cNvPr>
              <p:cNvSpPr txBox="1">
                <a:spLocks noRot="1" noChangeAspect="1" noMove="1" noResize="1" noEditPoints="1" noAdjustHandles="1" noChangeArrowheads="1" noChangeShapeType="1" noTextEdit="1"/>
              </p:cNvSpPr>
              <p:nvPr/>
            </p:nvSpPr>
            <p:spPr>
              <a:xfrm>
                <a:off x="4082012" y="5907529"/>
                <a:ext cx="694382" cy="307777"/>
              </a:xfrm>
              <a:prstGeom prst="rect">
                <a:avLst/>
              </a:prstGeom>
              <a:blipFill>
                <a:blip r:embed="rId6"/>
                <a:stretch>
                  <a:fillRect/>
                </a:stretch>
              </a:blipFill>
            </p:spPr>
            <p:txBody>
              <a:bodyPr/>
              <a:lstStyle/>
              <a:p>
                <a:r>
                  <a:rPr lang="en-GB">
                    <a:noFill/>
                  </a:rPr>
                  <a:t> </a:t>
                </a:r>
              </a:p>
            </p:txBody>
          </p:sp>
        </mc:Fallback>
      </mc:AlternateContent>
      <p:sp>
        <p:nvSpPr>
          <p:cNvPr id="61" name="CustomShape 15">
            <a:extLst>
              <a:ext uri="{FF2B5EF4-FFF2-40B4-BE49-F238E27FC236}">
                <a16:creationId xmlns:a16="http://schemas.microsoft.com/office/drawing/2014/main" id="{AA592407-631F-4A5C-9D85-064BB85A056B}"/>
              </a:ext>
            </a:extLst>
          </p:cNvPr>
          <p:cNvSpPr/>
          <p:nvPr/>
        </p:nvSpPr>
        <p:spPr>
          <a:xfrm rot="10800000">
            <a:off x="4269697" y="5873044"/>
            <a:ext cx="0" cy="605494"/>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66" name="Textfeld 65">
                <a:extLst>
                  <a:ext uri="{FF2B5EF4-FFF2-40B4-BE49-F238E27FC236}">
                    <a16:creationId xmlns:a16="http://schemas.microsoft.com/office/drawing/2014/main" id="{F22AEA99-0961-4331-B305-0D8DACD7BC3A}"/>
                  </a:ext>
                </a:extLst>
              </p:cNvPr>
              <p:cNvSpPr txBox="1"/>
              <p:nvPr/>
            </p:nvSpPr>
            <p:spPr>
              <a:xfrm>
                <a:off x="4310508" y="6518430"/>
                <a:ext cx="21565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66" name="Textfeld 65">
                <a:extLst>
                  <a:ext uri="{FF2B5EF4-FFF2-40B4-BE49-F238E27FC236}">
                    <a16:creationId xmlns:a16="http://schemas.microsoft.com/office/drawing/2014/main" id="{F22AEA99-0961-4331-B305-0D8DACD7BC3A}"/>
                  </a:ext>
                </a:extLst>
              </p:cNvPr>
              <p:cNvSpPr txBox="1">
                <a:spLocks noRot="1" noChangeAspect="1" noMove="1" noResize="1" noEditPoints="1" noAdjustHandles="1" noChangeArrowheads="1" noChangeShapeType="1" noTextEdit="1"/>
              </p:cNvSpPr>
              <p:nvPr/>
            </p:nvSpPr>
            <p:spPr>
              <a:xfrm>
                <a:off x="4310508" y="6518430"/>
                <a:ext cx="215652" cy="307777"/>
              </a:xfrm>
              <a:prstGeom prst="rect">
                <a:avLst/>
              </a:prstGeom>
              <a:blipFill>
                <a:blip r:embed="rId7"/>
                <a:stretch>
                  <a:fillRect r="-2857"/>
                </a:stretch>
              </a:blipFill>
            </p:spPr>
            <p:txBody>
              <a:bodyPr/>
              <a:lstStyle/>
              <a:p>
                <a:r>
                  <a:rPr lang="en-GB">
                    <a:noFill/>
                  </a:rPr>
                  <a:t> </a:t>
                </a:r>
              </a:p>
            </p:txBody>
          </p:sp>
        </mc:Fallback>
      </mc:AlternateContent>
      <p:grpSp>
        <p:nvGrpSpPr>
          <p:cNvPr id="67" name="Gruppieren 66">
            <a:extLst>
              <a:ext uri="{FF2B5EF4-FFF2-40B4-BE49-F238E27FC236}">
                <a16:creationId xmlns:a16="http://schemas.microsoft.com/office/drawing/2014/main" id="{D0592DCD-75E3-4C56-8342-ED8E8F0139E8}"/>
              </a:ext>
            </a:extLst>
          </p:cNvPr>
          <p:cNvGrpSpPr/>
          <p:nvPr/>
        </p:nvGrpSpPr>
        <p:grpSpPr>
          <a:xfrm>
            <a:off x="541097" y="3301220"/>
            <a:ext cx="3840671" cy="834350"/>
            <a:chOff x="5649290" y="1412915"/>
            <a:chExt cx="1224000" cy="834350"/>
          </a:xfrm>
        </p:grpSpPr>
        <p:sp>
          <p:nvSpPr>
            <p:cNvPr id="69" name="CustomShape 16">
              <a:extLst>
                <a:ext uri="{FF2B5EF4-FFF2-40B4-BE49-F238E27FC236}">
                  <a16:creationId xmlns:a16="http://schemas.microsoft.com/office/drawing/2014/main" id="{732CAE84-9A3D-45B9-8B3D-902DFBDCD11E}"/>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68" name="CustomShape 15">
              <a:extLst>
                <a:ext uri="{FF2B5EF4-FFF2-40B4-BE49-F238E27FC236}">
                  <a16:creationId xmlns:a16="http://schemas.microsoft.com/office/drawing/2014/main" id="{85E9FD16-D53A-487D-95A3-BE39E5E0BCFE}"/>
                </a:ext>
              </a:extLst>
            </p:cNvPr>
            <p:cNvSpPr/>
            <p:nvPr/>
          </p:nvSpPr>
          <p:spPr>
            <a:xfrm rot="10800000">
              <a:off x="5649290" y="1412915"/>
              <a:ext cx="0" cy="828000"/>
            </a:xfrm>
            <a:custGeom>
              <a:avLst/>
              <a:gdLst/>
              <a:ahLst/>
              <a:cxnLst/>
              <a:rect l="l" t="t" r="r" b="b"/>
              <a:pathLst>
                <a:path w="21600" h="21600">
                  <a:moveTo>
                    <a:pt x="0" y="0"/>
                  </a:moveTo>
                  <a:lnTo>
                    <a:pt x="21600" y="21600"/>
                  </a:lnTo>
                </a:path>
              </a:pathLst>
            </a:cu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sp>
      </p:grp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DBA9A376-7540-48D4-B142-B04A4438F7DB}"/>
                  </a:ext>
                </a:extLst>
              </p:cNvPr>
              <p:cNvSpPr txBox="1"/>
              <p:nvPr/>
            </p:nvSpPr>
            <p:spPr>
              <a:xfrm>
                <a:off x="4034578" y="4141921"/>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80" name="Textfeld 79">
                <a:extLst>
                  <a:ext uri="{FF2B5EF4-FFF2-40B4-BE49-F238E27FC236}">
                    <a16:creationId xmlns:a16="http://schemas.microsoft.com/office/drawing/2014/main" id="{DBA9A376-7540-48D4-B142-B04A4438F7DB}"/>
                  </a:ext>
                </a:extLst>
              </p:cNvPr>
              <p:cNvSpPr txBox="1">
                <a:spLocks noRot="1" noChangeAspect="1" noMove="1" noResize="1" noEditPoints="1" noAdjustHandles="1" noChangeArrowheads="1" noChangeShapeType="1" noTextEdit="1"/>
              </p:cNvSpPr>
              <p:nvPr/>
            </p:nvSpPr>
            <p:spPr>
              <a:xfrm>
                <a:off x="4034578" y="4141921"/>
                <a:ext cx="694382" cy="307777"/>
              </a:xfrm>
              <a:prstGeom prst="rect">
                <a:avLst/>
              </a:prstGeom>
              <a:blipFill>
                <a:blip r:embed="rId8"/>
                <a:stretch>
                  <a:fillRect/>
                </a:stretch>
              </a:blipFill>
            </p:spPr>
            <p:txBody>
              <a:bodyPr/>
              <a:lstStyle/>
              <a:p>
                <a:r>
                  <a:rPr lang="en-GB">
                    <a:noFill/>
                  </a:rPr>
                  <a:t> </a:t>
                </a:r>
              </a:p>
            </p:txBody>
          </p:sp>
        </mc:Fallback>
      </mc:AlternateContent>
      <p:sp>
        <p:nvSpPr>
          <p:cNvPr id="81" name="CustomShape 40">
            <a:extLst>
              <a:ext uri="{FF2B5EF4-FFF2-40B4-BE49-F238E27FC236}">
                <a16:creationId xmlns:a16="http://schemas.microsoft.com/office/drawing/2014/main" id="{2BDF7542-9EA9-4D84-B973-5B24FBD5ED0B}"/>
              </a:ext>
            </a:extLst>
          </p:cNvPr>
          <p:cNvSpPr/>
          <p:nvPr/>
        </p:nvSpPr>
        <p:spPr>
          <a:xfrm>
            <a:off x="551981" y="3407210"/>
            <a:ext cx="3758527" cy="743144"/>
          </a:xfrm>
          <a:custGeom>
            <a:avLst/>
            <a:gdLst>
              <a:gd name="connsiteX0" fmla="*/ 0 w 69635"/>
              <a:gd name="connsiteY0" fmla="*/ 71055 h 71055"/>
              <a:gd name="connsiteX1" fmla="*/ 13077 w 69635"/>
              <a:gd name="connsiteY1" fmla="*/ 0 h 71055"/>
              <a:gd name="connsiteX2" fmla="*/ 16618 w 69635"/>
              <a:gd name="connsiteY2" fmla="*/ 40458 h 71055"/>
              <a:gd name="connsiteX3" fmla="*/ 19256 w 69635"/>
              <a:gd name="connsiteY3" fmla="*/ 40985 h 71055"/>
              <a:gd name="connsiteX4" fmla="*/ 21893 w 69635"/>
              <a:gd name="connsiteY4" fmla="*/ 36237 h 71055"/>
              <a:gd name="connsiteX5" fmla="*/ 61986 w 69635"/>
              <a:gd name="connsiteY5" fmla="*/ 35710 h 71055"/>
              <a:gd name="connsiteX6" fmla="*/ 63041 w 69635"/>
              <a:gd name="connsiteY6" fmla="*/ 43623 h 71055"/>
              <a:gd name="connsiteX7" fmla="*/ 69635 w 69635"/>
              <a:gd name="connsiteY7" fmla="*/ 70527 h 7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35" h="71055">
                <a:moveTo>
                  <a:pt x="0" y="71055"/>
                </a:moveTo>
                <a:lnTo>
                  <a:pt x="13077" y="0"/>
                </a:lnTo>
                <a:lnTo>
                  <a:pt x="16618" y="40458"/>
                </a:lnTo>
                <a:lnTo>
                  <a:pt x="19256" y="40985"/>
                </a:lnTo>
                <a:lnTo>
                  <a:pt x="21893" y="36237"/>
                </a:lnTo>
                <a:lnTo>
                  <a:pt x="61986" y="35710"/>
                </a:lnTo>
                <a:lnTo>
                  <a:pt x="63041" y="43623"/>
                </a:lnTo>
                <a:lnTo>
                  <a:pt x="69635" y="70527"/>
                </a:lnTo>
              </a:path>
            </a:pathLst>
          </a:custGeom>
          <a:noFill/>
          <a:ln w="19050">
            <a:solidFill>
              <a:srgbClr val="FF9900"/>
            </a:solidFill>
            <a:round/>
          </a:ln>
        </p:spPr>
        <p:style>
          <a:lnRef idx="0">
            <a:scrgbClr r="0" g="0" b="0"/>
          </a:lnRef>
          <a:fillRef idx="0">
            <a:scrgbClr r="0" g="0" b="0"/>
          </a:fillRef>
          <a:effectRef idx="0">
            <a:scrgbClr r="0" g="0" b="0"/>
          </a:effectRef>
          <a:fontRef idx="minor"/>
        </p:style>
      </p:sp>
      <p:sp>
        <p:nvSpPr>
          <p:cNvPr id="82" name="CustomShape 40">
            <a:extLst>
              <a:ext uri="{FF2B5EF4-FFF2-40B4-BE49-F238E27FC236}">
                <a16:creationId xmlns:a16="http://schemas.microsoft.com/office/drawing/2014/main" id="{1F6237B7-DC57-459D-B4E5-3A1720B85EB5}"/>
              </a:ext>
            </a:extLst>
          </p:cNvPr>
          <p:cNvSpPr/>
          <p:nvPr/>
        </p:nvSpPr>
        <p:spPr>
          <a:xfrm>
            <a:off x="547093" y="3454329"/>
            <a:ext cx="3722603" cy="865532"/>
          </a:xfrm>
          <a:custGeom>
            <a:avLst/>
            <a:gdLst>
              <a:gd name="connsiteX0" fmla="*/ 0 w 69635"/>
              <a:gd name="connsiteY0" fmla="*/ 69112 h 69112"/>
              <a:gd name="connsiteX1" fmla="*/ 6919 w 69635"/>
              <a:gd name="connsiteY1" fmla="*/ 0 h 69112"/>
              <a:gd name="connsiteX2" fmla="*/ 16618 w 69635"/>
              <a:gd name="connsiteY2" fmla="*/ 38515 h 69112"/>
              <a:gd name="connsiteX3" fmla="*/ 19256 w 69635"/>
              <a:gd name="connsiteY3" fmla="*/ 39042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70007"/>
              <a:gd name="connsiteX1" fmla="*/ 6919 w 69635"/>
              <a:gd name="connsiteY1" fmla="*/ 0 h 70007"/>
              <a:gd name="connsiteX2" fmla="*/ 16618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70007"/>
              <a:gd name="connsiteX1" fmla="*/ 6919 w 69635"/>
              <a:gd name="connsiteY1" fmla="*/ 0 h 70007"/>
              <a:gd name="connsiteX2" fmla="*/ 11659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69112"/>
              <a:gd name="connsiteX1" fmla="*/ 6919 w 69635"/>
              <a:gd name="connsiteY1" fmla="*/ 0 h 69112"/>
              <a:gd name="connsiteX2" fmla="*/ 11659 w 69635"/>
              <a:gd name="connsiteY2" fmla="*/ 38515 h 69112"/>
              <a:gd name="connsiteX3" fmla="*/ 17189 w 69635"/>
              <a:gd name="connsiteY3" fmla="*/ 66971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61986 w 69635"/>
              <a:gd name="connsiteY4" fmla="*/ 33767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0038 w 69635"/>
              <a:gd name="connsiteY4" fmla="*/ 69589 h 82757"/>
              <a:gd name="connsiteX5" fmla="*/ 69635 w 69635"/>
              <a:gd name="connsiteY5" fmla="*/ 68584 h 82757"/>
              <a:gd name="connsiteX0" fmla="*/ 0 w 69428"/>
              <a:gd name="connsiteY0" fmla="*/ 69112 h 82757"/>
              <a:gd name="connsiteX1" fmla="*/ 6919 w 69428"/>
              <a:gd name="connsiteY1" fmla="*/ 0 h 82757"/>
              <a:gd name="connsiteX2" fmla="*/ 11659 w 69428"/>
              <a:gd name="connsiteY2" fmla="*/ 38515 h 82757"/>
              <a:gd name="connsiteX3" fmla="*/ 16776 w 69428"/>
              <a:gd name="connsiteY3" fmla="*/ 82757 h 82757"/>
              <a:gd name="connsiteX4" fmla="*/ 20038 w 69428"/>
              <a:gd name="connsiteY4" fmla="*/ 69589 h 82757"/>
              <a:gd name="connsiteX5" fmla="*/ 69428 w 69428"/>
              <a:gd name="connsiteY5" fmla="*/ 69191 h 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8" h="82757">
                <a:moveTo>
                  <a:pt x="0" y="69112"/>
                </a:moveTo>
                <a:lnTo>
                  <a:pt x="6919" y="0"/>
                </a:lnTo>
                <a:lnTo>
                  <a:pt x="11659" y="38515"/>
                </a:lnTo>
                <a:lnTo>
                  <a:pt x="16776" y="82757"/>
                </a:lnTo>
                <a:cubicBezTo>
                  <a:pt x="18964" y="74073"/>
                  <a:pt x="20179" y="69756"/>
                  <a:pt x="20038" y="69589"/>
                </a:cubicBezTo>
                <a:lnTo>
                  <a:pt x="69428" y="69191"/>
                </a:lnTo>
              </a:path>
            </a:pathLst>
          </a:custGeom>
          <a:noFill/>
          <a:ln w="19050">
            <a:solidFill>
              <a:srgbClr val="C50259"/>
            </a:solidFill>
            <a:round/>
          </a:ln>
        </p:spPr>
        <p:style>
          <a:lnRef idx="0">
            <a:scrgbClr r="0" g="0" b="0"/>
          </a:lnRef>
          <a:fillRef idx="0">
            <a:scrgbClr r="0" g="0" b="0"/>
          </a:fillRef>
          <a:effectRef idx="0">
            <a:scrgbClr r="0" g="0" b="0"/>
          </a:effectRef>
          <a:fontRef idx="minor"/>
        </p:style>
      </p:sp>
      <p:sp>
        <p:nvSpPr>
          <p:cNvPr id="88" name="Pfeil: nach rechts 87">
            <a:extLst>
              <a:ext uri="{FF2B5EF4-FFF2-40B4-BE49-F238E27FC236}">
                <a16:creationId xmlns:a16="http://schemas.microsoft.com/office/drawing/2014/main" id="{F728C9B6-872D-4FD4-9FA8-36C6298D2B73}"/>
              </a:ext>
            </a:extLst>
          </p:cNvPr>
          <p:cNvSpPr/>
          <p:nvPr/>
        </p:nvSpPr>
        <p:spPr>
          <a:xfrm rot="16200000">
            <a:off x="997106" y="5400910"/>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Pfeil: nach rechts 88">
            <a:extLst>
              <a:ext uri="{FF2B5EF4-FFF2-40B4-BE49-F238E27FC236}">
                <a16:creationId xmlns:a16="http://schemas.microsoft.com/office/drawing/2014/main" id="{F8B16223-0295-4441-9AFB-26B002657B96}"/>
              </a:ext>
            </a:extLst>
          </p:cNvPr>
          <p:cNvSpPr/>
          <p:nvPr/>
        </p:nvSpPr>
        <p:spPr>
          <a:xfrm rot="16200000">
            <a:off x="2327871" y="5395523"/>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Pfeil: nach rechts 89">
            <a:extLst>
              <a:ext uri="{FF2B5EF4-FFF2-40B4-BE49-F238E27FC236}">
                <a16:creationId xmlns:a16="http://schemas.microsoft.com/office/drawing/2014/main" id="{7EA15934-8ADC-4AEF-B079-8E9A56E7EFD7}"/>
              </a:ext>
            </a:extLst>
          </p:cNvPr>
          <p:cNvSpPr/>
          <p:nvPr/>
        </p:nvSpPr>
        <p:spPr>
          <a:xfrm rot="16200000">
            <a:off x="3595626" y="5402763"/>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1" name="Pfeil: nach rechts 90">
            <a:extLst>
              <a:ext uri="{FF2B5EF4-FFF2-40B4-BE49-F238E27FC236}">
                <a16:creationId xmlns:a16="http://schemas.microsoft.com/office/drawing/2014/main" id="{4984E081-9831-4B4C-9171-6616D4745C38}"/>
              </a:ext>
            </a:extLst>
          </p:cNvPr>
          <p:cNvSpPr/>
          <p:nvPr/>
        </p:nvSpPr>
        <p:spPr>
          <a:xfrm rot="5400000" flipV="1">
            <a:off x="997106" y="4284525"/>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2" name="Pfeil: nach rechts 91">
            <a:extLst>
              <a:ext uri="{FF2B5EF4-FFF2-40B4-BE49-F238E27FC236}">
                <a16:creationId xmlns:a16="http://schemas.microsoft.com/office/drawing/2014/main" id="{96424CCA-38C9-411B-A9E4-BA11B6FA8D4D}"/>
              </a:ext>
            </a:extLst>
          </p:cNvPr>
          <p:cNvSpPr/>
          <p:nvPr/>
        </p:nvSpPr>
        <p:spPr>
          <a:xfrm rot="5400000" flipV="1">
            <a:off x="2327871" y="427913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3" name="Pfeil: nach rechts 92">
            <a:extLst>
              <a:ext uri="{FF2B5EF4-FFF2-40B4-BE49-F238E27FC236}">
                <a16:creationId xmlns:a16="http://schemas.microsoft.com/office/drawing/2014/main" id="{CC4E395F-AB66-48D4-A05A-A6472F4B521C}"/>
              </a:ext>
            </a:extLst>
          </p:cNvPr>
          <p:cNvSpPr/>
          <p:nvPr/>
        </p:nvSpPr>
        <p:spPr>
          <a:xfrm rot="5400000" flipV="1">
            <a:off x="3595626" y="428637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Textfeld 93">
            <a:extLst>
              <a:ext uri="{FF2B5EF4-FFF2-40B4-BE49-F238E27FC236}">
                <a16:creationId xmlns:a16="http://schemas.microsoft.com/office/drawing/2014/main" id="{8E9AB732-D3B3-4D92-9EEA-9D9BBC3F699E}"/>
              </a:ext>
            </a:extLst>
          </p:cNvPr>
          <p:cNvSpPr txBox="1"/>
          <p:nvPr/>
        </p:nvSpPr>
        <p:spPr>
          <a:xfrm>
            <a:off x="4636071" y="4507840"/>
            <a:ext cx="892233" cy="584775"/>
          </a:xfrm>
          <a:prstGeom prst="rect">
            <a:avLst/>
          </a:prstGeom>
          <a:noFill/>
        </p:spPr>
        <p:txBody>
          <a:bodyPr wrap="square" rtlCol="0">
            <a:spAutoFit/>
          </a:bodyPr>
          <a:lstStyle/>
          <a:p>
            <a:r>
              <a:rPr lang="de-DE" sz="1600" b="1" dirty="0"/>
              <a:t>Prozess-</a:t>
            </a:r>
            <a:br>
              <a:rPr lang="de-DE" sz="1600" b="1" dirty="0"/>
            </a:br>
            <a:r>
              <a:rPr lang="de-DE" sz="1600" b="1" dirty="0" err="1"/>
              <a:t>modell</a:t>
            </a:r>
            <a:endParaRPr lang="en-GB" sz="1600" b="1" dirty="0"/>
          </a:p>
        </p:txBody>
      </p:sp>
      <p:sp>
        <p:nvSpPr>
          <p:cNvPr id="95" name="Textfeld 94">
            <a:extLst>
              <a:ext uri="{FF2B5EF4-FFF2-40B4-BE49-F238E27FC236}">
                <a16:creationId xmlns:a16="http://schemas.microsoft.com/office/drawing/2014/main" id="{998659D6-11EF-45D9-AD5E-C458847C60A4}"/>
              </a:ext>
            </a:extLst>
          </p:cNvPr>
          <p:cNvSpPr txBox="1"/>
          <p:nvPr/>
        </p:nvSpPr>
        <p:spPr>
          <a:xfrm>
            <a:off x="4636071" y="5903632"/>
            <a:ext cx="1303684" cy="584775"/>
          </a:xfrm>
          <a:prstGeom prst="rect">
            <a:avLst/>
          </a:prstGeom>
          <a:noFill/>
        </p:spPr>
        <p:txBody>
          <a:bodyPr wrap="square" rtlCol="0">
            <a:spAutoFit/>
          </a:bodyPr>
          <a:lstStyle/>
          <a:p>
            <a:r>
              <a:rPr lang="de-DE" sz="1600" b="1" dirty="0"/>
              <a:t>Sollwert-trajektorien</a:t>
            </a:r>
            <a:endParaRPr lang="en-GB" sz="1600" b="1" dirty="0"/>
          </a:p>
        </p:txBody>
      </p:sp>
      <p:sp>
        <p:nvSpPr>
          <p:cNvPr id="96" name="Textfeld 95">
            <a:extLst>
              <a:ext uri="{FF2B5EF4-FFF2-40B4-BE49-F238E27FC236}">
                <a16:creationId xmlns:a16="http://schemas.microsoft.com/office/drawing/2014/main" id="{EC621E8D-0BEE-4AA8-B029-8BC3AC0260CF}"/>
              </a:ext>
            </a:extLst>
          </p:cNvPr>
          <p:cNvSpPr txBox="1"/>
          <p:nvPr/>
        </p:nvSpPr>
        <p:spPr>
          <a:xfrm>
            <a:off x="4636071" y="3454329"/>
            <a:ext cx="892233" cy="830997"/>
          </a:xfrm>
          <a:prstGeom prst="rect">
            <a:avLst/>
          </a:prstGeom>
          <a:noFill/>
        </p:spPr>
        <p:txBody>
          <a:bodyPr wrap="square" rtlCol="0">
            <a:spAutoFit/>
          </a:bodyPr>
          <a:lstStyle/>
          <a:p>
            <a:r>
              <a:rPr lang="de-DE" sz="1600" b="1" dirty="0"/>
              <a:t>Ist-Prozess-</a:t>
            </a:r>
            <a:br>
              <a:rPr lang="de-DE" sz="1600" b="1" dirty="0"/>
            </a:br>
            <a:r>
              <a:rPr lang="de-DE" sz="1600" b="1" dirty="0" err="1"/>
              <a:t>größen</a:t>
            </a:r>
            <a:endParaRPr lang="en-GB" sz="1600" b="1" dirty="0"/>
          </a:p>
        </p:txBody>
      </p:sp>
      <p:grpSp>
        <p:nvGrpSpPr>
          <p:cNvPr id="49" name="Gruppieren 48">
            <a:extLst>
              <a:ext uri="{FF2B5EF4-FFF2-40B4-BE49-F238E27FC236}">
                <a16:creationId xmlns:a16="http://schemas.microsoft.com/office/drawing/2014/main" id="{F69C521E-D0AF-4AED-B1FC-7CA8B0F51F7D}"/>
              </a:ext>
            </a:extLst>
          </p:cNvPr>
          <p:cNvGrpSpPr/>
          <p:nvPr/>
        </p:nvGrpSpPr>
        <p:grpSpPr>
          <a:xfrm>
            <a:off x="514604" y="4554972"/>
            <a:ext cx="3903730" cy="742387"/>
            <a:chOff x="505823" y="4697449"/>
            <a:chExt cx="3903730" cy="742387"/>
          </a:xfrm>
        </p:grpSpPr>
        <p:sp>
          <p:nvSpPr>
            <p:cNvPr id="50" name="Rechteck: abgerundete Ecken 49">
              <a:extLst>
                <a:ext uri="{FF2B5EF4-FFF2-40B4-BE49-F238E27FC236}">
                  <a16:creationId xmlns:a16="http://schemas.microsoft.com/office/drawing/2014/main" id="{E6A62F3B-3C54-4E81-8AEC-5E3DDDF09DB9}"/>
                </a:ext>
              </a:extLst>
            </p:cNvPr>
            <p:cNvSpPr/>
            <p:nvPr/>
          </p:nvSpPr>
          <p:spPr>
            <a:xfrm>
              <a:off x="505823" y="4697449"/>
              <a:ext cx="3903730" cy="742387"/>
            </a:xfrm>
            <a:prstGeom prst="roundRect">
              <a:avLst>
                <a:gd name="adj" fmla="val 3461"/>
              </a:avLst>
            </a:prstGeom>
            <a:solidFill>
              <a:srgbClr val="93C4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chteck: abgerundete Ecken 50">
              <a:extLst>
                <a:ext uri="{FF2B5EF4-FFF2-40B4-BE49-F238E27FC236}">
                  <a16:creationId xmlns:a16="http://schemas.microsoft.com/office/drawing/2014/main" id="{9FB7641C-43E9-4451-AE08-6BF546D1AABE}"/>
                </a:ext>
              </a:extLst>
            </p:cNvPr>
            <p:cNvSpPr/>
            <p:nvPr/>
          </p:nvSpPr>
          <p:spPr>
            <a:xfrm>
              <a:off x="578006" y="4825130"/>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Injektionsphase</a:t>
              </a:r>
              <a:endParaRPr lang="en-GB" sz="1200" b="1" dirty="0">
                <a:solidFill>
                  <a:schemeClr val="tx1"/>
                </a:solidFill>
              </a:endParaRPr>
            </a:p>
          </p:txBody>
        </p:sp>
        <p:sp>
          <p:nvSpPr>
            <p:cNvPr id="52" name="Rechteck: abgerundete Ecken 51">
              <a:extLst>
                <a:ext uri="{FF2B5EF4-FFF2-40B4-BE49-F238E27FC236}">
                  <a16:creationId xmlns:a16="http://schemas.microsoft.com/office/drawing/2014/main" id="{82B9FBAE-0D66-4951-A047-A7489984F5F2}"/>
                </a:ext>
              </a:extLst>
            </p:cNvPr>
            <p:cNvSpPr/>
            <p:nvPr/>
          </p:nvSpPr>
          <p:spPr>
            <a:xfrm>
              <a:off x="1868213" y="4825130"/>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Nachdruckphase</a:t>
              </a:r>
              <a:endParaRPr lang="en-GB" sz="1200" b="1" dirty="0">
                <a:solidFill>
                  <a:schemeClr val="tx1"/>
                </a:solidFill>
              </a:endParaRPr>
            </a:p>
          </p:txBody>
        </p:sp>
        <p:sp>
          <p:nvSpPr>
            <p:cNvPr id="53" name="Rechteck: abgerundete Ecken 52">
              <a:extLst>
                <a:ext uri="{FF2B5EF4-FFF2-40B4-BE49-F238E27FC236}">
                  <a16:creationId xmlns:a16="http://schemas.microsoft.com/office/drawing/2014/main" id="{53AAD213-F89F-4550-8B58-E39249C447EC}"/>
                </a:ext>
              </a:extLst>
            </p:cNvPr>
            <p:cNvSpPr/>
            <p:nvPr/>
          </p:nvSpPr>
          <p:spPr>
            <a:xfrm>
              <a:off x="3138882" y="4827979"/>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a:t>
              </a:r>
              <a:br>
                <a:rPr lang="en-GB" sz="1200" b="1" dirty="0">
                  <a:solidFill>
                    <a:schemeClr val="tx1"/>
                  </a:solidFill>
                </a:rPr>
              </a:br>
              <a:r>
                <a:rPr lang="en-GB" sz="1200" b="1" dirty="0" err="1">
                  <a:solidFill>
                    <a:schemeClr val="tx1"/>
                  </a:solidFill>
                </a:rPr>
                <a:t>Abkühlphase</a:t>
              </a:r>
              <a:endParaRPr lang="en-GB" sz="1200" b="1" dirty="0">
                <a:solidFill>
                  <a:schemeClr val="tx1"/>
                </a:solidFill>
              </a:endParaRPr>
            </a:p>
          </p:txBody>
        </p:sp>
      </p:grpSp>
      <p:sp>
        <p:nvSpPr>
          <p:cNvPr id="54" name="Inhaltsplatzhalter 96">
            <a:extLst>
              <a:ext uri="{FF2B5EF4-FFF2-40B4-BE49-F238E27FC236}">
                <a16:creationId xmlns:a16="http://schemas.microsoft.com/office/drawing/2014/main" id="{1AD48517-7EBA-4306-80D9-8961B63C7BDF}"/>
              </a:ext>
            </a:extLst>
          </p:cNvPr>
          <p:cNvSpPr txBox="1">
            <a:spLocks/>
          </p:cNvSpPr>
          <p:nvPr/>
        </p:nvSpPr>
        <p:spPr>
          <a:xfrm>
            <a:off x="6073023" y="725374"/>
            <a:ext cx="5926617" cy="5565993"/>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Grundlagen der datengetriebenen Modellbildung</a:t>
            </a:r>
          </a:p>
          <a:p>
            <a:r>
              <a:rPr lang="de-DE" sz="1800" dirty="0"/>
              <a:t>Seminar &amp; Hands-on Workshop (jeweils 1 h)</a:t>
            </a:r>
          </a:p>
          <a:p>
            <a:r>
              <a:rPr lang="de-DE" sz="1800" dirty="0"/>
              <a:t>Vermittlung der Grundlagen der datengetriebenen Modellbildung und nichtlinearen Optimierung</a:t>
            </a:r>
          </a:p>
          <a:p>
            <a:r>
              <a:rPr lang="de-DE" sz="1800" dirty="0"/>
              <a:t>Einführung in das Optimierungsframework </a:t>
            </a:r>
            <a:r>
              <a:rPr lang="de-DE" sz="1800" dirty="0" err="1"/>
              <a:t>Casadi</a:t>
            </a:r>
            <a:endParaRPr lang="de-DE" sz="1800" dirty="0"/>
          </a:p>
          <a:p>
            <a:r>
              <a:rPr lang="de-DE" sz="1800" dirty="0"/>
              <a:t>Lösung kleiner Fallstudien</a:t>
            </a:r>
          </a:p>
          <a:p>
            <a:pPr marL="0" indent="0">
              <a:buNone/>
            </a:pPr>
            <a:endParaRPr lang="de-DE" sz="1800" dirty="0"/>
          </a:p>
          <a:p>
            <a:pPr marL="0" indent="0">
              <a:buNone/>
            </a:pPr>
            <a:r>
              <a:rPr lang="de-DE" sz="1800" b="1" dirty="0"/>
              <a:t>Datengetriebene Modellbildung des Spritzgießprozesses</a:t>
            </a:r>
          </a:p>
          <a:p>
            <a:r>
              <a:rPr lang="de-DE" sz="1800" dirty="0"/>
              <a:t>Seminar &amp; Hands-on Workshop (jeweils 1 h)</a:t>
            </a:r>
          </a:p>
          <a:p>
            <a:r>
              <a:rPr lang="de-DE" sz="1800" dirty="0"/>
              <a:t>Modellierung des prozessgeregelten Spritzgießprozesses</a:t>
            </a:r>
          </a:p>
          <a:p>
            <a:r>
              <a:rPr lang="de-DE" sz="1800" dirty="0"/>
              <a:t>Anwendung und Funktionsweise der entwickelten Methoden zur Bildung des Prozessmodells </a:t>
            </a:r>
          </a:p>
          <a:p>
            <a:r>
              <a:rPr lang="de-DE" sz="1800" dirty="0"/>
              <a:t>Lösung kleiner Fallstudien</a:t>
            </a:r>
          </a:p>
          <a:p>
            <a:endParaRPr lang="de-DE" sz="2000" dirty="0"/>
          </a:p>
          <a:p>
            <a:endParaRPr lang="de-DE" sz="2000" dirty="0"/>
          </a:p>
          <a:p>
            <a:pPr marL="0" indent="0">
              <a:buNone/>
            </a:pPr>
            <a:endParaRPr lang="de-DE" sz="2000" b="1" dirty="0"/>
          </a:p>
        </p:txBody>
      </p:sp>
      <p:cxnSp>
        <p:nvCxnSpPr>
          <p:cNvPr id="7" name="Gerader Verbinder 6">
            <a:extLst>
              <a:ext uri="{FF2B5EF4-FFF2-40B4-BE49-F238E27FC236}">
                <a16:creationId xmlns:a16="http://schemas.microsoft.com/office/drawing/2014/main" id="{A0EABADF-517F-495F-86AE-901EA6F89240}"/>
              </a:ext>
            </a:extLst>
          </p:cNvPr>
          <p:cNvCxnSpPr>
            <a:cxnSpLocks/>
          </p:cNvCxnSpPr>
          <p:nvPr/>
        </p:nvCxnSpPr>
        <p:spPr>
          <a:xfrm>
            <a:off x="1817880" y="3162076"/>
            <a:ext cx="0" cy="338400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7" name="Gerader Verbinder 86">
            <a:extLst>
              <a:ext uri="{FF2B5EF4-FFF2-40B4-BE49-F238E27FC236}">
                <a16:creationId xmlns:a16="http://schemas.microsoft.com/office/drawing/2014/main" id="{F8684D92-B2CB-46F2-93F2-CCD9C0216D81}"/>
              </a:ext>
            </a:extLst>
          </p:cNvPr>
          <p:cNvCxnSpPr>
            <a:cxnSpLocks/>
          </p:cNvCxnSpPr>
          <p:nvPr/>
        </p:nvCxnSpPr>
        <p:spPr>
          <a:xfrm>
            <a:off x="3095880" y="3143435"/>
            <a:ext cx="0" cy="338400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47" name="TextShape 4">
            <a:extLst>
              <a:ext uri="{FF2B5EF4-FFF2-40B4-BE49-F238E27FC236}">
                <a16:creationId xmlns:a16="http://schemas.microsoft.com/office/drawing/2014/main" id="{14EBE9A7-D9F9-4532-8BF3-D3968DF754C5}"/>
              </a:ext>
            </a:extLst>
          </p:cNvPr>
          <p:cNvSpPr txBox="1"/>
          <p:nvPr/>
        </p:nvSpPr>
        <p:spPr>
          <a:xfrm>
            <a:off x="192120" y="6478541"/>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786547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34</a:t>
            </a:fld>
            <a:endParaRPr lang="de-DE" sz="1200" b="0" strike="noStrike" spc="-1">
              <a:latin typeface="Times New Roman"/>
            </a:endParaRPr>
          </a:p>
        </p:txBody>
      </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Datengetriebene Modellbildung 2/2</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701" y="735833"/>
            <a:ext cx="588344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p:txBody>
      </p:sp>
      <p:sp>
        <p:nvSpPr>
          <p:cNvPr id="65" name="Inhaltsplatzhalter 96">
            <a:extLst>
              <a:ext uri="{FF2B5EF4-FFF2-40B4-BE49-F238E27FC236}">
                <a16:creationId xmlns:a16="http://schemas.microsoft.com/office/drawing/2014/main" id="{E4782F2F-959B-45DF-AC86-CB292E400CDA}"/>
              </a:ext>
            </a:extLst>
          </p:cNvPr>
          <p:cNvSpPr txBox="1">
            <a:spLocks/>
          </p:cNvSpPr>
          <p:nvPr/>
        </p:nvSpPr>
        <p:spPr>
          <a:xfrm>
            <a:off x="189701" y="1094080"/>
            <a:ext cx="5883442" cy="2002918"/>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Entwicklung von Modellarchitekturen und Methoden zur dynamischen Modellierung des qualitätsbildenden Prozesses</a:t>
            </a:r>
          </a:p>
          <a:p>
            <a:r>
              <a:rPr lang="de-DE" sz="1600" dirty="0"/>
              <a:t>Modelle bilden Prozessgrößentrajektorien auf die resultierenden Qualitätsgrößen ab</a:t>
            </a:r>
          </a:p>
          <a:p>
            <a:r>
              <a:rPr lang="de-DE" sz="1600" dirty="0"/>
              <a:t>Spezieller Modellansatz: Rekurrente Modellstrukturen (bspw. Rekurrente Neuronale Netze)</a:t>
            </a:r>
          </a:p>
          <a:p>
            <a:r>
              <a:rPr lang="de-DE" sz="1600" dirty="0"/>
              <a:t>Implementierung in Python</a:t>
            </a:r>
          </a:p>
          <a:p>
            <a:r>
              <a:rPr lang="de-DE" sz="1600" dirty="0"/>
              <a:t>Optimierung mit </a:t>
            </a:r>
            <a:r>
              <a:rPr lang="de-DE" sz="1600" dirty="0" err="1"/>
              <a:t>Casadi</a:t>
            </a:r>
            <a:endParaRPr lang="de-DE" sz="1600" dirty="0"/>
          </a:p>
        </p:txBody>
      </p:sp>
      <p:cxnSp>
        <p:nvCxnSpPr>
          <p:cNvPr id="7" name="Gerader Verbinder 6">
            <a:extLst>
              <a:ext uri="{FF2B5EF4-FFF2-40B4-BE49-F238E27FC236}">
                <a16:creationId xmlns:a16="http://schemas.microsoft.com/office/drawing/2014/main" id="{A0EABADF-517F-495F-86AE-901EA6F89240}"/>
              </a:ext>
            </a:extLst>
          </p:cNvPr>
          <p:cNvCxnSpPr>
            <a:cxnSpLocks/>
          </p:cNvCxnSpPr>
          <p:nvPr/>
        </p:nvCxnSpPr>
        <p:spPr>
          <a:xfrm>
            <a:off x="1818000" y="5208868"/>
            <a:ext cx="0" cy="1160908"/>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7" name="Gerader Verbinder 86">
            <a:extLst>
              <a:ext uri="{FF2B5EF4-FFF2-40B4-BE49-F238E27FC236}">
                <a16:creationId xmlns:a16="http://schemas.microsoft.com/office/drawing/2014/main" id="{F8684D92-B2CB-46F2-93F2-CCD9C0216D81}"/>
              </a:ext>
            </a:extLst>
          </p:cNvPr>
          <p:cNvCxnSpPr>
            <a:cxnSpLocks/>
          </p:cNvCxnSpPr>
          <p:nvPr/>
        </p:nvCxnSpPr>
        <p:spPr>
          <a:xfrm>
            <a:off x="3096000" y="5201628"/>
            <a:ext cx="0" cy="116814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88" name="Pfeil: nach rechts 87">
            <a:extLst>
              <a:ext uri="{FF2B5EF4-FFF2-40B4-BE49-F238E27FC236}">
                <a16:creationId xmlns:a16="http://schemas.microsoft.com/office/drawing/2014/main" id="{F728C9B6-872D-4FD4-9FA8-36C6298D2B73}"/>
              </a:ext>
            </a:extLst>
          </p:cNvPr>
          <p:cNvSpPr/>
          <p:nvPr/>
        </p:nvSpPr>
        <p:spPr>
          <a:xfrm rot="16200000">
            <a:off x="997226" y="5258607"/>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Pfeil: nach rechts 88">
            <a:extLst>
              <a:ext uri="{FF2B5EF4-FFF2-40B4-BE49-F238E27FC236}">
                <a16:creationId xmlns:a16="http://schemas.microsoft.com/office/drawing/2014/main" id="{F8B16223-0295-4441-9AFB-26B002657B96}"/>
              </a:ext>
            </a:extLst>
          </p:cNvPr>
          <p:cNvSpPr/>
          <p:nvPr/>
        </p:nvSpPr>
        <p:spPr>
          <a:xfrm rot="16200000">
            <a:off x="2327991" y="5253220"/>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Pfeil: nach rechts 89">
            <a:extLst>
              <a:ext uri="{FF2B5EF4-FFF2-40B4-BE49-F238E27FC236}">
                <a16:creationId xmlns:a16="http://schemas.microsoft.com/office/drawing/2014/main" id="{7EA15934-8ADC-4AEF-B079-8E9A56E7EFD7}"/>
              </a:ext>
            </a:extLst>
          </p:cNvPr>
          <p:cNvSpPr/>
          <p:nvPr/>
        </p:nvSpPr>
        <p:spPr>
          <a:xfrm rot="16200000">
            <a:off x="3595746" y="5260460"/>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Textfeld 93">
            <a:extLst>
              <a:ext uri="{FF2B5EF4-FFF2-40B4-BE49-F238E27FC236}">
                <a16:creationId xmlns:a16="http://schemas.microsoft.com/office/drawing/2014/main" id="{8E9AB732-D3B3-4D92-9EEA-9D9BBC3F699E}"/>
              </a:ext>
            </a:extLst>
          </p:cNvPr>
          <p:cNvSpPr txBox="1"/>
          <p:nvPr/>
        </p:nvSpPr>
        <p:spPr>
          <a:xfrm>
            <a:off x="4636191" y="4365537"/>
            <a:ext cx="1092870" cy="584775"/>
          </a:xfrm>
          <a:prstGeom prst="rect">
            <a:avLst/>
          </a:prstGeom>
          <a:noFill/>
        </p:spPr>
        <p:txBody>
          <a:bodyPr wrap="square" rtlCol="0">
            <a:spAutoFit/>
          </a:bodyPr>
          <a:lstStyle/>
          <a:p>
            <a:r>
              <a:rPr lang="de-DE" sz="1600" b="1" dirty="0"/>
              <a:t>Qualitäts-</a:t>
            </a:r>
            <a:br>
              <a:rPr lang="de-DE" sz="1600" b="1" dirty="0"/>
            </a:br>
            <a:r>
              <a:rPr lang="de-DE" sz="1600" b="1" dirty="0" err="1"/>
              <a:t>modell</a:t>
            </a:r>
            <a:endParaRPr lang="en-GB" sz="1600" b="1" dirty="0"/>
          </a:p>
        </p:txBody>
      </p:sp>
      <p:grpSp>
        <p:nvGrpSpPr>
          <p:cNvPr id="5" name="Gruppieren 4">
            <a:extLst>
              <a:ext uri="{FF2B5EF4-FFF2-40B4-BE49-F238E27FC236}">
                <a16:creationId xmlns:a16="http://schemas.microsoft.com/office/drawing/2014/main" id="{5BE79E10-79BB-40B8-B169-A214E532A9D8}"/>
              </a:ext>
            </a:extLst>
          </p:cNvPr>
          <p:cNvGrpSpPr/>
          <p:nvPr/>
        </p:nvGrpSpPr>
        <p:grpSpPr>
          <a:xfrm>
            <a:off x="552580" y="5505796"/>
            <a:ext cx="4987207" cy="1148478"/>
            <a:chOff x="541217" y="3052792"/>
            <a:chExt cx="4987207" cy="1148478"/>
          </a:xfrm>
        </p:grpSpPr>
        <p:grpSp>
          <p:nvGrpSpPr>
            <p:cNvPr id="67" name="Gruppieren 66">
              <a:extLst>
                <a:ext uri="{FF2B5EF4-FFF2-40B4-BE49-F238E27FC236}">
                  <a16:creationId xmlns:a16="http://schemas.microsoft.com/office/drawing/2014/main" id="{D0592DCD-75E3-4C56-8342-ED8E8F0139E8}"/>
                </a:ext>
              </a:extLst>
            </p:cNvPr>
            <p:cNvGrpSpPr/>
            <p:nvPr/>
          </p:nvGrpSpPr>
          <p:grpSpPr>
            <a:xfrm>
              <a:off x="541217" y="3052792"/>
              <a:ext cx="3840671" cy="834350"/>
              <a:chOff x="5649290" y="1412915"/>
              <a:chExt cx="1224000" cy="834350"/>
            </a:xfrm>
          </p:grpSpPr>
          <p:sp>
            <p:nvSpPr>
              <p:cNvPr id="69" name="CustomShape 16">
                <a:extLst>
                  <a:ext uri="{FF2B5EF4-FFF2-40B4-BE49-F238E27FC236}">
                    <a16:creationId xmlns:a16="http://schemas.microsoft.com/office/drawing/2014/main" id="{732CAE84-9A3D-45B9-8B3D-902DFBDCD11E}"/>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68" name="CustomShape 15">
                <a:extLst>
                  <a:ext uri="{FF2B5EF4-FFF2-40B4-BE49-F238E27FC236}">
                    <a16:creationId xmlns:a16="http://schemas.microsoft.com/office/drawing/2014/main" id="{85E9FD16-D53A-487D-95A3-BE39E5E0BCFE}"/>
                  </a:ext>
                </a:extLst>
              </p:cNvPr>
              <p:cNvSpPr/>
              <p:nvPr/>
            </p:nvSpPr>
            <p:spPr>
              <a:xfrm rot="10800000">
                <a:off x="5649290" y="1412915"/>
                <a:ext cx="0" cy="828000"/>
              </a:xfrm>
              <a:custGeom>
                <a:avLst/>
                <a:gdLst/>
                <a:ahLst/>
                <a:cxnLst/>
                <a:rect l="l" t="t" r="r" b="b"/>
                <a:pathLst>
                  <a:path w="21600" h="21600">
                    <a:moveTo>
                      <a:pt x="0" y="0"/>
                    </a:moveTo>
                    <a:lnTo>
                      <a:pt x="21600" y="21600"/>
                    </a:lnTo>
                  </a:path>
                </a:pathLst>
              </a:cu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sp>
        </p:grpSp>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DBA9A376-7540-48D4-B142-B04A4438F7DB}"/>
                    </a:ext>
                  </a:extLst>
                </p:cNvPr>
                <p:cNvSpPr txBox="1"/>
                <p:nvPr/>
              </p:nvSpPr>
              <p:spPr>
                <a:xfrm>
                  <a:off x="4034698" y="3893493"/>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80" name="Textfeld 79">
                  <a:extLst>
                    <a:ext uri="{FF2B5EF4-FFF2-40B4-BE49-F238E27FC236}">
                      <a16:creationId xmlns:a16="http://schemas.microsoft.com/office/drawing/2014/main" id="{DBA9A376-7540-48D4-B142-B04A4438F7DB}"/>
                    </a:ext>
                  </a:extLst>
                </p:cNvPr>
                <p:cNvSpPr txBox="1">
                  <a:spLocks noRot="1" noChangeAspect="1" noMove="1" noResize="1" noEditPoints="1" noAdjustHandles="1" noChangeArrowheads="1" noChangeShapeType="1" noTextEdit="1"/>
                </p:cNvSpPr>
                <p:nvPr/>
              </p:nvSpPr>
              <p:spPr>
                <a:xfrm>
                  <a:off x="4034698" y="3893493"/>
                  <a:ext cx="694382" cy="307777"/>
                </a:xfrm>
                <a:prstGeom prst="rect">
                  <a:avLst/>
                </a:prstGeom>
                <a:blipFill>
                  <a:blip r:embed="rId3"/>
                  <a:stretch>
                    <a:fillRect/>
                  </a:stretch>
                </a:blipFill>
              </p:spPr>
              <p:txBody>
                <a:bodyPr/>
                <a:lstStyle/>
                <a:p>
                  <a:r>
                    <a:rPr lang="en-US">
                      <a:noFill/>
                    </a:rPr>
                    <a:t> </a:t>
                  </a:r>
                </a:p>
              </p:txBody>
            </p:sp>
          </mc:Fallback>
        </mc:AlternateContent>
        <p:sp>
          <p:nvSpPr>
            <p:cNvPr id="81" name="CustomShape 40">
              <a:extLst>
                <a:ext uri="{FF2B5EF4-FFF2-40B4-BE49-F238E27FC236}">
                  <a16:creationId xmlns:a16="http://schemas.microsoft.com/office/drawing/2014/main" id="{2BDF7542-9EA9-4D84-B973-5B24FBD5ED0B}"/>
                </a:ext>
              </a:extLst>
            </p:cNvPr>
            <p:cNvSpPr/>
            <p:nvPr/>
          </p:nvSpPr>
          <p:spPr>
            <a:xfrm>
              <a:off x="552101" y="3242598"/>
              <a:ext cx="3758527" cy="659328"/>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19050">
              <a:solidFill>
                <a:srgbClr val="FF9900"/>
              </a:solidFill>
              <a:round/>
            </a:ln>
          </p:spPr>
          <p:style>
            <a:lnRef idx="0">
              <a:scrgbClr r="0" g="0" b="0"/>
            </a:lnRef>
            <a:fillRef idx="0">
              <a:scrgbClr r="0" g="0" b="0"/>
            </a:fillRef>
            <a:effectRef idx="0">
              <a:scrgbClr r="0" g="0" b="0"/>
            </a:effectRef>
            <a:fontRef idx="minor"/>
          </p:style>
        </p:sp>
        <p:sp>
          <p:nvSpPr>
            <p:cNvPr id="82" name="CustomShape 40">
              <a:extLst>
                <a:ext uri="{FF2B5EF4-FFF2-40B4-BE49-F238E27FC236}">
                  <a16:creationId xmlns:a16="http://schemas.microsoft.com/office/drawing/2014/main" id="{1F6237B7-DC57-459D-B4E5-3A1720B85EB5}"/>
                </a:ext>
              </a:extLst>
            </p:cNvPr>
            <p:cNvSpPr/>
            <p:nvPr/>
          </p:nvSpPr>
          <p:spPr>
            <a:xfrm>
              <a:off x="547210" y="3171366"/>
              <a:ext cx="3722603" cy="865532"/>
            </a:xfrm>
            <a:custGeom>
              <a:avLst/>
              <a:gdLst>
                <a:gd name="connsiteX0" fmla="*/ 0 w 69635"/>
                <a:gd name="connsiteY0" fmla="*/ 69112 h 69112"/>
                <a:gd name="connsiteX1" fmla="*/ 6919 w 69635"/>
                <a:gd name="connsiteY1" fmla="*/ 0 h 69112"/>
                <a:gd name="connsiteX2" fmla="*/ 16618 w 69635"/>
                <a:gd name="connsiteY2" fmla="*/ 38515 h 69112"/>
                <a:gd name="connsiteX3" fmla="*/ 19256 w 69635"/>
                <a:gd name="connsiteY3" fmla="*/ 39042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70007"/>
                <a:gd name="connsiteX1" fmla="*/ 6919 w 69635"/>
                <a:gd name="connsiteY1" fmla="*/ 0 h 70007"/>
                <a:gd name="connsiteX2" fmla="*/ 16618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70007"/>
                <a:gd name="connsiteX1" fmla="*/ 6919 w 69635"/>
                <a:gd name="connsiteY1" fmla="*/ 0 h 70007"/>
                <a:gd name="connsiteX2" fmla="*/ 11659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69112"/>
                <a:gd name="connsiteX1" fmla="*/ 6919 w 69635"/>
                <a:gd name="connsiteY1" fmla="*/ 0 h 69112"/>
                <a:gd name="connsiteX2" fmla="*/ 11659 w 69635"/>
                <a:gd name="connsiteY2" fmla="*/ 38515 h 69112"/>
                <a:gd name="connsiteX3" fmla="*/ 17189 w 69635"/>
                <a:gd name="connsiteY3" fmla="*/ 66971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61986 w 69635"/>
                <a:gd name="connsiteY4" fmla="*/ 33767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0038 w 69635"/>
                <a:gd name="connsiteY4" fmla="*/ 69589 h 82757"/>
                <a:gd name="connsiteX5" fmla="*/ 69635 w 69635"/>
                <a:gd name="connsiteY5" fmla="*/ 68584 h 82757"/>
                <a:gd name="connsiteX0" fmla="*/ 0 w 69428"/>
                <a:gd name="connsiteY0" fmla="*/ 69112 h 82757"/>
                <a:gd name="connsiteX1" fmla="*/ 6919 w 69428"/>
                <a:gd name="connsiteY1" fmla="*/ 0 h 82757"/>
                <a:gd name="connsiteX2" fmla="*/ 11659 w 69428"/>
                <a:gd name="connsiteY2" fmla="*/ 38515 h 82757"/>
                <a:gd name="connsiteX3" fmla="*/ 16776 w 69428"/>
                <a:gd name="connsiteY3" fmla="*/ 82757 h 82757"/>
                <a:gd name="connsiteX4" fmla="*/ 20038 w 69428"/>
                <a:gd name="connsiteY4" fmla="*/ 69589 h 82757"/>
                <a:gd name="connsiteX5" fmla="*/ 69428 w 69428"/>
                <a:gd name="connsiteY5" fmla="*/ 69191 h 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8" h="82757">
                  <a:moveTo>
                    <a:pt x="0" y="69112"/>
                  </a:moveTo>
                  <a:lnTo>
                    <a:pt x="6919" y="0"/>
                  </a:lnTo>
                  <a:lnTo>
                    <a:pt x="11659" y="38515"/>
                  </a:lnTo>
                  <a:lnTo>
                    <a:pt x="16776" y="82757"/>
                  </a:lnTo>
                  <a:cubicBezTo>
                    <a:pt x="18964" y="74073"/>
                    <a:pt x="20179" y="69756"/>
                    <a:pt x="20038" y="69589"/>
                  </a:cubicBezTo>
                  <a:lnTo>
                    <a:pt x="69428" y="69191"/>
                  </a:lnTo>
                </a:path>
              </a:pathLst>
            </a:custGeom>
            <a:noFill/>
            <a:ln w="19050">
              <a:solidFill>
                <a:srgbClr val="C50259"/>
              </a:solidFill>
              <a:round/>
            </a:ln>
          </p:spPr>
          <p:style>
            <a:lnRef idx="0">
              <a:scrgbClr r="0" g="0" b="0"/>
            </a:lnRef>
            <a:fillRef idx="0">
              <a:scrgbClr r="0" g="0" b="0"/>
            </a:fillRef>
            <a:effectRef idx="0">
              <a:scrgbClr r="0" g="0" b="0"/>
            </a:effectRef>
            <a:fontRef idx="minor"/>
          </p:style>
        </p:sp>
        <p:sp>
          <p:nvSpPr>
            <p:cNvPr id="96" name="Textfeld 95">
              <a:extLst>
                <a:ext uri="{FF2B5EF4-FFF2-40B4-BE49-F238E27FC236}">
                  <a16:creationId xmlns:a16="http://schemas.microsoft.com/office/drawing/2014/main" id="{EC621E8D-0BEE-4AA8-B029-8BC3AC0260CF}"/>
                </a:ext>
              </a:extLst>
            </p:cNvPr>
            <p:cNvSpPr txBox="1"/>
            <p:nvPr/>
          </p:nvSpPr>
          <p:spPr>
            <a:xfrm>
              <a:off x="4636191" y="3205901"/>
              <a:ext cx="892233" cy="830997"/>
            </a:xfrm>
            <a:prstGeom prst="rect">
              <a:avLst/>
            </a:prstGeom>
            <a:noFill/>
          </p:spPr>
          <p:txBody>
            <a:bodyPr wrap="square" rtlCol="0">
              <a:spAutoFit/>
            </a:bodyPr>
            <a:lstStyle/>
            <a:p>
              <a:r>
                <a:rPr lang="de-DE" sz="1600" b="1" dirty="0"/>
                <a:t>Ist-Prozess-</a:t>
              </a:r>
              <a:br>
                <a:rPr lang="de-DE" sz="1600" b="1" dirty="0"/>
              </a:br>
              <a:r>
                <a:rPr lang="de-DE" sz="1600" b="1" dirty="0" err="1"/>
                <a:t>größen</a:t>
              </a:r>
              <a:endParaRPr lang="en-GB" sz="1600" b="1" dirty="0"/>
            </a:p>
          </p:txBody>
        </p:sp>
      </p:grpSp>
      <p:sp>
        <p:nvSpPr>
          <p:cNvPr id="47" name="Pfeil: nach rechts 46">
            <a:extLst>
              <a:ext uri="{FF2B5EF4-FFF2-40B4-BE49-F238E27FC236}">
                <a16:creationId xmlns:a16="http://schemas.microsoft.com/office/drawing/2014/main" id="{08FAC86E-9986-4777-B371-08B8CA4CA606}"/>
              </a:ext>
            </a:extLst>
          </p:cNvPr>
          <p:cNvSpPr/>
          <p:nvPr/>
        </p:nvSpPr>
        <p:spPr>
          <a:xfrm rot="16200000">
            <a:off x="4152168" y="417532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0" name="Grafik 49">
            <a:extLst>
              <a:ext uri="{FF2B5EF4-FFF2-40B4-BE49-F238E27FC236}">
                <a16:creationId xmlns:a16="http://schemas.microsoft.com/office/drawing/2014/main" id="{1525F255-5312-4B08-899A-00A87F34E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199" y="3506680"/>
            <a:ext cx="335700" cy="335700"/>
          </a:xfrm>
          <a:prstGeom prst="rect">
            <a:avLst/>
          </a:prstGeom>
        </p:spPr>
      </p:pic>
      <p:sp>
        <p:nvSpPr>
          <p:cNvPr id="54" name="Textfeld 53">
            <a:extLst>
              <a:ext uri="{FF2B5EF4-FFF2-40B4-BE49-F238E27FC236}">
                <a16:creationId xmlns:a16="http://schemas.microsoft.com/office/drawing/2014/main" id="{715D5791-D471-4BB9-B446-EF73820B16C7}"/>
              </a:ext>
            </a:extLst>
          </p:cNvPr>
          <p:cNvSpPr txBox="1"/>
          <p:nvPr/>
        </p:nvSpPr>
        <p:spPr>
          <a:xfrm>
            <a:off x="4636191" y="3488433"/>
            <a:ext cx="1078810" cy="584775"/>
          </a:xfrm>
          <a:prstGeom prst="rect">
            <a:avLst/>
          </a:prstGeom>
          <a:noFill/>
        </p:spPr>
        <p:txBody>
          <a:bodyPr wrap="square" rtlCol="0">
            <a:spAutoFit/>
          </a:bodyPr>
          <a:lstStyle/>
          <a:p>
            <a:r>
              <a:rPr lang="de-DE" sz="1600" b="1" dirty="0"/>
              <a:t>Qualitäts-</a:t>
            </a:r>
            <a:br>
              <a:rPr lang="de-DE" sz="1600" b="1" dirty="0"/>
            </a:br>
            <a:r>
              <a:rPr lang="de-DE" sz="1600" b="1" dirty="0" err="1"/>
              <a:t>größen</a:t>
            </a:r>
            <a:endParaRPr lang="en-GB" sz="1600" b="1" dirty="0"/>
          </a:p>
        </p:txBody>
      </p:sp>
      <p:grpSp>
        <p:nvGrpSpPr>
          <p:cNvPr id="33" name="Gruppieren 32">
            <a:extLst>
              <a:ext uri="{FF2B5EF4-FFF2-40B4-BE49-F238E27FC236}">
                <a16:creationId xmlns:a16="http://schemas.microsoft.com/office/drawing/2014/main" id="{DEAB0CEB-E21B-40B2-91EF-37099BB01556}"/>
              </a:ext>
            </a:extLst>
          </p:cNvPr>
          <p:cNvGrpSpPr/>
          <p:nvPr/>
        </p:nvGrpSpPr>
        <p:grpSpPr>
          <a:xfrm>
            <a:off x="521050" y="4438334"/>
            <a:ext cx="3903730" cy="696493"/>
            <a:chOff x="505822" y="4556738"/>
            <a:chExt cx="3903730" cy="696493"/>
          </a:xfrm>
        </p:grpSpPr>
        <p:sp>
          <p:nvSpPr>
            <p:cNvPr id="34" name="Rechteck: abgerundete Ecken 33">
              <a:extLst>
                <a:ext uri="{FF2B5EF4-FFF2-40B4-BE49-F238E27FC236}">
                  <a16:creationId xmlns:a16="http://schemas.microsoft.com/office/drawing/2014/main" id="{2E3E30B1-F13F-46F1-A63B-E33333F2EAEF}"/>
                </a:ext>
              </a:extLst>
            </p:cNvPr>
            <p:cNvSpPr/>
            <p:nvPr/>
          </p:nvSpPr>
          <p:spPr>
            <a:xfrm>
              <a:off x="505822" y="4556738"/>
              <a:ext cx="3903730" cy="696493"/>
            </a:xfrm>
            <a:prstGeom prst="roundRect">
              <a:avLst>
                <a:gd name="adj" fmla="val 3461"/>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hteck: abgerundete Ecken 34">
              <a:extLst>
                <a:ext uri="{FF2B5EF4-FFF2-40B4-BE49-F238E27FC236}">
                  <a16:creationId xmlns:a16="http://schemas.microsoft.com/office/drawing/2014/main" id="{73BF730F-4BEB-40E3-BA0D-4B069BACC119}"/>
                </a:ext>
              </a:extLst>
            </p:cNvPr>
            <p:cNvSpPr/>
            <p:nvPr/>
          </p:nvSpPr>
          <p:spPr>
            <a:xfrm>
              <a:off x="578006" y="4645640"/>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Injektionsphase</a:t>
              </a:r>
              <a:endParaRPr lang="en-GB" sz="1200" b="1" dirty="0">
                <a:solidFill>
                  <a:schemeClr val="tx1"/>
                </a:solidFill>
              </a:endParaRPr>
            </a:p>
          </p:txBody>
        </p:sp>
        <p:sp>
          <p:nvSpPr>
            <p:cNvPr id="36" name="Rechteck: abgerundete Ecken 35">
              <a:extLst>
                <a:ext uri="{FF2B5EF4-FFF2-40B4-BE49-F238E27FC236}">
                  <a16:creationId xmlns:a16="http://schemas.microsoft.com/office/drawing/2014/main" id="{A12DDDB5-E501-4F8E-B7F8-E051C74A37D0}"/>
                </a:ext>
              </a:extLst>
            </p:cNvPr>
            <p:cNvSpPr/>
            <p:nvPr/>
          </p:nvSpPr>
          <p:spPr>
            <a:xfrm>
              <a:off x="1868213" y="4645640"/>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Nachdruckphase</a:t>
              </a:r>
              <a:endParaRPr lang="en-GB" sz="1200" b="1" dirty="0">
                <a:solidFill>
                  <a:schemeClr val="tx1"/>
                </a:solidFill>
              </a:endParaRPr>
            </a:p>
          </p:txBody>
        </p:sp>
        <p:sp>
          <p:nvSpPr>
            <p:cNvPr id="37" name="Rechteck: abgerundete Ecken 36">
              <a:extLst>
                <a:ext uri="{FF2B5EF4-FFF2-40B4-BE49-F238E27FC236}">
                  <a16:creationId xmlns:a16="http://schemas.microsoft.com/office/drawing/2014/main" id="{04C26DFB-C9C6-4F4B-B343-6BA69E8EB5E3}"/>
                </a:ext>
              </a:extLst>
            </p:cNvPr>
            <p:cNvSpPr/>
            <p:nvPr/>
          </p:nvSpPr>
          <p:spPr>
            <a:xfrm>
              <a:off x="3138882" y="4648489"/>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a:t>
              </a:r>
              <a:br>
                <a:rPr lang="en-GB" sz="1200" b="1" dirty="0">
                  <a:solidFill>
                    <a:schemeClr val="tx1"/>
                  </a:solidFill>
                </a:rPr>
              </a:br>
              <a:r>
                <a:rPr lang="en-GB" sz="1200" b="1" dirty="0" err="1">
                  <a:solidFill>
                    <a:schemeClr val="tx1"/>
                  </a:solidFill>
                </a:rPr>
                <a:t>Abkühlphase</a:t>
              </a:r>
              <a:endParaRPr lang="en-GB" sz="1200" b="1" dirty="0">
                <a:solidFill>
                  <a:schemeClr val="tx1"/>
                </a:solidFill>
              </a:endParaRPr>
            </a:p>
          </p:txBody>
        </p:sp>
      </p:grpSp>
      <p:sp>
        <p:nvSpPr>
          <p:cNvPr id="38" name="Inhaltsplatzhalter 96">
            <a:extLst>
              <a:ext uri="{FF2B5EF4-FFF2-40B4-BE49-F238E27FC236}">
                <a16:creationId xmlns:a16="http://schemas.microsoft.com/office/drawing/2014/main" id="{6A541608-3620-41AD-9F71-85433D733A8B}"/>
              </a:ext>
            </a:extLst>
          </p:cNvPr>
          <p:cNvSpPr txBox="1">
            <a:spLocks/>
          </p:cNvSpPr>
          <p:nvPr/>
        </p:nvSpPr>
        <p:spPr>
          <a:xfrm>
            <a:off x="6073143" y="735833"/>
            <a:ext cx="5926617" cy="575316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Datengetriebene Modellbildung des qualitätsbildenden Prozesses</a:t>
            </a:r>
          </a:p>
          <a:p>
            <a:r>
              <a:rPr lang="de-DE" sz="1800" dirty="0"/>
              <a:t>Seminar &amp; Hands-on Workshop (jeweils 1 h)</a:t>
            </a:r>
          </a:p>
          <a:p>
            <a:r>
              <a:rPr lang="de-DE" sz="1800" dirty="0"/>
              <a:t>Einführung in rekurrente Modellstrukturen</a:t>
            </a:r>
          </a:p>
          <a:p>
            <a:r>
              <a:rPr lang="de-DE" sz="1800" dirty="0"/>
              <a:t>Anwendung und Funktionsweise der entwickelten Methoden zur Bildung des Qualitätsmodells</a:t>
            </a:r>
          </a:p>
          <a:p>
            <a:r>
              <a:rPr lang="de-DE" sz="1800" dirty="0"/>
              <a:t>Lösung kleiner Fallstudien</a:t>
            </a:r>
          </a:p>
          <a:p>
            <a:pPr marL="0" indent="0">
              <a:buNone/>
            </a:pPr>
            <a:endParaRPr lang="de-DE" sz="1800" dirty="0"/>
          </a:p>
          <a:p>
            <a:pPr marL="0" indent="0">
              <a:buNone/>
            </a:pPr>
            <a:r>
              <a:rPr lang="de-DE" sz="1800" b="1" dirty="0"/>
              <a:t>Datengetriebene Modellbildung des Spritzgießprozesses</a:t>
            </a:r>
          </a:p>
          <a:p>
            <a:r>
              <a:rPr lang="de-DE" sz="1800" dirty="0"/>
              <a:t>Seminar &amp; Hands-on Workshop (jeweils 1 h)</a:t>
            </a:r>
          </a:p>
          <a:p>
            <a:r>
              <a:rPr lang="de-DE" sz="1800" dirty="0"/>
              <a:t>Online Modelladaption</a:t>
            </a:r>
          </a:p>
          <a:p>
            <a:r>
              <a:rPr lang="de-DE" sz="1800" dirty="0"/>
              <a:t>Anwendung der entwickelten Methoden auf Messdaten der </a:t>
            </a:r>
            <a:r>
              <a:rPr lang="de-DE" sz="1800" dirty="0" err="1"/>
              <a:t>Demonstratoranlage</a:t>
            </a:r>
            <a:endParaRPr lang="de-DE" sz="1800" b="1" dirty="0"/>
          </a:p>
        </p:txBody>
      </p:sp>
      <p:grpSp>
        <p:nvGrpSpPr>
          <p:cNvPr id="17" name="Gruppieren 16">
            <a:extLst>
              <a:ext uri="{FF2B5EF4-FFF2-40B4-BE49-F238E27FC236}">
                <a16:creationId xmlns:a16="http://schemas.microsoft.com/office/drawing/2014/main" id="{10862DBA-087E-4CB6-AC77-D256191E14E9}"/>
              </a:ext>
            </a:extLst>
          </p:cNvPr>
          <p:cNvGrpSpPr/>
          <p:nvPr/>
        </p:nvGrpSpPr>
        <p:grpSpPr>
          <a:xfrm>
            <a:off x="4123940" y="3911675"/>
            <a:ext cx="321959" cy="140320"/>
            <a:chOff x="2386483" y="4053576"/>
            <a:chExt cx="414140" cy="140320"/>
          </a:xfrm>
        </p:grpSpPr>
        <p:cxnSp>
          <p:nvCxnSpPr>
            <p:cNvPr id="8" name="Gerader Verbinder 7">
              <a:extLst>
                <a:ext uri="{FF2B5EF4-FFF2-40B4-BE49-F238E27FC236}">
                  <a16:creationId xmlns:a16="http://schemas.microsoft.com/office/drawing/2014/main" id="{8BEF47E8-E381-4218-AF4C-787A65CB46A4}"/>
                </a:ext>
              </a:extLst>
            </p:cNvPr>
            <p:cNvCxnSpPr>
              <a:cxnSpLocks/>
            </p:cNvCxnSpPr>
            <p:nvPr/>
          </p:nvCxnSpPr>
          <p:spPr>
            <a:xfrm>
              <a:off x="2401200" y="4123736"/>
              <a:ext cx="381557"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Gerader Verbinder 10">
              <a:extLst>
                <a:ext uri="{FF2B5EF4-FFF2-40B4-BE49-F238E27FC236}">
                  <a16:creationId xmlns:a16="http://schemas.microsoft.com/office/drawing/2014/main" id="{82592785-CE15-4E33-8199-476D41563813}"/>
                </a:ext>
              </a:extLst>
            </p:cNvPr>
            <p:cNvCxnSpPr>
              <a:cxnSpLocks/>
            </p:cNvCxnSpPr>
            <p:nvPr/>
          </p:nvCxnSpPr>
          <p:spPr>
            <a:xfrm>
              <a:off x="2386483" y="4053576"/>
              <a:ext cx="0" cy="140320"/>
            </a:xfrm>
            <a:prstGeom prst="line">
              <a:avLst/>
            </a:prstGeom>
          </p:spPr>
          <p:style>
            <a:lnRef idx="1">
              <a:schemeClr val="dk1"/>
            </a:lnRef>
            <a:fillRef idx="0">
              <a:schemeClr val="dk1"/>
            </a:fillRef>
            <a:effectRef idx="0">
              <a:schemeClr val="dk1"/>
            </a:effectRef>
            <a:fontRef idx="minor">
              <a:schemeClr val="tx1"/>
            </a:fontRef>
          </p:style>
        </p:cxnSp>
        <p:cxnSp>
          <p:nvCxnSpPr>
            <p:cNvPr id="40" name="Gerader Verbinder 39">
              <a:extLst>
                <a:ext uri="{FF2B5EF4-FFF2-40B4-BE49-F238E27FC236}">
                  <a16:creationId xmlns:a16="http://schemas.microsoft.com/office/drawing/2014/main" id="{D78F72F9-50BE-43D2-9512-9684C8B01121}"/>
                </a:ext>
              </a:extLst>
            </p:cNvPr>
            <p:cNvCxnSpPr>
              <a:cxnSpLocks/>
            </p:cNvCxnSpPr>
            <p:nvPr/>
          </p:nvCxnSpPr>
          <p:spPr>
            <a:xfrm>
              <a:off x="2800623" y="4053576"/>
              <a:ext cx="0" cy="140320"/>
            </a:xfrm>
            <a:prstGeom prst="line">
              <a:avLst/>
            </a:prstGeom>
          </p:spPr>
          <p:style>
            <a:lnRef idx="1">
              <a:schemeClr val="dk1"/>
            </a:lnRef>
            <a:fillRef idx="0">
              <a:schemeClr val="dk1"/>
            </a:fillRef>
            <a:effectRef idx="0">
              <a:schemeClr val="dk1"/>
            </a:effectRef>
            <a:fontRef idx="minor">
              <a:schemeClr val="tx1"/>
            </a:fontRef>
          </p:style>
        </p:cxnSp>
      </p:grpSp>
      <p:sp>
        <p:nvSpPr>
          <p:cNvPr id="39" name="TextShape 4">
            <a:extLst>
              <a:ext uri="{FF2B5EF4-FFF2-40B4-BE49-F238E27FC236}">
                <a16:creationId xmlns:a16="http://schemas.microsoft.com/office/drawing/2014/main" id="{F805B9A5-AFEB-4EC4-BF78-23854F66CA2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337470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D8136A17-3898-44BF-B50F-8558EB34B9D3}"/>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2EB24AFF-DDD6-4A16-8374-E171368A771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35</a:t>
            </a:fld>
            <a:endParaRPr lang="de-DE" sz="1200" b="0" strike="noStrike" spc="-1">
              <a:latin typeface="Times New Roman"/>
            </a:endParaRPr>
          </a:p>
        </p:txBody>
      </p:sp>
      <p:sp>
        <p:nvSpPr>
          <p:cNvPr id="62" name="Titel 2">
            <a:extLst>
              <a:ext uri="{FF2B5EF4-FFF2-40B4-BE49-F238E27FC236}">
                <a16:creationId xmlns:a16="http://schemas.microsoft.com/office/drawing/2014/main" id="{E8555466-E6A3-44D0-B8EB-57F8533E2123}"/>
              </a:ext>
            </a:extLst>
          </p:cNvPr>
          <p:cNvSpPr txBox="1">
            <a:spLocks/>
          </p:cNvSpPr>
          <p:nvPr/>
        </p:nvSpPr>
        <p:spPr>
          <a:xfrm>
            <a:off x="1895475" y="189000"/>
            <a:ext cx="10104285" cy="502920"/>
          </a:xfrm>
          <a:prstGeom prst="rect">
            <a:avLst/>
          </a:prstGeom>
        </p:spPr>
        <p:txBody>
          <a:bodyPr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de-DE" sz="2800" b="1" dirty="0"/>
              <a:t>Prozessoptimierung</a:t>
            </a:r>
            <a:endParaRPr lang="en-GB" sz="2800" b="1" dirty="0"/>
          </a:p>
        </p:txBody>
      </p:sp>
      <p:sp>
        <p:nvSpPr>
          <p:cNvPr id="63" name="Inhaltsplatzhalter 96">
            <a:extLst>
              <a:ext uri="{FF2B5EF4-FFF2-40B4-BE49-F238E27FC236}">
                <a16:creationId xmlns:a16="http://schemas.microsoft.com/office/drawing/2014/main" id="{D0FECBB3-94F1-47AE-A8B2-221943E934CD}"/>
              </a:ext>
            </a:extLst>
          </p:cNvPr>
          <p:cNvSpPr txBox="1">
            <a:spLocks/>
          </p:cNvSpPr>
          <p:nvPr/>
        </p:nvSpPr>
        <p:spPr>
          <a:xfrm>
            <a:off x="189701" y="735833"/>
            <a:ext cx="4495387"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Entwicklung</a:t>
            </a:r>
          </a:p>
        </p:txBody>
      </p:sp>
      <p:sp>
        <p:nvSpPr>
          <p:cNvPr id="65" name="Inhaltsplatzhalter 96">
            <a:extLst>
              <a:ext uri="{FF2B5EF4-FFF2-40B4-BE49-F238E27FC236}">
                <a16:creationId xmlns:a16="http://schemas.microsoft.com/office/drawing/2014/main" id="{E4782F2F-959B-45DF-AC86-CB292E400CDA}"/>
              </a:ext>
            </a:extLst>
          </p:cNvPr>
          <p:cNvSpPr txBox="1">
            <a:spLocks/>
          </p:cNvSpPr>
          <p:nvPr/>
        </p:nvSpPr>
        <p:spPr>
          <a:xfrm>
            <a:off x="194942" y="5464969"/>
            <a:ext cx="5658750" cy="1185299"/>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Methoden zur modellbasierten </a:t>
            </a:r>
            <a:r>
              <a:rPr lang="de-DE" sz="1600" dirty="0" err="1"/>
              <a:t>Optimalsteuerung</a:t>
            </a:r>
            <a:r>
              <a:rPr lang="de-DE" sz="1600" dirty="0"/>
              <a:t> des Spritzgießprozesses</a:t>
            </a:r>
          </a:p>
          <a:p>
            <a:r>
              <a:rPr lang="de-DE" sz="1600" dirty="0"/>
              <a:t>Modelle werden verwendet, um die Sollwert-Trajektorien zur Erreichung der geforderten Qualitätsgrößen zu berechnen</a:t>
            </a:r>
          </a:p>
        </p:txBody>
      </p:sp>
      <p:grpSp>
        <p:nvGrpSpPr>
          <p:cNvPr id="84" name="Gruppieren 83">
            <a:extLst>
              <a:ext uri="{FF2B5EF4-FFF2-40B4-BE49-F238E27FC236}">
                <a16:creationId xmlns:a16="http://schemas.microsoft.com/office/drawing/2014/main" id="{643C34A5-0372-4573-B98A-69C66C0A6798}"/>
              </a:ext>
            </a:extLst>
          </p:cNvPr>
          <p:cNvGrpSpPr/>
          <p:nvPr/>
        </p:nvGrpSpPr>
        <p:grpSpPr>
          <a:xfrm>
            <a:off x="414395" y="1515916"/>
            <a:ext cx="3903730" cy="696493"/>
            <a:chOff x="505822" y="4556738"/>
            <a:chExt cx="3903730" cy="696493"/>
          </a:xfrm>
        </p:grpSpPr>
        <p:sp>
          <p:nvSpPr>
            <p:cNvPr id="21" name="Rechteck: abgerundete Ecken 20">
              <a:extLst>
                <a:ext uri="{FF2B5EF4-FFF2-40B4-BE49-F238E27FC236}">
                  <a16:creationId xmlns:a16="http://schemas.microsoft.com/office/drawing/2014/main" id="{93339F8C-7139-47CF-B5FA-EBBEFA1CAACA}"/>
                </a:ext>
              </a:extLst>
            </p:cNvPr>
            <p:cNvSpPr/>
            <p:nvPr/>
          </p:nvSpPr>
          <p:spPr>
            <a:xfrm>
              <a:off x="505822" y="4556738"/>
              <a:ext cx="3903730" cy="696493"/>
            </a:xfrm>
            <a:prstGeom prst="roundRect">
              <a:avLst>
                <a:gd name="adj" fmla="val 3461"/>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hteck: abgerundete Ecken 25">
              <a:extLst>
                <a:ext uri="{FF2B5EF4-FFF2-40B4-BE49-F238E27FC236}">
                  <a16:creationId xmlns:a16="http://schemas.microsoft.com/office/drawing/2014/main" id="{2366BE62-3B8A-48DC-B43B-D62D0C350F85}"/>
                </a:ext>
              </a:extLst>
            </p:cNvPr>
            <p:cNvSpPr/>
            <p:nvPr/>
          </p:nvSpPr>
          <p:spPr>
            <a:xfrm>
              <a:off x="578006" y="4645640"/>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Injektionsphase</a:t>
              </a:r>
              <a:endParaRPr lang="en-GB" sz="1200" b="1" dirty="0">
                <a:solidFill>
                  <a:schemeClr val="tx1"/>
                </a:solidFill>
              </a:endParaRPr>
            </a:p>
          </p:txBody>
        </p:sp>
        <p:sp>
          <p:nvSpPr>
            <p:cNvPr id="27" name="Rechteck: abgerundete Ecken 26">
              <a:extLst>
                <a:ext uri="{FF2B5EF4-FFF2-40B4-BE49-F238E27FC236}">
                  <a16:creationId xmlns:a16="http://schemas.microsoft.com/office/drawing/2014/main" id="{7595A25F-EE1A-4FA8-82C5-D5DE81EE7535}"/>
                </a:ext>
              </a:extLst>
            </p:cNvPr>
            <p:cNvSpPr/>
            <p:nvPr/>
          </p:nvSpPr>
          <p:spPr>
            <a:xfrm>
              <a:off x="1868213" y="4645640"/>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Nachdruckphase</a:t>
              </a:r>
              <a:endParaRPr lang="en-GB" sz="1200" b="1" dirty="0">
                <a:solidFill>
                  <a:schemeClr val="tx1"/>
                </a:solidFill>
              </a:endParaRPr>
            </a:p>
          </p:txBody>
        </p:sp>
        <p:sp>
          <p:nvSpPr>
            <p:cNvPr id="28" name="Rechteck: abgerundete Ecken 27">
              <a:extLst>
                <a:ext uri="{FF2B5EF4-FFF2-40B4-BE49-F238E27FC236}">
                  <a16:creationId xmlns:a16="http://schemas.microsoft.com/office/drawing/2014/main" id="{7A1BC79C-D26E-4192-8DD5-12397439EEDE}"/>
                </a:ext>
              </a:extLst>
            </p:cNvPr>
            <p:cNvSpPr/>
            <p:nvPr/>
          </p:nvSpPr>
          <p:spPr>
            <a:xfrm>
              <a:off x="3138882" y="4648489"/>
              <a:ext cx="1171747" cy="519482"/>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a:t>
              </a:r>
              <a:br>
                <a:rPr lang="en-GB" sz="1200" b="1" dirty="0">
                  <a:solidFill>
                    <a:schemeClr val="tx1"/>
                  </a:solidFill>
                </a:rPr>
              </a:br>
              <a:r>
                <a:rPr lang="en-GB" sz="1200" b="1" dirty="0" err="1">
                  <a:solidFill>
                    <a:schemeClr val="tx1"/>
                  </a:solidFill>
                </a:rPr>
                <a:t>Abkühlphase</a:t>
              </a:r>
              <a:endParaRPr lang="en-GB" sz="1200" b="1" dirty="0">
                <a:solidFill>
                  <a:schemeClr val="tx1"/>
                </a:solidFill>
              </a:endParaRPr>
            </a:p>
          </p:txBody>
        </p:sp>
      </p:grpSp>
      <p:sp>
        <p:nvSpPr>
          <p:cNvPr id="88" name="Pfeil: nach rechts 87">
            <a:extLst>
              <a:ext uri="{FF2B5EF4-FFF2-40B4-BE49-F238E27FC236}">
                <a16:creationId xmlns:a16="http://schemas.microsoft.com/office/drawing/2014/main" id="{F728C9B6-872D-4FD4-9FA8-36C6298D2B73}"/>
              </a:ext>
            </a:extLst>
          </p:cNvPr>
          <p:cNvSpPr/>
          <p:nvPr/>
        </p:nvSpPr>
        <p:spPr>
          <a:xfrm rot="5400000" flipV="1">
            <a:off x="905800" y="2316529"/>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Pfeil: nach rechts 88">
            <a:extLst>
              <a:ext uri="{FF2B5EF4-FFF2-40B4-BE49-F238E27FC236}">
                <a16:creationId xmlns:a16="http://schemas.microsoft.com/office/drawing/2014/main" id="{F8B16223-0295-4441-9AFB-26B002657B96}"/>
              </a:ext>
            </a:extLst>
          </p:cNvPr>
          <p:cNvSpPr/>
          <p:nvPr/>
        </p:nvSpPr>
        <p:spPr>
          <a:xfrm rot="5400000" flipV="1">
            <a:off x="2236565" y="2311142"/>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Pfeil: nach rechts 89">
            <a:extLst>
              <a:ext uri="{FF2B5EF4-FFF2-40B4-BE49-F238E27FC236}">
                <a16:creationId xmlns:a16="http://schemas.microsoft.com/office/drawing/2014/main" id="{7EA15934-8ADC-4AEF-B079-8E9A56E7EFD7}"/>
              </a:ext>
            </a:extLst>
          </p:cNvPr>
          <p:cNvSpPr/>
          <p:nvPr/>
        </p:nvSpPr>
        <p:spPr>
          <a:xfrm rot="5400000" flipV="1">
            <a:off x="3504320" y="2318382"/>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Pfeil: nach rechts 46">
            <a:extLst>
              <a:ext uri="{FF2B5EF4-FFF2-40B4-BE49-F238E27FC236}">
                <a16:creationId xmlns:a16="http://schemas.microsoft.com/office/drawing/2014/main" id="{08FAC86E-9986-4777-B371-08B8CA4CA606}"/>
              </a:ext>
            </a:extLst>
          </p:cNvPr>
          <p:cNvSpPr/>
          <p:nvPr/>
        </p:nvSpPr>
        <p:spPr>
          <a:xfrm rot="5400000" flipV="1">
            <a:off x="4060740" y="1258370"/>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32" name="Gruppieren 31">
            <a:extLst>
              <a:ext uri="{FF2B5EF4-FFF2-40B4-BE49-F238E27FC236}">
                <a16:creationId xmlns:a16="http://schemas.microsoft.com/office/drawing/2014/main" id="{E3208DAA-3702-4589-81ED-1302C85AFDA0}"/>
              </a:ext>
            </a:extLst>
          </p:cNvPr>
          <p:cNvGrpSpPr/>
          <p:nvPr/>
        </p:nvGrpSpPr>
        <p:grpSpPr>
          <a:xfrm>
            <a:off x="414397" y="3431466"/>
            <a:ext cx="3903730" cy="742387"/>
            <a:chOff x="505823" y="4697449"/>
            <a:chExt cx="3903730" cy="742387"/>
          </a:xfrm>
        </p:grpSpPr>
        <p:sp>
          <p:nvSpPr>
            <p:cNvPr id="33" name="Rechteck: abgerundete Ecken 32">
              <a:extLst>
                <a:ext uri="{FF2B5EF4-FFF2-40B4-BE49-F238E27FC236}">
                  <a16:creationId xmlns:a16="http://schemas.microsoft.com/office/drawing/2014/main" id="{AACAF916-66DF-4B8E-9C9F-F2917EBC25C6}"/>
                </a:ext>
              </a:extLst>
            </p:cNvPr>
            <p:cNvSpPr/>
            <p:nvPr/>
          </p:nvSpPr>
          <p:spPr>
            <a:xfrm>
              <a:off x="505823" y="4697449"/>
              <a:ext cx="3903730" cy="742387"/>
            </a:xfrm>
            <a:prstGeom prst="roundRect">
              <a:avLst>
                <a:gd name="adj" fmla="val 3461"/>
              </a:avLst>
            </a:prstGeom>
            <a:solidFill>
              <a:srgbClr val="93C47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hteck: abgerundete Ecken 33">
              <a:extLst>
                <a:ext uri="{FF2B5EF4-FFF2-40B4-BE49-F238E27FC236}">
                  <a16:creationId xmlns:a16="http://schemas.microsoft.com/office/drawing/2014/main" id="{4E2EC503-5A24-4CF5-B43C-6EE1336B7694}"/>
                </a:ext>
              </a:extLst>
            </p:cNvPr>
            <p:cNvSpPr/>
            <p:nvPr/>
          </p:nvSpPr>
          <p:spPr>
            <a:xfrm>
              <a:off x="578006" y="4825130"/>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Injektionsphase</a:t>
              </a:r>
              <a:endParaRPr lang="en-GB" sz="1200" b="1" dirty="0">
                <a:solidFill>
                  <a:schemeClr val="tx1"/>
                </a:solidFill>
              </a:endParaRPr>
            </a:p>
          </p:txBody>
        </p:sp>
        <p:sp>
          <p:nvSpPr>
            <p:cNvPr id="35" name="Rechteck: abgerundete Ecken 34">
              <a:extLst>
                <a:ext uri="{FF2B5EF4-FFF2-40B4-BE49-F238E27FC236}">
                  <a16:creationId xmlns:a16="http://schemas.microsoft.com/office/drawing/2014/main" id="{D604B3DB-ED9F-4FE6-8071-1B9909798F44}"/>
                </a:ext>
              </a:extLst>
            </p:cNvPr>
            <p:cNvSpPr/>
            <p:nvPr/>
          </p:nvSpPr>
          <p:spPr>
            <a:xfrm>
              <a:off x="1868213" y="4825130"/>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 </a:t>
              </a:r>
              <a:r>
                <a:rPr lang="en-GB" sz="1200" b="1" dirty="0" err="1">
                  <a:solidFill>
                    <a:schemeClr val="tx1"/>
                  </a:solidFill>
                </a:rPr>
                <a:t>Nachdruckphase</a:t>
              </a:r>
              <a:endParaRPr lang="en-GB" sz="1200" b="1" dirty="0">
                <a:solidFill>
                  <a:schemeClr val="tx1"/>
                </a:solidFill>
              </a:endParaRPr>
            </a:p>
          </p:txBody>
        </p:sp>
        <p:sp>
          <p:nvSpPr>
            <p:cNvPr id="36" name="Rechteck: abgerundete Ecken 35">
              <a:extLst>
                <a:ext uri="{FF2B5EF4-FFF2-40B4-BE49-F238E27FC236}">
                  <a16:creationId xmlns:a16="http://schemas.microsoft.com/office/drawing/2014/main" id="{FAFA1A8A-2C4D-4B9D-AB00-48A61A8B33B4}"/>
                </a:ext>
              </a:extLst>
            </p:cNvPr>
            <p:cNvSpPr/>
            <p:nvPr/>
          </p:nvSpPr>
          <p:spPr>
            <a:xfrm>
              <a:off x="3138882" y="4827979"/>
              <a:ext cx="1171747" cy="506424"/>
            </a:xfrm>
            <a:prstGeom prst="roundRect">
              <a:avLst>
                <a:gd name="adj" fmla="val 34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tx1"/>
                  </a:solidFill>
                </a:rPr>
                <a:t>Modell</a:t>
              </a:r>
              <a:br>
                <a:rPr lang="en-GB" sz="1200" b="1" dirty="0">
                  <a:solidFill>
                    <a:schemeClr val="tx1"/>
                  </a:solidFill>
                </a:rPr>
              </a:br>
              <a:r>
                <a:rPr lang="en-GB" sz="1200" b="1" dirty="0" err="1">
                  <a:solidFill>
                    <a:schemeClr val="tx1"/>
                  </a:solidFill>
                </a:rPr>
                <a:t>Abkühlphase</a:t>
              </a:r>
              <a:endParaRPr lang="en-GB" sz="1200" b="1" dirty="0">
                <a:solidFill>
                  <a:schemeClr val="tx1"/>
                </a:solidFill>
              </a:endParaRPr>
            </a:p>
          </p:txBody>
        </p:sp>
      </p:grpSp>
      <p:grpSp>
        <p:nvGrpSpPr>
          <p:cNvPr id="37" name="Gruppieren 36">
            <a:extLst>
              <a:ext uri="{FF2B5EF4-FFF2-40B4-BE49-F238E27FC236}">
                <a16:creationId xmlns:a16="http://schemas.microsoft.com/office/drawing/2014/main" id="{2A8BAAC7-9D3E-4BE3-BD2E-93C0E0DDC5A8}"/>
              </a:ext>
            </a:extLst>
          </p:cNvPr>
          <p:cNvGrpSpPr/>
          <p:nvPr/>
        </p:nvGrpSpPr>
        <p:grpSpPr>
          <a:xfrm>
            <a:off x="460676" y="4458205"/>
            <a:ext cx="3857449" cy="798350"/>
            <a:chOff x="5643943" y="1448915"/>
            <a:chExt cx="1229347" cy="798350"/>
          </a:xfrm>
        </p:grpSpPr>
        <p:sp>
          <p:nvSpPr>
            <p:cNvPr id="38" name="CustomShape 16">
              <a:extLst>
                <a:ext uri="{FF2B5EF4-FFF2-40B4-BE49-F238E27FC236}">
                  <a16:creationId xmlns:a16="http://schemas.microsoft.com/office/drawing/2014/main" id="{204674DA-4F08-42B2-9ACC-748E9BA643E3}"/>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BB1D1A3F-62A6-47F0-A812-D8B39C12585C}"/>
                    </a:ext>
                  </a:extLst>
                </p:cNvPr>
                <p:cNvSpPr txBox="1"/>
                <p:nvPr/>
              </p:nvSpPr>
              <p:spPr>
                <a:xfrm>
                  <a:off x="6623351" y="1915816"/>
                  <a:ext cx="101698"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pc="-1" smtClean="0">
                                <a:latin typeface="Cambria Math" panose="02040503050406030204" pitchFamily="18" charset="0"/>
                              </a:rPr>
                            </m:ctrlPr>
                          </m:sSubPr>
                          <m:e>
                            <m:r>
                              <a:rPr lang="de-DE" sz="1400" i="1" spc="-1">
                                <a:latin typeface="Cambria Math" panose="02040503050406030204" pitchFamily="18" charset="0"/>
                              </a:rPr>
                              <m:t>𝑝</m:t>
                            </m:r>
                          </m:e>
                          <m:sub>
                            <m:r>
                              <a:rPr lang="de-DE" sz="1400" b="0" i="0" spc="-1" smtClean="0">
                                <a:latin typeface="Cambria Math" panose="02040503050406030204" pitchFamily="18" charset="0"/>
                              </a:rPr>
                              <m:t>2</m:t>
                            </m:r>
                          </m:sub>
                        </m:sSub>
                      </m:oMath>
                    </m:oMathPara>
                  </a14:m>
                  <a:endParaRPr lang="en-US" sz="1400" dirty="0"/>
                </a:p>
              </p:txBody>
            </p:sp>
          </mc:Choice>
          <mc:Fallback xmlns="">
            <p:sp>
              <p:nvSpPr>
                <p:cNvPr id="39" name="Textfeld 38">
                  <a:extLst>
                    <a:ext uri="{FF2B5EF4-FFF2-40B4-BE49-F238E27FC236}">
                      <a16:creationId xmlns:a16="http://schemas.microsoft.com/office/drawing/2014/main" id="{BB1D1A3F-62A6-47F0-A812-D8B39C12585C}"/>
                    </a:ext>
                  </a:extLst>
                </p:cNvPr>
                <p:cNvSpPr txBox="1">
                  <a:spLocks noRot="1" noChangeAspect="1" noMove="1" noResize="1" noEditPoints="1" noAdjustHandles="1" noChangeArrowheads="1" noChangeShapeType="1" noTextEdit="1"/>
                </p:cNvSpPr>
                <p:nvPr/>
              </p:nvSpPr>
              <p:spPr>
                <a:xfrm>
                  <a:off x="6623351" y="1915816"/>
                  <a:ext cx="101698" cy="307777"/>
                </a:xfrm>
                <a:prstGeom prst="rect">
                  <a:avLst/>
                </a:prstGeom>
                <a:blipFill>
                  <a:blip r:embed="rId5"/>
                  <a:stretch>
                    <a:fillRect b="-2000"/>
                  </a:stretch>
                </a:blipFill>
              </p:spPr>
              <p:txBody>
                <a:bodyPr/>
                <a:lstStyle/>
                <a:p>
                  <a:r>
                    <a:rPr lang="en-US">
                      <a:noFill/>
                    </a:rPr>
                    <a:t> </a:t>
                  </a:r>
                </a:p>
              </p:txBody>
            </p:sp>
          </mc:Fallback>
        </mc:AlternateContent>
        <p:sp>
          <p:nvSpPr>
            <p:cNvPr id="40" name="CustomShape 15">
              <a:extLst>
                <a:ext uri="{FF2B5EF4-FFF2-40B4-BE49-F238E27FC236}">
                  <a16:creationId xmlns:a16="http://schemas.microsoft.com/office/drawing/2014/main" id="{C2100C31-CA2B-40BD-B3CB-41877B42D347}"/>
                </a:ext>
              </a:extLst>
            </p:cNvPr>
            <p:cNvSpPr/>
            <p:nvPr/>
          </p:nvSpPr>
          <p:spPr>
            <a:xfrm rot="10800000">
              <a:off x="6632931" y="1980482"/>
              <a:ext cx="0" cy="252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41" name="CustomShape 18">
              <a:extLst>
                <a:ext uri="{FF2B5EF4-FFF2-40B4-BE49-F238E27FC236}">
                  <a16:creationId xmlns:a16="http://schemas.microsoft.com/office/drawing/2014/main" id="{EBA6C1FC-0144-49BA-969D-551397F6CC51}"/>
                </a:ext>
              </a:extLst>
            </p:cNvPr>
            <p:cNvSpPr/>
            <p:nvPr/>
          </p:nvSpPr>
          <p:spPr>
            <a:xfrm>
              <a:off x="5643943" y="1692672"/>
              <a:ext cx="1198932" cy="278810"/>
            </a:xfrm>
            <a:custGeom>
              <a:avLst/>
              <a:gdLst>
                <a:gd name="connsiteX0" fmla="*/ 0 w 10000"/>
                <a:gd name="connsiteY0" fmla="*/ 10000 h 10000"/>
                <a:gd name="connsiteX1" fmla="*/ 2000 w 10000"/>
                <a:gd name="connsiteY1" fmla="*/ 5143 h 10000"/>
                <a:gd name="connsiteX2" fmla="*/ 5200 w 10000"/>
                <a:gd name="connsiteY2" fmla="*/ 5143 h 10000"/>
                <a:gd name="connsiteX3" fmla="*/ 5200 w 10000"/>
                <a:gd name="connsiteY3" fmla="*/ 0 h 10000"/>
                <a:gd name="connsiteX4" fmla="*/ 10000 w 10000"/>
                <a:gd name="connsiteY4" fmla="*/ 0 h 10000"/>
                <a:gd name="connsiteX0" fmla="*/ 0 w 8000"/>
                <a:gd name="connsiteY0" fmla="*/ 5143 h 5143"/>
                <a:gd name="connsiteX1" fmla="*/ 3200 w 8000"/>
                <a:gd name="connsiteY1" fmla="*/ 5143 h 5143"/>
                <a:gd name="connsiteX2" fmla="*/ 3200 w 8000"/>
                <a:gd name="connsiteY2" fmla="*/ 0 h 5143"/>
                <a:gd name="connsiteX3" fmla="*/ 8000 w 8000"/>
                <a:gd name="connsiteY3" fmla="*/ 0 h 5143"/>
                <a:gd name="connsiteX0" fmla="*/ 0 w 10000"/>
                <a:gd name="connsiteY0" fmla="*/ 10000 h 28059"/>
                <a:gd name="connsiteX1" fmla="*/ 4000 w 10000"/>
                <a:gd name="connsiteY1" fmla="*/ 10000 h 28059"/>
                <a:gd name="connsiteX2" fmla="*/ 4000 w 10000"/>
                <a:gd name="connsiteY2" fmla="*/ 28059 h 28059"/>
                <a:gd name="connsiteX3" fmla="*/ 10000 w 10000"/>
                <a:gd name="connsiteY3" fmla="*/ 0 h 28059"/>
                <a:gd name="connsiteX0" fmla="*/ 0 w 12358"/>
                <a:gd name="connsiteY0" fmla="*/ 0 h 18433"/>
                <a:gd name="connsiteX1" fmla="*/ 4000 w 12358"/>
                <a:gd name="connsiteY1" fmla="*/ 0 h 18433"/>
                <a:gd name="connsiteX2" fmla="*/ 4000 w 12358"/>
                <a:gd name="connsiteY2" fmla="*/ 18059 h 18433"/>
                <a:gd name="connsiteX3" fmla="*/ 12358 w 12358"/>
                <a:gd name="connsiteY3" fmla="*/ 18433 h 18433"/>
                <a:gd name="connsiteX0" fmla="*/ 0 w 49411"/>
                <a:gd name="connsiteY0" fmla="*/ 0 h 18059"/>
                <a:gd name="connsiteX1" fmla="*/ 4000 w 49411"/>
                <a:gd name="connsiteY1" fmla="*/ 0 h 18059"/>
                <a:gd name="connsiteX2" fmla="*/ 4000 w 49411"/>
                <a:gd name="connsiteY2" fmla="*/ 18059 h 18059"/>
                <a:gd name="connsiteX3" fmla="*/ 49411 w 49411"/>
                <a:gd name="connsiteY3" fmla="*/ 17498 h 18059"/>
                <a:gd name="connsiteX0" fmla="*/ 0 w 13368"/>
                <a:gd name="connsiteY0" fmla="*/ 0 h 18059"/>
                <a:gd name="connsiteX1" fmla="*/ 4000 w 13368"/>
                <a:gd name="connsiteY1" fmla="*/ 0 h 18059"/>
                <a:gd name="connsiteX2" fmla="*/ 4000 w 13368"/>
                <a:gd name="connsiteY2" fmla="*/ 18059 h 18059"/>
                <a:gd name="connsiteX3" fmla="*/ 13368 w 13368"/>
                <a:gd name="connsiteY3" fmla="*/ 18059 h 18059"/>
                <a:gd name="connsiteX0" fmla="*/ 0 w 21368"/>
                <a:gd name="connsiteY0" fmla="*/ 187 h 18059"/>
                <a:gd name="connsiteX1" fmla="*/ 12000 w 21368"/>
                <a:gd name="connsiteY1" fmla="*/ 0 h 18059"/>
                <a:gd name="connsiteX2" fmla="*/ 12000 w 21368"/>
                <a:gd name="connsiteY2" fmla="*/ 18059 h 18059"/>
                <a:gd name="connsiteX3" fmla="*/ 21368 w 21368"/>
                <a:gd name="connsiteY3" fmla="*/ 18059 h 18059"/>
                <a:gd name="connsiteX0" fmla="*/ 0 w 21368"/>
                <a:gd name="connsiteY0" fmla="*/ 187 h 18059"/>
                <a:gd name="connsiteX1" fmla="*/ 12000 w 21368"/>
                <a:gd name="connsiteY1" fmla="*/ 0 h 18059"/>
                <a:gd name="connsiteX2" fmla="*/ 11944 w 21368"/>
                <a:gd name="connsiteY2" fmla="*/ 10826 h 18059"/>
                <a:gd name="connsiteX3" fmla="*/ 21368 w 21368"/>
                <a:gd name="connsiteY3" fmla="*/ 18059 h 18059"/>
                <a:gd name="connsiteX0" fmla="*/ 0 w 21200"/>
                <a:gd name="connsiteY0" fmla="*/ 187 h 10826"/>
                <a:gd name="connsiteX1" fmla="*/ 12000 w 21200"/>
                <a:gd name="connsiteY1" fmla="*/ 0 h 10826"/>
                <a:gd name="connsiteX2" fmla="*/ 11944 w 21200"/>
                <a:gd name="connsiteY2" fmla="*/ 10826 h 10826"/>
                <a:gd name="connsiteX3" fmla="*/ 21200 w 21200"/>
                <a:gd name="connsiteY3" fmla="*/ 10826 h 10826"/>
                <a:gd name="connsiteX0" fmla="*/ 0 w 21200"/>
                <a:gd name="connsiteY0" fmla="*/ 187 h 10826"/>
                <a:gd name="connsiteX1" fmla="*/ 11911 w 21200"/>
                <a:gd name="connsiteY1" fmla="*/ 0 h 10826"/>
                <a:gd name="connsiteX2" fmla="*/ 11944 w 21200"/>
                <a:gd name="connsiteY2" fmla="*/ 10826 h 10826"/>
                <a:gd name="connsiteX3" fmla="*/ 21200 w 21200"/>
                <a:gd name="connsiteY3" fmla="*/ 10826 h 10826"/>
                <a:gd name="connsiteX0" fmla="*/ 0 w 21200"/>
                <a:gd name="connsiteY0" fmla="*/ 312 h 10951"/>
                <a:gd name="connsiteX1" fmla="*/ 11947 w 21200"/>
                <a:gd name="connsiteY1" fmla="*/ 0 h 10951"/>
                <a:gd name="connsiteX2" fmla="*/ 11944 w 21200"/>
                <a:gd name="connsiteY2" fmla="*/ 10951 h 10951"/>
                <a:gd name="connsiteX3" fmla="*/ 21200 w 21200"/>
                <a:gd name="connsiteY3" fmla="*/ 10951 h 10951"/>
              </a:gdLst>
              <a:ahLst/>
              <a:cxnLst>
                <a:cxn ang="0">
                  <a:pos x="connsiteX0" y="connsiteY0"/>
                </a:cxn>
                <a:cxn ang="0">
                  <a:pos x="connsiteX1" y="connsiteY1"/>
                </a:cxn>
                <a:cxn ang="0">
                  <a:pos x="connsiteX2" y="connsiteY2"/>
                </a:cxn>
                <a:cxn ang="0">
                  <a:pos x="connsiteX3" y="connsiteY3"/>
                </a:cxn>
              </a:cxnLst>
              <a:rect l="l" t="t" r="r" b="b"/>
              <a:pathLst>
                <a:path w="21200" h="10951">
                  <a:moveTo>
                    <a:pt x="0" y="312"/>
                  </a:moveTo>
                  <a:lnTo>
                    <a:pt x="11947" y="0"/>
                  </a:lnTo>
                  <a:cubicBezTo>
                    <a:pt x="11928" y="3609"/>
                    <a:pt x="11963" y="7342"/>
                    <a:pt x="11944" y="10951"/>
                  </a:cubicBezTo>
                  <a:lnTo>
                    <a:pt x="21200" y="10951"/>
                  </a:lnTo>
                </a:path>
              </a:pathLst>
            </a:custGeom>
            <a:noFill/>
            <a:ln w="19050">
              <a:solidFill>
                <a:srgbClr val="7995C4"/>
              </a:solidFill>
              <a:round/>
            </a:ln>
          </p:spPr>
          <p:style>
            <a:lnRef idx="0">
              <a:scrgbClr r="0" g="0" b="0"/>
            </a:lnRef>
            <a:fillRef idx="0">
              <a:scrgbClr r="0" g="0" b="0"/>
            </a:fillRef>
            <a:effectRef idx="0">
              <a:scrgbClr r="0" g="0" b="0"/>
            </a:effectRef>
            <a:fontRef idx="minor"/>
          </p:style>
          <p:txBody>
            <a:bodyPr/>
            <a:lstStyle/>
            <a:p>
              <a:endParaRPr lang="en-US" dirty="0"/>
            </a:p>
          </p:txBody>
        </p:sp>
        <mc:AlternateContent xmlns:mc="http://schemas.openxmlformats.org/markup-compatibility/2006" xmlns:a14="http://schemas.microsoft.com/office/drawing/2010/main">
          <mc:Choice Requires="a14">
            <p:sp>
              <p:nvSpPr>
                <p:cNvPr id="42" name="Textfeld 41">
                  <a:extLst>
                    <a:ext uri="{FF2B5EF4-FFF2-40B4-BE49-F238E27FC236}">
                      <a16:creationId xmlns:a16="http://schemas.microsoft.com/office/drawing/2014/main" id="{82B87B10-C41D-4862-A6D1-DBB2D3295DA0}"/>
                    </a:ext>
                  </a:extLst>
                </p:cNvPr>
                <p:cNvSpPr txBox="1"/>
                <p:nvPr/>
              </p:nvSpPr>
              <p:spPr>
                <a:xfrm>
                  <a:off x="5746472" y="1889181"/>
                  <a:ext cx="13179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400" i="1" spc="-1">
                                <a:latin typeface="Cambria Math" panose="02040503050406030204" pitchFamily="18" charset="0"/>
                              </a:rPr>
                            </m:ctrlPr>
                          </m:sSubPr>
                          <m:e>
                            <m:r>
                              <a:rPr lang="de-DE" sz="1400" i="1" spc="-1">
                                <a:latin typeface="Cambria Math" panose="02040503050406030204" pitchFamily="18" charset="0"/>
                              </a:rPr>
                              <m:t>𝑝</m:t>
                            </m:r>
                          </m:e>
                          <m:sub>
                            <m:r>
                              <a:rPr lang="de-DE" sz="1400" spc="-1">
                                <a:latin typeface="Cambria Math" panose="02040503050406030204" pitchFamily="18" charset="0"/>
                              </a:rPr>
                              <m:t>1</m:t>
                            </m:r>
                          </m:sub>
                        </m:sSub>
                      </m:oMath>
                    </m:oMathPara>
                  </a14:m>
                  <a:endParaRPr lang="en-US" sz="1400" dirty="0"/>
                </a:p>
              </p:txBody>
            </p:sp>
          </mc:Choice>
          <mc:Fallback xmlns="">
            <p:sp>
              <p:nvSpPr>
                <p:cNvPr id="42" name="Textfeld 41">
                  <a:extLst>
                    <a:ext uri="{FF2B5EF4-FFF2-40B4-BE49-F238E27FC236}">
                      <a16:creationId xmlns:a16="http://schemas.microsoft.com/office/drawing/2014/main" id="{82B87B10-C41D-4862-A6D1-DBB2D3295DA0}"/>
                    </a:ext>
                  </a:extLst>
                </p:cNvPr>
                <p:cNvSpPr txBox="1">
                  <a:spLocks noRot="1" noChangeAspect="1" noMove="1" noResize="1" noEditPoints="1" noAdjustHandles="1" noChangeArrowheads="1" noChangeShapeType="1" noTextEdit="1"/>
                </p:cNvSpPr>
                <p:nvPr/>
              </p:nvSpPr>
              <p:spPr>
                <a:xfrm>
                  <a:off x="5746472" y="1889181"/>
                  <a:ext cx="131792" cy="307777"/>
                </a:xfrm>
                <a:prstGeom prst="rect">
                  <a:avLst/>
                </a:prstGeom>
                <a:blipFill>
                  <a:blip r:embed="rId6"/>
                  <a:stretch>
                    <a:fillRect b="-2000"/>
                  </a:stretch>
                </a:blipFill>
              </p:spPr>
              <p:txBody>
                <a:bodyPr/>
                <a:lstStyle/>
                <a:p>
                  <a:r>
                    <a:rPr lang="en-US">
                      <a:noFill/>
                    </a:rPr>
                    <a:t> </a:t>
                  </a:r>
                </a:p>
              </p:txBody>
            </p:sp>
          </mc:Fallback>
        </mc:AlternateContent>
        <p:sp>
          <p:nvSpPr>
            <p:cNvPr id="43" name="CustomShape 15">
              <a:extLst>
                <a:ext uri="{FF2B5EF4-FFF2-40B4-BE49-F238E27FC236}">
                  <a16:creationId xmlns:a16="http://schemas.microsoft.com/office/drawing/2014/main" id="{55F838BB-1059-4E63-AE54-43C174FE5A54}"/>
                </a:ext>
              </a:extLst>
            </p:cNvPr>
            <p:cNvSpPr/>
            <p:nvPr/>
          </p:nvSpPr>
          <p:spPr>
            <a:xfrm rot="10800000">
              <a:off x="5826916" y="1710482"/>
              <a:ext cx="0" cy="522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44" name="Textfeld 43">
                  <a:extLst>
                    <a:ext uri="{FF2B5EF4-FFF2-40B4-BE49-F238E27FC236}">
                      <a16:creationId xmlns:a16="http://schemas.microsoft.com/office/drawing/2014/main" id="{D6E067FA-A5DC-4552-B141-3B7DABAE39D6}"/>
                    </a:ext>
                  </a:extLst>
                </p:cNvPr>
                <p:cNvSpPr txBox="1"/>
                <p:nvPr/>
              </p:nvSpPr>
              <p:spPr>
                <a:xfrm>
                  <a:off x="6096476" y="1714564"/>
                  <a:ext cx="129884" cy="215444"/>
                </a:xfrm>
                <a:prstGeom prst="rect">
                  <a:avLst/>
                </a:prstGeom>
                <a:noFill/>
              </p:spPr>
              <p:txBody>
                <a:bodyPr wrap="square" lIns="0" tIns="0" rIns="0" bIns="0">
                  <a:spAutoFit/>
                </a:bodyPr>
                <a:lstStyle/>
                <a:p>
                  <a:pPr/>
                  <a14:m>
                    <m:oMathPara xmlns:m="http://schemas.openxmlformats.org/officeDocument/2006/math">
                      <m:oMathParaPr>
                        <m:jc m:val="left"/>
                      </m:oMathParaPr>
                      <m:oMath xmlns:m="http://schemas.openxmlformats.org/officeDocument/2006/math">
                        <m:sSub>
                          <m:sSubPr>
                            <m:ctrlPr>
                              <a:rPr lang="en-US" sz="1400" i="1" spc="-1" smtClean="0">
                                <a:latin typeface="Cambria Math" panose="02040503050406030204" pitchFamily="18" charset="0"/>
                              </a:rPr>
                            </m:ctrlPr>
                          </m:sSubPr>
                          <m:e>
                            <m:r>
                              <a:rPr lang="de-DE" sz="1400" b="0" i="1" spc="-1" smtClean="0">
                                <a:latin typeface="Cambria Math" panose="02040503050406030204" pitchFamily="18" charset="0"/>
                              </a:rPr>
                              <m:t>𝑡</m:t>
                            </m:r>
                          </m:e>
                          <m:sub>
                            <m:r>
                              <m:rPr>
                                <m:sty m:val="p"/>
                              </m:rPr>
                              <a:rPr lang="de-DE" sz="1400" b="0" i="0" spc="-1" smtClean="0">
                                <a:latin typeface="Cambria Math" panose="02040503050406030204" pitchFamily="18" charset="0"/>
                              </a:rPr>
                              <m:t>halt</m:t>
                            </m:r>
                          </m:sub>
                        </m:sSub>
                      </m:oMath>
                    </m:oMathPara>
                  </a14:m>
                  <a:endParaRPr lang="en-US" sz="1400" dirty="0"/>
                </a:p>
              </p:txBody>
            </p:sp>
          </mc:Choice>
          <mc:Fallback xmlns="">
            <p:sp>
              <p:nvSpPr>
                <p:cNvPr id="44" name="Textfeld 43">
                  <a:extLst>
                    <a:ext uri="{FF2B5EF4-FFF2-40B4-BE49-F238E27FC236}">
                      <a16:creationId xmlns:a16="http://schemas.microsoft.com/office/drawing/2014/main" id="{D6E067FA-A5DC-4552-B141-3B7DABAE39D6}"/>
                    </a:ext>
                  </a:extLst>
                </p:cNvPr>
                <p:cNvSpPr txBox="1">
                  <a:spLocks noRot="1" noChangeAspect="1" noMove="1" noResize="1" noEditPoints="1" noAdjustHandles="1" noChangeArrowheads="1" noChangeShapeType="1" noTextEdit="1"/>
                </p:cNvSpPr>
                <p:nvPr/>
              </p:nvSpPr>
              <p:spPr>
                <a:xfrm>
                  <a:off x="6096476" y="1714564"/>
                  <a:ext cx="129884" cy="215444"/>
                </a:xfrm>
                <a:prstGeom prst="rect">
                  <a:avLst/>
                </a:prstGeom>
                <a:blipFill>
                  <a:blip r:embed="rId7"/>
                  <a:stretch>
                    <a:fillRect l="-15152" b="-17143"/>
                  </a:stretch>
                </a:blipFill>
              </p:spPr>
              <p:txBody>
                <a:bodyPr/>
                <a:lstStyle/>
                <a:p>
                  <a:r>
                    <a:rPr lang="en-US">
                      <a:noFill/>
                    </a:rPr>
                    <a:t> </a:t>
                  </a:r>
                </a:p>
              </p:txBody>
            </p:sp>
          </mc:Fallback>
        </mc:AlternateContent>
        <p:sp>
          <p:nvSpPr>
            <p:cNvPr id="45" name="CustomShape 15">
              <a:extLst>
                <a:ext uri="{FF2B5EF4-FFF2-40B4-BE49-F238E27FC236}">
                  <a16:creationId xmlns:a16="http://schemas.microsoft.com/office/drawing/2014/main" id="{44B94D41-4D35-4C7B-8C1B-DD6C122CF487}"/>
                </a:ext>
              </a:extLst>
            </p:cNvPr>
            <p:cNvSpPr/>
            <p:nvPr/>
          </p:nvSpPr>
          <p:spPr>
            <a:xfrm rot="5400000">
              <a:off x="5982290" y="1616969"/>
              <a:ext cx="0" cy="666000"/>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p:sp>
          <p:nvSpPr>
            <p:cNvPr id="46" name="CustomShape 15">
              <a:extLst>
                <a:ext uri="{FF2B5EF4-FFF2-40B4-BE49-F238E27FC236}">
                  <a16:creationId xmlns:a16="http://schemas.microsoft.com/office/drawing/2014/main" id="{19F41BB0-81AF-4E27-9619-685F387D3513}"/>
                </a:ext>
              </a:extLst>
            </p:cNvPr>
            <p:cNvSpPr/>
            <p:nvPr/>
          </p:nvSpPr>
          <p:spPr>
            <a:xfrm rot="10800000">
              <a:off x="5649290" y="1448915"/>
              <a:ext cx="0" cy="79200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grpSp>
      <p:cxnSp>
        <p:nvCxnSpPr>
          <p:cNvPr id="48" name="Gerader Verbinder 47">
            <a:extLst>
              <a:ext uri="{FF2B5EF4-FFF2-40B4-BE49-F238E27FC236}">
                <a16:creationId xmlns:a16="http://schemas.microsoft.com/office/drawing/2014/main" id="{8E4C2AB8-9A1D-4011-9ABF-51C97BA167CA}"/>
              </a:ext>
            </a:extLst>
          </p:cNvPr>
          <p:cNvCxnSpPr>
            <a:cxnSpLocks/>
          </p:cNvCxnSpPr>
          <p:nvPr/>
        </p:nvCxnSpPr>
        <p:spPr>
          <a:xfrm>
            <a:off x="483804" y="4577631"/>
            <a:ext cx="3738885" cy="0"/>
          </a:xfrm>
          <a:prstGeom prst="line">
            <a:avLst/>
          </a:prstGeom>
          <a:ln w="19050">
            <a:solidFill>
              <a:srgbClr val="50D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30D5447C-9FA7-4ECB-A738-0F07DF484352}"/>
                  </a:ext>
                </a:extLst>
              </p:cNvPr>
              <p:cNvSpPr txBox="1"/>
              <p:nvPr/>
            </p:nvSpPr>
            <p:spPr>
              <a:xfrm>
                <a:off x="3990706" y="4652005"/>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b="0" i="1" strike="noStrike" spc="-1" smtClean="0">
                              <a:latin typeface="Cambria Math" panose="02040503050406030204" pitchFamily="18" charset="0"/>
                            </a:rPr>
                          </m:ctrlPr>
                        </m:sSubPr>
                        <m:e>
                          <m:r>
                            <a:rPr lang="de-DE" sz="1400" b="0" i="1" strike="noStrike" spc="-1" smtClean="0">
                              <a:latin typeface="Cambria Math" panose="02040503050406030204" pitchFamily="18" charset="0"/>
                            </a:rPr>
                            <m:t>𝑣</m:t>
                          </m:r>
                        </m:e>
                        <m:sub>
                          <m:r>
                            <m:rPr>
                              <m:sty m:val="p"/>
                            </m:rPr>
                            <a:rPr lang="de-DE" sz="1400" b="0" i="0" strike="noStrike" spc="-1" smtClean="0">
                              <a:latin typeface="Cambria Math" panose="02040503050406030204" pitchFamily="18" charset="0"/>
                            </a:rPr>
                            <m:t>ein</m:t>
                          </m:r>
                        </m:sub>
                      </m:sSub>
                    </m:oMath>
                  </m:oMathPara>
                </a14:m>
                <a:endParaRPr lang="en-US" sz="1400" dirty="0"/>
              </a:p>
            </p:txBody>
          </p:sp>
        </mc:Choice>
        <mc:Fallback xmlns="">
          <p:sp>
            <p:nvSpPr>
              <p:cNvPr id="51" name="Textfeld 50">
                <a:extLst>
                  <a:ext uri="{FF2B5EF4-FFF2-40B4-BE49-F238E27FC236}">
                    <a16:creationId xmlns:a16="http://schemas.microsoft.com/office/drawing/2014/main" id="{30D5447C-9FA7-4ECB-A738-0F07DF484352}"/>
                  </a:ext>
                </a:extLst>
              </p:cNvPr>
              <p:cNvSpPr txBox="1">
                <a:spLocks noRot="1" noChangeAspect="1" noMove="1" noResize="1" noEditPoints="1" noAdjustHandles="1" noChangeArrowheads="1" noChangeShapeType="1" noTextEdit="1"/>
              </p:cNvSpPr>
              <p:nvPr/>
            </p:nvSpPr>
            <p:spPr>
              <a:xfrm>
                <a:off x="3990706" y="4652005"/>
                <a:ext cx="694382" cy="307777"/>
              </a:xfrm>
              <a:prstGeom prst="rect">
                <a:avLst/>
              </a:prstGeom>
              <a:blipFill>
                <a:blip r:embed="rId8"/>
                <a:stretch>
                  <a:fillRect/>
                </a:stretch>
              </a:blipFill>
            </p:spPr>
            <p:txBody>
              <a:bodyPr/>
              <a:lstStyle/>
              <a:p>
                <a:r>
                  <a:rPr lang="en-US">
                    <a:noFill/>
                  </a:rPr>
                  <a:t> </a:t>
                </a:r>
              </a:p>
            </p:txBody>
          </p:sp>
        </mc:Fallback>
      </mc:AlternateContent>
      <p:sp>
        <p:nvSpPr>
          <p:cNvPr id="52" name="CustomShape 15">
            <a:extLst>
              <a:ext uri="{FF2B5EF4-FFF2-40B4-BE49-F238E27FC236}">
                <a16:creationId xmlns:a16="http://schemas.microsoft.com/office/drawing/2014/main" id="{3CE0091E-C9D2-4406-9472-00E2A2DB0B07}"/>
              </a:ext>
            </a:extLst>
          </p:cNvPr>
          <p:cNvSpPr/>
          <p:nvPr/>
        </p:nvSpPr>
        <p:spPr>
          <a:xfrm rot="10800000">
            <a:off x="4178391" y="4617520"/>
            <a:ext cx="0" cy="605494"/>
          </a:xfrm>
          <a:custGeom>
            <a:avLst/>
            <a:gdLst/>
            <a:ahLst/>
            <a:cxnLst/>
            <a:rect l="l" t="t" r="r" b="b"/>
            <a:pathLst>
              <a:path w="21600" h="21600">
                <a:moveTo>
                  <a:pt x="0" y="0"/>
                </a:moveTo>
                <a:lnTo>
                  <a:pt x="21600" y="21600"/>
                </a:lnTo>
              </a:path>
            </a:pathLst>
          </a:custGeom>
          <a:noFill/>
          <a:ln w="9360">
            <a:solidFill>
              <a:schemeClr val="dk2"/>
            </a:solidFill>
            <a:round/>
            <a:headEnd type="triangle" w="med" len="med"/>
            <a:tailEnd type="triangle" w="med" len="med"/>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53" name="Textfeld 52">
                <a:extLst>
                  <a:ext uri="{FF2B5EF4-FFF2-40B4-BE49-F238E27FC236}">
                    <a16:creationId xmlns:a16="http://schemas.microsoft.com/office/drawing/2014/main" id="{4A5DE44E-FA5A-4D3A-AB65-3636EFE3A206}"/>
                  </a:ext>
                </a:extLst>
              </p:cNvPr>
              <p:cNvSpPr txBox="1"/>
              <p:nvPr/>
            </p:nvSpPr>
            <p:spPr>
              <a:xfrm>
                <a:off x="4219202" y="5262906"/>
                <a:ext cx="21565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53" name="Textfeld 52">
                <a:extLst>
                  <a:ext uri="{FF2B5EF4-FFF2-40B4-BE49-F238E27FC236}">
                    <a16:creationId xmlns:a16="http://schemas.microsoft.com/office/drawing/2014/main" id="{4A5DE44E-FA5A-4D3A-AB65-3636EFE3A206}"/>
                  </a:ext>
                </a:extLst>
              </p:cNvPr>
              <p:cNvSpPr txBox="1">
                <a:spLocks noRot="1" noChangeAspect="1" noMove="1" noResize="1" noEditPoints="1" noAdjustHandles="1" noChangeArrowheads="1" noChangeShapeType="1" noTextEdit="1"/>
              </p:cNvSpPr>
              <p:nvPr/>
            </p:nvSpPr>
            <p:spPr>
              <a:xfrm>
                <a:off x="4219202" y="5262906"/>
                <a:ext cx="215652" cy="307777"/>
              </a:xfrm>
              <a:prstGeom prst="rect">
                <a:avLst/>
              </a:prstGeom>
              <a:blipFill>
                <a:blip r:embed="rId9"/>
                <a:stretch>
                  <a:fillRect/>
                </a:stretch>
              </a:blipFill>
            </p:spPr>
            <p:txBody>
              <a:bodyPr/>
              <a:lstStyle/>
              <a:p>
                <a:r>
                  <a:rPr lang="en-US">
                    <a:noFill/>
                  </a:rPr>
                  <a:t> </a:t>
                </a:r>
              </a:p>
            </p:txBody>
          </p:sp>
        </mc:Fallback>
      </mc:AlternateContent>
      <p:grpSp>
        <p:nvGrpSpPr>
          <p:cNvPr id="55" name="Gruppieren 54">
            <a:extLst>
              <a:ext uri="{FF2B5EF4-FFF2-40B4-BE49-F238E27FC236}">
                <a16:creationId xmlns:a16="http://schemas.microsoft.com/office/drawing/2014/main" id="{475F3F86-1568-4C44-AA79-BB9885B5BEC2}"/>
              </a:ext>
            </a:extLst>
          </p:cNvPr>
          <p:cNvGrpSpPr/>
          <p:nvPr/>
        </p:nvGrpSpPr>
        <p:grpSpPr>
          <a:xfrm>
            <a:off x="449791" y="2473292"/>
            <a:ext cx="3840671" cy="582350"/>
            <a:chOff x="5649290" y="1664915"/>
            <a:chExt cx="1224000" cy="582350"/>
          </a:xfrm>
        </p:grpSpPr>
        <p:sp>
          <p:nvSpPr>
            <p:cNvPr id="56" name="CustomShape 16">
              <a:extLst>
                <a:ext uri="{FF2B5EF4-FFF2-40B4-BE49-F238E27FC236}">
                  <a16:creationId xmlns:a16="http://schemas.microsoft.com/office/drawing/2014/main" id="{0A9C2D11-3015-4CCE-BEE8-9C5662B523FD}"/>
                </a:ext>
              </a:extLst>
            </p:cNvPr>
            <p:cNvSpPr/>
            <p:nvPr/>
          </p:nvSpPr>
          <p:spPr>
            <a:xfrm flipV="1">
              <a:off x="5649290" y="2247265"/>
              <a:ext cx="1224000" cy="0"/>
            </a:xfrm>
            <a:custGeom>
              <a:avLst/>
              <a:gdLst/>
              <a:ahLst/>
              <a:cxnLst/>
              <a:rect l="l" t="t" r="r" b="b"/>
              <a:pathLst>
                <a:path w="21600" h="21600">
                  <a:moveTo>
                    <a:pt x="0" y="0"/>
                  </a:moveTo>
                  <a:lnTo>
                    <a:pt x="21600" y="21600"/>
                  </a:lnTo>
                </a:path>
              </a:pathLst>
            </a:custGeom>
            <a:noFill/>
            <a:ln w="12700">
              <a:solidFill>
                <a:schemeClr val="dk2"/>
              </a:solidFill>
              <a:round/>
              <a:tailEnd type="triangle" w="med" len="med"/>
            </a:ln>
          </p:spPr>
          <p:style>
            <a:lnRef idx="0">
              <a:scrgbClr r="0" g="0" b="0"/>
            </a:lnRef>
            <a:fillRef idx="0">
              <a:scrgbClr r="0" g="0" b="0"/>
            </a:fillRef>
            <a:effectRef idx="0">
              <a:scrgbClr r="0" g="0" b="0"/>
            </a:effectRef>
            <a:fontRef idx="minor"/>
          </p:style>
        </p:sp>
        <p:sp>
          <p:nvSpPr>
            <p:cNvPr id="57" name="CustomShape 15">
              <a:extLst>
                <a:ext uri="{FF2B5EF4-FFF2-40B4-BE49-F238E27FC236}">
                  <a16:creationId xmlns:a16="http://schemas.microsoft.com/office/drawing/2014/main" id="{8490B89E-6586-424C-9B2D-9FC086035028}"/>
                </a:ext>
              </a:extLst>
            </p:cNvPr>
            <p:cNvSpPr/>
            <p:nvPr/>
          </p:nvSpPr>
          <p:spPr>
            <a:xfrm rot="10800000">
              <a:off x="5649290" y="1664915"/>
              <a:ext cx="0" cy="576000"/>
            </a:xfrm>
            <a:custGeom>
              <a:avLst/>
              <a:gdLst/>
              <a:ahLst/>
              <a:cxnLst/>
              <a:rect l="l" t="t" r="r" b="b"/>
              <a:pathLst>
                <a:path w="21600" h="21600">
                  <a:moveTo>
                    <a:pt x="0" y="0"/>
                  </a:moveTo>
                  <a:lnTo>
                    <a:pt x="21600" y="21600"/>
                  </a:lnTo>
                </a:path>
              </a:pathLst>
            </a:custGeom>
            <a:ln w="9525"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sp>
      </p:grpSp>
      <mc:AlternateContent xmlns:mc="http://schemas.openxmlformats.org/markup-compatibility/2006" xmlns:a14="http://schemas.microsoft.com/office/drawing/2010/main">
        <mc:Choice Requires="a14">
          <p:sp>
            <p:nvSpPr>
              <p:cNvPr id="58" name="Textfeld 57">
                <a:extLst>
                  <a:ext uri="{FF2B5EF4-FFF2-40B4-BE49-F238E27FC236}">
                    <a16:creationId xmlns:a16="http://schemas.microsoft.com/office/drawing/2014/main" id="{C46A836C-1D28-460D-91D0-9FFB1AA181AD}"/>
                  </a:ext>
                </a:extLst>
              </p:cNvPr>
              <p:cNvSpPr txBox="1"/>
              <p:nvPr/>
            </p:nvSpPr>
            <p:spPr>
              <a:xfrm>
                <a:off x="3943272" y="3038114"/>
                <a:ext cx="69438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trike="noStrike" spc="-1" smtClean="0">
                          <a:latin typeface="Cambria Math" panose="02040503050406030204" pitchFamily="18" charset="0"/>
                        </a:rPr>
                        <m:t>𝑡</m:t>
                      </m:r>
                    </m:oMath>
                  </m:oMathPara>
                </a14:m>
                <a:endParaRPr lang="en-US" sz="1400" dirty="0"/>
              </a:p>
            </p:txBody>
          </p:sp>
        </mc:Choice>
        <mc:Fallback xmlns="">
          <p:sp>
            <p:nvSpPr>
              <p:cNvPr id="58" name="Textfeld 57">
                <a:extLst>
                  <a:ext uri="{FF2B5EF4-FFF2-40B4-BE49-F238E27FC236}">
                    <a16:creationId xmlns:a16="http://schemas.microsoft.com/office/drawing/2014/main" id="{C46A836C-1D28-460D-91D0-9FFB1AA181AD}"/>
                  </a:ext>
                </a:extLst>
              </p:cNvPr>
              <p:cNvSpPr txBox="1">
                <a:spLocks noRot="1" noChangeAspect="1" noMove="1" noResize="1" noEditPoints="1" noAdjustHandles="1" noChangeArrowheads="1" noChangeShapeType="1" noTextEdit="1"/>
              </p:cNvSpPr>
              <p:nvPr/>
            </p:nvSpPr>
            <p:spPr>
              <a:xfrm>
                <a:off x="3943272" y="3038114"/>
                <a:ext cx="694382" cy="307777"/>
              </a:xfrm>
              <a:prstGeom prst="rect">
                <a:avLst/>
              </a:prstGeom>
              <a:blipFill>
                <a:blip r:embed="rId10"/>
                <a:stretch>
                  <a:fillRect/>
                </a:stretch>
              </a:blipFill>
            </p:spPr>
            <p:txBody>
              <a:bodyPr/>
              <a:lstStyle/>
              <a:p>
                <a:r>
                  <a:rPr lang="en-US">
                    <a:noFill/>
                  </a:rPr>
                  <a:t> </a:t>
                </a:r>
              </a:p>
            </p:txBody>
          </p:sp>
        </mc:Fallback>
      </mc:AlternateContent>
      <p:sp>
        <p:nvSpPr>
          <p:cNvPr id="59" name="CustomShape 40">
            <a:extLst>
              <a:ext uri="{FF2B5EF4-FFF2-40B4-BE49-F238E27FC236}">
                <a16:creationId xmlns:a16="http://schemas.microsoft.com/office/drawing/2014/main" id="{F37DCFE1-C1E1-4766-8385-B54FE77A33B2}"/>
              </a:ext>
            </a:extLst>
          </p:cNvPr>
          <p:cNvSpPr/>
          <p:nvPr/>
        </p:nvSpPr>
        <p:spPr>
          <a:xfrm>
            <a:off x="437369" y="2590497"/>
            <a:ext cx="3758527" cy="432834"/>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19050">
            <a:solidFill>
              <a:srgbClr val="FF9900"/>
            </a:solidFill>
            <a:round/>
          </a:ln>
        </p:spPr>
        <p:style>
          <a:lnRef idx="0">
            <a:scrgbClr r="0" g="0" b="0"/>
          </a:lnRef>
          <a:fillRef idx="0">
            <a:scrgbClr r="0" g="0" b="0"/>
          </a:fillRef>
          <a:effectRef idx="0">
            <a:scrgbClr r="0" g="0" b="0"/>
          </a:effectRef>
          <a:fontRef idx="minor"/>
        </p:style>
      </p:sp>
      <p:sp>
        <p:nvSpPr>
          <p:cNvPr id="60" name="CustomShape 40">
            <a:extLst>
              <a:ext uri="{FF2B5EF4-FFF2-40B4-BE49-F238E27FC236}">
                <a16:creationId xmlns:a16="http://schemas.microsoft.com/office/drawing/2014/main" id="{E427EEDF-28DA-478D-8A70-8A5C1A03EBE6}"/>
              </a:ext>
            </a:extLst>
          </p:cNvPr>
          <p:cNvSpPr/>
          <p:nvPr/>
        </p:nvSpPr>
        <p:spPr>
          <a:xfrm>
            <a:off x="455784" y="2611487"/>
            <a:ext cx="3722603" cy="546816"/>
          </a:xfrm>
          <a:custGeom>
            <a:avLst/>
            <a:gdLst>
              <a:gd name="connsiteX0" fmla="*/ 0 w 69635"/>
              <a:gd name="connsiteY0" fmla="*/ 69112 h 69112"/>
              <a:gd name="connsiteX1" fmla="*/ 6919 w 69635"/>
              <a:gd name="connsiteY1" fmla="*/ 0 h 69112"/>
              <a:gd name="connsiteX2" fmla="*/ 16618 w 69635"/>
              <a:gd name="connsiteY2" fmla="*/ 38515 h 69112"/>
              <a:gd name="connsiteX3" fmla="*/ 19256 w 69635"/>
              <a:gd name="connsiteY3" fmla="*/ 39042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70007"/>
              <a:gd name="connsiteX1" fmla="*/ 6919 w 69635"/>
              <a:gd name="connsiteY1" fmla="*/ 0 h 70007"/>
              <a:gd name="connsiteX2" fmla="*/ 16618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70007"/>
              <a:gd name="connsiteX1" fmla="*/ 6919 w 69635"/>
              <a:gd name="connsiteY1" fmla="*/ 0 h 70007"/>
              <a:gd name="connsiteX2" fmla="*/ 11659 w 69635"/>
              <a:gd name="connsiteY2" fmla="*/ 38515 h 70007"/>
              <a:gd name="connsiteX3" fmla="*/ 19669 w 69635"/>
              <a:gd name="connsiteY3" fmla="*/ 70007 h 70007"/>
              <a:gd name="connsiteX4" fmla="*/ 21893 w 69635"/>
              <a:gd name="connsiteY4" fmla="*/ 34294 h 70007"/>
              <a:gd name="connsiteX5" fmla="*/ 61986 w 69635"/>
              <a:gd name="connsiteY5" fmla="*/ 33767 h 70007"/>
              <a:gd name="connsiteX6" fmla="*/ 63041 w 69635"/>
              <a:gd name="connsiteY6" fmla="*/ 41680 h 70007"/>
              <a:gd name="connsiteX7" fmla="*/ 69635 w 69635"/>
              <a:gd name="connsiteY7" fmla="*/ 68584 h 70007"/>
              <a:gd name="connsiteX0" fmla="*/ 0 w 69635"/>
              <a:gd name="connsiteY0" fmla="*/ 69112 h 69112"/>
              <a:gd name="connsiteX1" fmla="*/ 6919 w 69635"/>
              <a:gd name="connsiteY1" fmla="*/ 0 h 69112"/>
              <a:gd name="connsiteX2" fmla="*/ 11659 w 69635"/>
              <a:gd name="connsiteY2" fmla="*/ 38515 h 69112"/>
              <a:gd name="connsiteX3" fmla="*/ 17189 w 69635"/>
              <a:gd name="connsiteY3" fmla="*/ 66971 h 69112"/>
              <a:gd name="connsiteX4" fmla="*/ 21893 w 69635"/>
              <a:gd name="connsiteY4" fmla="*/ 34294 h 69112"/>
              <a:gd name="connsiteX5" fmla="*/ 61986 w 69635"/>
              <a:gd name="connsiteY5" fmla="*/ 33767 h 69112"/>
              <a:gd name="connsiteX6" fmla="*/ 63041 w 69635"/>
              <a:gd name="connsiteY6" fmla="*/ 41680 h 69112"/>
              <a:gd name="connsiteX7" fmla="*/ 69635 w 69635"/>
              <a:gd name="connsiteY7" fmla="*/ 68584 h 69112"/>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1893 w 69635"/>
              <a:gd name="connsiteY4" fmla="*/ 34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33052 w 69635"/>
              <a:gd name="connsiteY4" fmla="*/ 51294 h 82757"/>
              <a:gd name="connsiteX5" fmla="*/ 61986 w 69635"/>
              <a:gd name="connsiteY5" fmla="*/ 33767 h 82757"/>
              <a:gd name="connsiteX6" fmla="*/ 63041 w 69635"/>
              <a:gd name="connsiteY6" fmla="*/ 41680 h 82757"/>
              <a:gd name="connsiteX7" fmla="*/ 69635 w 69635"/>
              <a:gd name="connsiteY7"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61986 w 69635"/>
              <a:gd name="connsiteY4" fmla="*/ 33767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3041 w 69635"/>
              <a:gd name="connsiteY5" fmla="*/ 41680 h 82757"/>
              <a:gd name="connsiteX6" fmla="*/ 69635 w 69635"/>
              <a:gd name="connsiteY6"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3964 w 69635"/>
              <a:gd name="connsiteY4" fmla="*/ 69589 h 82757"/>
              <a:gd name="connsiteX5" fmla="*/ 69635 w 69635"/>
              <a:gd name="connsiteY5" fmla="*/ 68584 h 82757"/>
              <a:gd name="connsiteX0" fmla="*/ 0 w 69635"/>
              <a:gd name="connsiteY0" fmla="*/ 69112 h 82757"/>
              <a:gd name="connsiteX1" fmla="*/ 6919 w 69635"/>
              <a:gd name="connsiteY1" fmla="*/ 0 h 82757"/>
              <a:gd name="connsiteX2" fmla="*/ 11659 w 69635"/>
              <a:gd name="connsiteY2" fmla="*/ 38515 h 82757"/>
              <a:gd name="connsiteX3" fmla="*/ 16776 w 69635"/>
              <a:gd name="connsiteY3" fmla="*/ 82757 h 82757"/>
              <a:gd name="connsiteX4" fmla="*/ 20038 w 69635"/>
              <a:gd name="connsiteY4" fmla="*/ 69589 h 82757"/>
              <a:gd name="connsiteX5" fmla="*/ 69635 w 69635"/>
              <a:gd name="connsiteY5" fmla="*/ 68584 h 82757"/>
              <a:gd name="connsiteX0" fmla="*/ 0 w 69428"/>
              <a:gd name="connsiteY0" fmla="*/ 69112 h 82757"/>
              <a:gd name="connsiteX1" fmla="*/ 6919 w 69428"/>
              <a:gd name="connsiteY1" fmla="*/ 0 h 82757"/>
              <a:gd name="connsiteX2" fmla="*/ 11659 w 69428"/>
              <a:gd name="connsiteY2" fmla="*/ 38515 h 82757"/>
              <a:gd name="connsiteX3" fmla="*/ 16776 w 69428"/>
              <a:gd name="connsiteY3" fmla="*/ 82757 h 82757"/>
              <a:gd name="connsiteX4" fmla="*/ 20038 w 69428"/>
              <a:gd name="connsiteY4" fmla="*/ 69589 h 82757"/>
              <a:gd name="connsiteX5" fmla="*/ 69428 w 69428"/>
              <a:gd name="connsiteY5" fmla="*/ 69191 h 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28" h="82757">
                <a:moveTo>
                  <a:pt x="0" y="69112"/>
                </a:moveTo>
                <a:lnTo>
                  <a:pt x="6919" y="0"/>
                </a:lnTo>
                <a:lnTo>
                  <a:pt x="11659" y="38515"/>
                </a:lnTo>
                <a:lnTo>
                  <a:pt x="16776" y="82757"/>
                </a:lnTo>
                <a:cubicBezTo>
                  <a:pt x="18964" y="74073"/>
                  <a:pt x="20179" y="69756"/>
                  <a:pt x="20038" y="69589"/>
                </a:cubicBezTo>
                <a:lnTo>
                  <a:pt x="69428" y="69191"/>
                </a:lnTo>
              </a:path>
            </a:pathLst>
          </a:custGeom>
          <a:noFill/>
          <a:ln w="19050">
            <a:solidFill>
              <a:srgbClr val="C50259"/>
            </a:solidFill>
            <a:round/>
          </a:ln>
        </p:spPr>
        <p:style>
          <a:lnRef idx="0">
            <a:scrgbClr r="0" g="0" b="0"/>
          </a:lnRef>
          <a:fillRef idx="0">
            <a:scrgbClr r="0" g="0" b="0"/>
          </a:fillRef>
          <a:effectRef idx="0">
            <a:scrgbClr r="0" g="0" b="0"/>
          </a:effectRef>
          <a:fontRef idx="minor"/>
        </p:style>
      </p:sp>
      <p:cxnSp>
        <p:nvCxnSpPr>
          <p:cNvPr id="61" name="Gerader Verbinder 60">
            <a:extLst>
              <a:ext uri="{FF2B5EF4-FFF2-40B4-BE49-F238E27FC236}">
                <a16:creationId xmlns:a16="http://schemas.microsoft.com/office/drawing/2014/main" id="{C9B3436E-B54D-4C19-9ADD-45988111E4FB}"/>
              </a:ext>
            </a:extLst>
          </p:cNvPr>
          <p:cNvCxnSpPr>
            <a:cxnSpLocks/>
          </p:cNvCxnSpPr>
          <p:nvPr/>
        </p:nvCxnSpPr>
        <p:spPr>
          <a:xfrm>
            <a:off x="1726574" y="2266790"/>
            <a:ext cx="0" cy="298976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66" name="Gerader Verbinder 65">
            <a:extLst>
              <a:ext uri="{FF2B5EF4-FFF2-40B4-BE49-F238E27FC236}">
                <a16:creationId xmlns:a16="http://schemas.microsoft.com/office/drawing/2014/main" id="{4A685EF9-646D-459D-AD2D-40248308AC66}"/>
              </a:ext>
            </a:extLst>
          </p:cNvPr>
          <p:cNvCxnSpPr>
            <a:cxnSpLocks/>
          </p:cNvCxnSpPr>
          <p:nvPr/>
        </p:nvCxnSpPr>
        <p:spPr>
          <a:xfrm>
            <a:off x="3004574" y="2266790"/>
            <a:ext cx="0" cy="2989765"/>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0" name="Pfeil: nach rechts 69">
            <a:extLst>
              <a:ext uri="{FF2B5EF4-FFF2-40B4-BE49-F238E27FC236}">
                <a16:creationId xmlns:a16="http://schemas.microsoft.com/office/drawing/2014/main" id="{D552354A-227C-4443-A6B4-A4FBF2E175BA}"/>
              </a:ext>
            </a:extLst>
          </p:cNvPr>
          <p:cNvSpPr/>
          <p:nvPr/>
        </p:nvSpPr>
        <p:spPr>
          <a:xfrm rot="5400000" flipV="1">
            <a:off x="905801" y="4297185"/>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Pfeil: nach rechts 70">
            <a:extLst>
              <a:ext uri="{FF2B5EF4-FFF2-40B4-BE49-F238E27FC236}">
                <a16:creationId xmlns:a16="http://schemas.microsoft.com/office/drawing/2014/main" id="{F4139C0B-8119-4DE7-BC26-F17AA6AEAC25}"/>
              </a:ext>
            </a:extLst>
          </p:cNvPr>
          <p:cNvSpPr/>
          <p:nvPr/>
        </p:nvSpPr>
        <p:spPr>
          <a:xfrm rot="5400000" flipV="1">
            <a:off x="2236566" y="429179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2" name="Pfeil: nach rechts 71">
            <a:extLst>
              <a:ext uri="{FF2B5EF4-FFF2-40B4-BE49-F238E27FC236}">
                <a16:creationId xmlns:a16="http://schemas.microsoft.com/office/drawing/2014/main" id="{10947104-E463-4301-A052-99F131E191B0}"/>
              </a:ext>
            </a:extLst>
          </p:cNvPr>
          <p:cNvSpPr/>
          <p:nvPr/>
        </p:nvSpPr>
        <p:spPr>
          <a:xfrm rot="5400000" flipV="1">
            <a:off x="3504321" y="4299038"/>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Pfeil: nach rechts 72">
            <a:extLst>
              <a:ext uri="{FF2B5EF4-FFF2-40B4-BE49-F238E27FC236}">
                <a16:creationId xmlns:a16="http://schemas.microsoft.com/office/drawing/2014/main" id="{5949060C-DC71-4694-B137-619F9D6F6113}"/>
              </a:ext>
            </a:extLst>
          </p:cNvPr>
          <p:cNvSpPr/>
          <p:nvPr/>
        </p:nvSpPr>
        <p:spPr>
          <a:xfrm rot="5400000" flipV="1">
            <a:off x="905803" y="3150419"/>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4" name="Pfeil: nach rechts 73">
            <a:extLst>
              <a:ext uri="{FF2B5EF4-FFF2-40B4-BE49-F238E27FC236}">
                <a16:creationId xmlns:a16="http://schemas.microsoft.com/office/drawing/2014/main" id="{4CA2541E-5480-4C77-8ED3-8FC92FE6FD30}"/>
              </a:ext>
            </a:extLst>
          </p:cNvPr>
          <p:cNvSpPr/>
          <p:nvPr/>
        </p:nvSpPr>
        <p:spPr>
          <a:xfrm rot="5400000" flipV="1">
            <a:off x="2236568" y="3145032"/>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Pfeil: nach rechts 74">
            <a:extLst>
              <a:ext uri="{FF2B5EF4-FFF2-40B4-BE49-F238E27FC236}">
                <a16:creationId xmlns:a16="http://schemas.microsoft.com/office/drawing/2014/main" id="{C22E00AB-6A56-4A24-884A-A4E7C86348D2}"/>
              </a:ext>
            </a:extLst>
          </p:cNvPr>
          <p:cNvSpPr/>
          <p:nvPr/>
        </p:nvSpPr>
        <p:spPr>
          <a:xfrm rot="5400000" flipV="1">
            <a:off x="3504323" y="3152272"/>
            <a:ext cx="258021" cy="154838"/>
          </a:xfrm>
          <a:prstGeom prst="rightArrow">
            <a:avLst>
              <a:gd name="adj1" fmla="val 24658"/>
              <a:gd name="adj2" fmla="val 714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Textfeld 75">
            <a:extLst>
              <a:ext uri="{FF2B5EF4-FFF2-40B4-BE49-F238E27FC236}">
                <a16:creationId xmlns:a16="http://schemas.microsoft.com/office/drawing/2014/main" id="{3FB6153F-ACE5-43F3-9BA1-D36CA1D349F9}"/>
              </a:ext>
            </a:extLst>
          </p:cNvPr>
          <p:cNvSpPr txBox="1"/>
          <p:nvPr/>
        </p:nvSpPr>
        <p:spPr>
          <a:xfrm>
            <a:off x="4544765" y="3531214"/>
            <a:ext cx="892233" cy="584775"/>
          </a:xfrm>
          <a:prstGeom prst="rect">
            <a:avLst/>
          </a:prstGeom>
          <a:noFill/>
        </p:spPr>
        <p:txBody>
          <a:bodyPr wrap="square" rtlCol="0">
            <a:spAutoFit/>
          </a:bodyPr>
          <a:lstStyle/>
          <a:p>
            <a:r>
              <a:rPr lang="de-DE" sz="1600" b="1" dirty="0"/>
              <a:t>Prozess-</a:t>
            </a:r>
            <a:br>
              <a:rPr lang="de-DE" sz="1600" b="1" dirty="0"/>
            </a:br>
            <a:r>
              <a:rPr lang="de-DE" sz="1600" b="1" dirty="0" err="1"/>
              <a:t>modell</a:t>
            </a:r>
            <a:endParaRPr lang="en-GB" sz="1600" b="1" dirty="0"/>
          </a:p>
        </p:txBody>
      </p:sp>
      <p:sp>
        <p:nvSpPr>
          <p:cNvPr id="77" name="Textfeld 76">
            <a:extLst>
              <a:ext uri="{FF2B5EF4-FFF2-40B4-BE49-F238E27FC236}">
                <a16:creationId xmlns:a16="http://schemas.microsoft.com/office/drawing/2014/main" id="{3AF97D4F-4EA7-4955-9F6C-C8E9CF0D9B06}"/>
              </a:ext>
            </a:extLst>
          </p:cNvPr>
          <p:cNvSpPr txBox="1"/>
          <p:nvPr/>
        </p:nvSpPr>
        <p:spPr>
          <a:xfrm>
            <a:off x="4544765" y="4648108"/>
            <a:ext cx="1303684" cy="584775"/>
          </a:xfrm>
          <a:prstGeom prst="rect">
            <a:avLst/>
          </a:prstGeom>
          <a:noFill/>
        </p:spPr>
        <p:txBody>
          <a:bodyPr wrap="square" rtlCol="0">
            <a:spAutoFit/>
          </a:bodyPr>
          <a:lstStyle/>
          <a:p>
            <a:r>
              <a:rPr lang="de-DE" sz="1600" b="1" dirty="0"/>
              <a:t>Sollwert-trajektorien</a:t>
            </a:r>
            <a:endParaRPr lang="en-GB" sz="1600" b="1" dirty="0"/>
          </a:p>
        </p:txBody>
      </p:sp>
      <p:sp>
        <p:nvSpPr>
          <p:cNvPr id="78" name="Textfeld 77">
            <a:extLst>
              <a:ext uri="{FF2B5EF4-FFF2-40B4-BE49-F238E27FC236}">
                <a16:creationId xmlns:a16="http://schemas.microsoft.com/office/drawing/2014/main" id="{EE226053-F722-44B5-BA6E-56BA3137F543}"/>
              </a:ext>
            </a:extLst>
          </p:cNvPr>
          <p:cNvSpPr txBox="1"/>
          <p:nvPr/>
        </p:nvSpPr>
        <p:spPr>
          <a:xfrm>
            <a:off x="4544765" y="2399726"/>
            <a:ext cx="892233" cy="830997"/>
          </a:xfrm>
          <a:prstGeom prst="rect">
            <a:avLst/>
          </a:prstGeom>
          <a:noFill/>
        </p:spPr>
        <p:txBody>
          <a:bodyPr wrap="square" rtlCol="0">
            <a:spAutoFit/>
          </a:bodyPr>
          <a:lstStyle/>
          <a:p>
            <a:r>
              <a:rPr lang="de-DE" sz="1600" b="1" dirty="0"/>
              <a:t>Ist-Prozess-</a:t>
            </a:r>
            <a:br>
              <a:rPr lang="de-DE" sz="1600" b="1" dirty="0"/>
            </a:br>
            <a:r>
              <a:rPr lang="de-DE" sz="1600" b="1" dirty="0" err="1"/>
              <a:t>größen</a:t>
            </a:r>
            <a:endParaRPr lang="en-GB" sz="1600" b="1" dirty="0"/>
          </a:p>
        </p:txBody>
      </p:sp>
      <p:sp>
        <p:nvSpPr>
          <p:cNvPr id="79" name="Textfeld 78">
            <a:extLst>
              <a:ext uri="{FF2B5EF4-FFF2-40B4-BE49-F238E27FC236}">
                <a16:creationId xmlns:a16="http://schemas.microsoft.com/office/drawing/2014/main" id="{BBA5A473-2994-473F-8211-F87405830475}"/>
              </a:ext>
            </a:extLst>
          </p:cNvPr>
          <p:cNvSpPr txBox="1"/>
          <p:nvPr/>
        </p:nvSpPr>
        <p:spPr>
          <a:xfrm>
            <a:off x="4545923" y="1514460"/>
            <a:ext cx="1092870" cy="584775"/>
          </a:xfrm>
          <a:prstGeom prst="rect">
            <a:avLst/>
          </a:prstGeom>
          <a:noFill/>
        </p:spPr>
        <p:txBody>
          <a:bodyPr wrap="square" rtlCol="0">
            <a:spAutoFit/>
          </a:bodyPr>
          <a:lstStyle/>
          <a:p>
            <a:r>
              <a:rPr lang="de-DE" sz="1600" b="1" dirty="0"/>
              <a:t>Qualitäts-</a:t>
            </a:r>
            <a:br>
              <a:rPr lang="de-DE" sz="1600" b="1" dirty="0"/>
            </a:br>
            <a:r>
              <a:rPr lang="de-DE" sz="1600" b="1" dirty="0" err="1"/>
              <a:t>modell</a:t>
            </a:r>
            <a:endParaRPr lang="en-GB" sz="1600" b="1" dirty="0"/>
          </a:p>
        </p:txBody>
      </p:sp>
      <p:sp>
        <p:nvSpPr>
          <p:cNvPr id="68" name="Inhaltsplatzhalter 96">
            <a:extLst>
              <a:ext uri="{FF2B5EF4-FFF2-40B4-BE49-F238E27FC236}">
                <a16:creationId xmlns:a16="http://schemas.microsoft.com/office/drawing/2014/main" id="{E45F02A0-A7F7-4749-8F52-06C9A149C005}"/>
              </a:ext>
            </a:extLst>
          </p:cNvPr>
          <p:cNvSpPr txBox="1">
            <a:spLocks/>
          </p:cNvSpPr>
          <p:nvPr/>
        </p:nvSpPr>
        <p:spPr>
          <a:xfrm>
            <a:off x="6073143" y="735833"/>
            <a:ext cx="5926617" cy="575316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000" b="1" dirty="0"/>
              <a:t>Transfer</a:t>
            </a:r>
          </a:p>
          <a:p>
            <a:pPr marL="0" indent="0">
              <a:buNone/>
            </a:pPr>
            <a:r>
              <a:rPr lang="de-DE" sz="1800" b="1" dirty="0"/>
              <a:t>Grundlagen der numerischen </a:t>
            </a:r>
            <a:r>
              <a:rPr lang="de-DE" sz="1800" b="1" dirty="0" err="1"/>
              <a:t>Optimalsteuerung</a:t>
            </a:r>
            <a:endParaRPr lang="de-DE" sz="1800" b="1" dirty="0"/>
          </a:p>
          <a:p>
            <a:r>
              <a:rPr lang="de-DE" sz="1800" dirty="0"/>
              <a:t>Seminar &amp; Hands-on Workshop (jeweils 1 h)</a:t>
            </a:r>
          </a:p>
          <a:p>
            <a:r>
              <a:rPr lang="de-DE" sz="1800" dirty="0"/>
              <a:t>Grundlagen der numerischen </a:t>
            </a:r>
            <a:r>
              <a:rPr lang="de-DE" sz="1800" dirty="0" err="1"/>
              <a:t>Optimalsteuerung</a:t>
            </a:r>
            <a:endParaRPr lang="de-DE" sz="1800" dirty="0"/>
          </a:p>
          <a:p>
            <a:r>
              <a:rPr lang="de-DE" sz="1800" dirty="0" err="1"/>
              <a:t>Optimalsteuerung</a:t>
            </a:r>
            <a:r>
              <a:rPr lang="de-DE" sz="1800" dirty="0"/>
              <a:t> mit </a:t>
            </a:r>
            <a:r>
              <a:rPr lang="de-DE" sz="1800" dirty="0" err="1"/>
              <a:t>Casadi</a:t>
            </a:r>
            <a:endParaRPr lang="de-DE" sz="1800" dirty="0"/>
          </a:p>
          <a:p>
            <a:r>
              <a:rPr lang="de-DE" sz="1800" dirty="0"/>
              <a:t>Lösung kleiner Fallstudien</a:t>
            </a:r>
          </a:p>
          <a:p>
            <a:pPr marL="0" indent="0">
              <a:buNone/>
            </a:pPr>
            <a:endParaRPr lang="de-DE" sz="1800" dirty="0"/>
          </a:p>
          <a:p>
            <a:pPr marL="0" indent="0">
              <a:buNone/>
            </a:pPr>
            <a:r>
              <a:rPr lang="de-DE" sz="1800" b="1" dirty="0" err="1"/>
              <a:t>Optimalsteuerung</a:t>
            </a:r>
            <a:r>
              <a:rPr lang="de-DE" sz="1800" b="1" dirty="0"/>
              <a:t> des Spritzgießprozesses</a:t>
            </a:r>
          </a:p>
          <a:p>
            <a:r>
              <a:rPr lang="de-DE" sz="1800" dirty="0"/>
              <a:t>Seminar &amp; Hands-on Workshop (jeweils 1 h)</a:t>
            </a:r>
          </a:p>
          <a:p>
            <a:r>
              <a:rPr lang="de-DE" sz="1800" dirty="0"/>
              <a:t>Funktionsweise der entwickelten Methoden und Anwendung auf Messdaten der </a:t>
            </a:r>
            <a:r>
              <a:rPr lang="de-DE" sz="1800" dirty="0" err="1"/>
              <a:t>Demonstratoranlage</a:t>
            </a:r>
            <a:endParaRPr lang="de-DE" sz="1800" b="1" dirty="0"/>
          </a:p>
        </p:txBody>
      </p:sp>
      <p:pic>
        <p:nvPicPr>
          <p:cNvPr id="64" name="Grafik 63">
            <a:extLst>
              <a:ext uri="{FF2B5EF4-FFF2-40B4-BE49-F238E27FC236}">
                <a16:creationId xmlns:a16="http://schemas.microsoft.com/office/drawing/2014/main" id="{7B9918AC-9ED1-43D9-A904-EAB361C7C5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22369" y="822450"/>
            <a:ext cx="335700" cy="335700"/>
          </a:xfrm>
          <a:prstGeom prst="rect">
            <a:avLst/>
          </a:prstGeom>
        </p:spPr>
      </p:pic>
      <p:grpSp>
        <p:nvGrpSpPr>
          <p:cNvPr id="67" name="Gruppieren 66">
            <a:extLst>
              <a:ext uri="{FF2B5EF4-FFF2-40B4-BE49-F238E27FC236}">
                <a16:creationId xmlns:a16="http://schemas.microsoft.com/office/drawing/2014/main" id="{4228B0D9-1765-4609-9DB0-F53DFD70EC71}"/>
              </a:ext>
            </a:extLst>
          </p:cNvPr>
          <p:cNvGrpSpPr/>
          <p:nvPr/>
        </p:nvGrpSpPr>
        <p:grpSpPr>
          <a:xfrm rot="16200000">
            <a:off x="4204867" y="925363"/>
            <a:ext cx="311511" cy="140320"/>
            <a:chOff x="2386483" y="4053576"/>
            <a:chExt cx="414140" cy="140320"/>
          </a:xfrm>
        </p:grpSpPr>
        <p:cxnSp>
          <p:nvCxnSpPr>
            <p:cNvPr id="69" name="Gerader Verbinder 68">
              <a:extLst>
                <a:ext uri="{FF2B5EF4-FFF2-40B4-BE49-F238E27FC236}">
                  <a16:creationId xmlns:a16="http://schemas.microsoft.com/office/drawing/2014/main" id="{7B926F1F-1A9F-40B4-AD2D-28C5F8709EDE}"/>
                </a:ext>
              </a:extLst>
            </p:cNvPr>
            <p:cNvCxnSpPr>
              <a:cxnSpLocks/>
            </p:cNvCxnSpPr>
            <p:nvPr/>
          </p:nvCxnSpPr>
          <p:spPr>
            <a:xfrm>
              <a:off x="2401200" y="4123736"/>
              <a:ext cx="381557" cy="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0" name="Gerader Verbinder 79">
              <a:extLst>
                <a:ext uri="{FF2B5EF4-FFF2-40B4-BE49-F238E27FC236}">
                  <a16:creationId xmlns:a16="http://schemas.microsoft.com/office/drawing/2014/main" id="{3031FC00-5E5E-4331-8A62-2363932E1828}"/>
                </a:ext>
              </a:extLst>
            </p:cNvPr>
            <p:cNvCxnSpPr>
              <a:cxnSpLocks/>
            </p:cNvCxnSpPr>
            <p:nvPr/>
          </p:nvCxnSpPr>
          <p:spPr>
            <a:xfrm>
              <a:off x="2386483" y="4053576"/>
              <a:ext cx="0" cy="140320"/>
            </a:xfrm>
            <a:prstGeom prst="line">
              <a:avLst/>
            </a:prstGeom>
          </p:spPr>
          <p:style>
            <a:lnRef idx="1">
              <a:schemeClr val="dk1"/>
            </a:lnRef>
            <a:fillRef idx="0">
              <a:schemeClr val="dk1"/>
            </a:fillRef>
            <a:effectRef idx="0">
              <a:schemeClr val="dk1"/>
            </a:effectRef>
            <a:fontRef idx="minor">
              <a:schemeClr val="tx1"/>
            </a:fontRef>
          </p:style>
        </p:cxnSp>
        <p:cxnSp>
          <p:nvCxnSpPr>
            <p:cNvPr id="81" name="Gerader Verbinder 80">
              <a:extLst>
                <a:ext uri="{FF2B5EF4-FFF2-40B4-BE49-F238E27FC236}">
                  <a16:creationId xmlns:a16="http://schemas.microsoft.com/office/drawing/2014/main" id="{2DC97873-83F4-4BC3-97B3-39F72DA0BC37}"/>
                </a:ext>
              </a:extLst>
            </p:cNvPr>
            <p:cNvCxnSpPr>
              <a:cxnSpLocks/>
            </p:cNvCxnSpPr>
            <p:nvPr/>
          </p:nvCxnSpPr>
          <p:spPr>
            <a:xfrm>
              <a:off x="2800623" y="4053576"/>
              <a:ext cx="0" cy="140320"/>
            </a:xfrm>
            <a:prstGeom prst="line">
              <a:avLst/>
            </a:prstGeom>
          </p:spPr>
          <p:style>
            <a:lnRef idx="1">
              <a:schemeClr val="dk1"/>
            </a:lnRef>
            <a:fillRef idx="0">
              <a:schemeClr val="dk1"/>
            </a:fillRef>
            <a:effectRef idx="0">
              <a:schemeClr val="dk1"/>
            </a:effectRef>
            <a:fontRef idx="minor">
              <a:schemeClr val="tx1"/>
            </a:fontRef>
          </p:style>
        </p:cxnSp>
      </p:grpSp>
      <p:sp>
        <p:nvSpPr>
          <p:cNvPr id="82" name="TextShape 4">
            <a:extLst>
              <a:ext uri="{FF2B5EF4-FFF2-40B4-BE49-F238E27FC236}">
                <a16:creationId xmlns:a16="http://schemas.microsoft.com/office/drawing/2014/main" id="{2BAFBABB-8B51-41B7-9504-6B151B5D943B}"/>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062591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Begrüßung</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Digitalisierung in der Kunststofftechnik</a:t>
            </a:r>
          </a:p>
          <a:p>
            <a:pPr marL="343080" indent="-159840">
              <a:lnSpc>
                <a:spcPts val="2401"/>
              </a:lnSpc>
              <a:buClr>
                <a:srgbClr val="000000"/>
              </a:buClr>
              <a:buFont typeface="Arial"/>
              <a:buChar char="•"/>
            </a:pPr>
            <a:endParaRPr lang="de-DE" b="1" spc="-1" dirty="0">
              <a:solidFill>
                <a:srgbClr val="808080"/>
              </a:solidFill>
              <a:latin typeface="Calibri"/>
            </a:endParaRPr>
          </a:p>
          <a:p>
            <a:pPr marL="343080" indent="-159840">
              <a:lnSpc>
                <a:spcPts val="2401"/>
              </a:lnSpc>
              <a:buClr>
                <a:srgbClr val="919191"/>
              </a:buClr>
              <a:buFont typeface="Arial"/>
              <a:buChar char="•"/>
            </a:pPr>
            <a:r>
              <a:rPr lang="de-DE" b="1" spc="-1" dirty="0">
                <a:solidFill>
                  <a:srgbClr val="919191"/>
                </a:solidFill>
                <a:latin typeface="Calibri"/>
              </a:rPr>
              <a:t>Vorstellung des Projekts DIM </a:t>
            </a:r>
          </a:p>
          <a:p>
            <a:pPr marL="343080" indent="-159840">
              <a:lnSpc>
                <a:spcPct val="150000"/>
              </a:lnSpc>
              <a:buClr>
                <a:srgbClr val="000000"/>
              </a:buClr>
              <a:buFont typeface="Arial"/>
              <a:buChar char="•"/>
            </a:pPr>
            <a:endParaRPr lang="de-DE" b="1" spc="-1" dirty="0">
              <a:solidFill>
                <a:srgbClr val="808080"/>
              </a:solidFill>
              <a:latin typeface="Calibri"/>
            </a:endParaRPr>
          </a:p>
          <a:p>
            <a:pPr marL="343080" indent="-159840">
              <a:lnSpc>
                <a:spcPct val="150000"/>
              </a:lnSpc>
              <a:buFont typeface="Arial"/>
              <a:buChar char="•"/>
            </a:pPr>
            <a:r>
              <a:rPr lang="de-DE" b="1" spc="-1" dirty="0">
                <a:solidFill>
                  <a:srgbClr val="919191"/>
                </a:solidFill>
                <a:latin typeface="Calibri"/>
              </a:rPr>
              <a:t>Entwicklungs- und Transfermaßnahmen</a:t>
            </a:r>
          </a:p>
          <a:p>
            <a:pPr marL="183240">
              <a:lnSpc>
                <a:spcPct val="150000"/>
              </a:lnSpc>
              <a:buClr>
                <a:srgbClr val="000000"/>
              </a:buClr>
            </a:pPr>
            <a:endParaRPr lang="de-DE" b="1" spc="-1" dirty="0">
              <a:solidFill>
                <a:srgbClr val="808080"/>
              </a:solidFill>
              <a:latin typeface="Calibri"/>
            </a:endParaRPr>
          </a:p>
          <a:p>
            <a:pPr marL="343080" indent="-159840">
              <a:lnSpc>
                <a:spcPct val="150000"/>
              </a:lnSpc>
              <a:buFont typeface="Arial"/>
              <a:buChar char="•"/>
            </a:pPr>
            <a:r>
              <a:rPr lang="de-DE" b="1" spc="-1" dirty="0">
                <a:latin typeface="Calibri"/>
              </a:rPr>
              <a:t>Überblick Workshopreihe</a:t>
            </a:r>
          </a:p>
          <a:p>
            <a:pPr marL="343080" indent="-159840">
              <a:lnSpc>
                <a:spcPct val="150000"/>
              </a:lnSpc>
              <a:buFont typeface="Arial"/>
              <a:buChar char="•"/>
            </a:pPr>
            <a:endParaRPr lang="de-DE" b="1" spc="-1" dirty="0">
              <a:latin typeface="Calibri"/>
            </a:endParaRPr>
          </a:p>
          <a:p>
            <a:pPr marL="183240">
              <a:lnSpc>
                <a:spcPct val="150000"/>
              </a:lnSpc>
              <a:buClr>
                <a:srgbClr val="000000"/>
              </a:buClr>
            </a:pPr>
            <a:endParaRPr lang="de-DE" b="1" spc="-1" dirty="0">
              <a:solidFill>
                <a:srgbClr val="808080"/>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36</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36</a:t>
            </a:fld>
            <a:endParaRPr lang="de-DE" sz="1200" b="0" strike="noStrike" spc="-1">
              <a:latin typeface="Times New Roman"/>
            </a:endParaRPr>
          </a:p>
        </p:txBody>
      </p:sp>
      <p:sp>
        <p:nvSpPr>
          <p:cNvPr id="9" name="TextShape 4">
            <a:extLst>
              <a:ext uri="{FF2B5EF4-FFF2-40B4-BE49-F238E27FC236}">
                <a16:creationId xmlns:a16="http://schemas.microsoft.com/office/drawing/2014/main" id="{D85D39D1-6052-47AA-8644-0EAD52D4C39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46039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Überblick kommende Workshops</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37</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37</a:t>
            </a:fld>
            <a:endParaRPr lang="de-DE" sz="1200" b="0" strike="noStrike" spc="-1">
              <a:latin typeface="Times New Roman"/>
            </a:endParaRPr>
          </a:p>
        </p:txBody>
      </p:sp>
      <p:grpSp>
        <p:nvGrpSpPr>
          <p:cNvPr id="3" name="Grafik 8">
            <a:extLst>
              <a:ext uri="{FF2B5EF4-FFF2-40B4-BE49-F238E27FC236}">
                <a16:creationId xmlns:a16="http://schemas.microsoft.com/office/drawing/2014/main" id="{BACB390E-390A-4320-B3B8-0B185A4CA3BB}"/>
              </a:ext>
            </a:extLst>
          </p:cNvPr>
          <p:cNvGrpSpPr/>
          <p:nvPr/>
        </p:nvGrpSpPr>
        <p:grpSpPr>
          <a:xfrm>
            <a:off x="0" y="1289049"/>
            <a:ext cx="4759139" cy="5199951"/>
            <a:chOff x="4124916" y="2421211"/>
            <a:chExt cx="4759139" cy="3522951"/>
          </a:xfrm>
        </p:grpSpPr>
        <p:sp>
          <p:nvSpPr>
            <p:cNvPr id="8" name="Freihandform: Form 7">
              <a:extLst>
                <a:ext uri="{FF2B5EF4-FFF2-40B4-BE49-F238E27FC236}">
                  <a16:creationId xmlns:a16="http://schemas.microsoft.com/office/drawing/2014/main" id="{5A78A2DF-AB89-47A9-B3FC-906DCBFCE3C2}"/>
                </a:ext>
              </a:extLst>
            </p:cNvPr>
            <p:cNvSpPr/>
            <p:nvPr/>
          </p:nvSpPr>
          <p:spPr>
            <a:xfrm flipV="1">
              <a:off x="4139809" y="2421211"/>
              <a:ext cx="4744246" cy="3522951"/>
            </a:xfrm>
            <a:custGeom>
              <a:avLst/>
              <a:gdLst>
                <a:gd name="connsiteX0" fmla="*/ 3466036 w 6184943"/>
                <a:gd name="connsiteY0" fmla="*/ -267 h 3509993"/>
                <a:gd name="connsiteX1" fmla="*/ 4493527 w 6184943"/>
                <a:gd name="connsiteY1" fmla="*/ 796646 h 3509993"/>
                <a:gd name="connsiteX2" fmla="*/ 5206986 w 6184943"/>
                <a:gd name="connsiteY2" fmla="*/ 1374862 h 3509993"/>
                <a:gd name="connsiteX3" fmla="*/ 5648805 w 6184943"/>
                <a:gd name="connsiteY3" fmla="*/ 1766110 h 3509993"/>
                <a:gd name="connsiteX4" fmla="*/ 6084172 w 6184943"/>
                <a:gd name="connsiteY4" fmla="*/ 2263428 h 3509993"/>
                <a:gd name="connsiteX5" fmla="*/ 6184108 w 6184943"/>
                <a:gd name="connsiteY5" fmla="*/ 2569078 h 3509993"/>
                <a:gd name="connsiteX6" fmla="*/ 5913091 w 6184943"/>
                <a:gd name="connsiteY6" fmla="*/ 2933910 h 3509993"/>
                <a:gd name="connsiteX7" fmla="*/ 5463664 w 6184943"/>
                <a:gd name="connsiteY7" fmla="*/ 3151041 h 3509993"/>
                <a:gd name="connsiteX8" fmla="*/ 5166422 w 6184943"/>
                <a:gd name="connsiteY8" fmla="*/ 3294653 h 3509993"/>
                <a:gd name="connsiteX9" fmla="*/ 5166511 w 6184943"/>
                <a:gd name="connsiteY9" fmla="*/ 3391084 h 3509993"/>
                <a:gd name="connsiteX10" fmla="*/ 5774700 w 6184943"/>
                <a:gd name="connsiteY10" fmla="*/ 3498970 h 3509993"/>
                <a:gd name="connsiteX11" fmla="*/ 5416929 w 6184943"/>
                <a:gd name="connsiteY11" fmla="*/ 3509727 h 3509993"/>
                <a:gd name="connsiteX12" fmla="*/ 5009831 w 6184943"/>
                <a:gd name="connsiteY12" fmla="*/ 3466852 h 3509993"/>
                <a:gd name="connsiteX13" fmla="*/ 4683556 w 6184943"/>
                <a:gd name="connsiteY13" fmla="*/ 3403885 h 3509993"/>
                <a:gd name="connsiteX14" fmla="*/ 4596968 w 6184943"/>
                <a:gd name="connsiteY14" fmla="*/ 3308191 h 3509993"/>
                <a:gd name="connsiteX15" fmla="*/ 4781689 w 6184943"/>
                <a:gd name="connsiteY15" fmla="*/ 3164605 h 3509993"/>
                <a:gd name="connsiteX16" fmla="*/ 5063273 w 6184943"/>
                <a:gd name="connsiteY16" fmla="*/ 2945721 h 3509993"/>
                <a:gd name="connsiteX17" fmla="*/ 5024322 w 6184943"/>
                <a:gd name="connsiteY17" fmla="*/ 2573053 h 3509993"/>
                <a:gd name="connsiteX18" fmla="*/ 4637976 w 6184943"/>
                <a:gd name="connsiteY18" fmla="*/ 2255590 h 3509993"/>
                <a:gd name="connsiteX19" fmla="*/ 3697277 w 6184943"/>
                <a:gd name="connsiteY19" fmla="*/ 1727936 h 3509993"/>
                <a:gd name="connsiteX20" fmla="*/ 2829267 w 6184943"/>
                <a:gd name="connsiteY20" fmla="*/ 1302675 h 3509993"/>
                <a:gd name="connsiteX21" fmla="*/ 1443572 w 6184943"/>
                <a:gd name="connsiteY21" fmla="*/ 657095 h 3509993"/>
                <a:gd name="connsiteX22" fmla="*/ -586 w 6184943"/>
                <a:gd name="connsiteY22" fmla="*/ -267 h 3509993"/>
                <a:gd name="connsiteX23" fmla="*/ 3466036 w 6184943"/>
                <a:gd name="connsiteY23" fmla="*/ -267 h 3509993"/>
                <a:gd name="connsiteX0" fmla="*/ 2066136 w 4784457"/>
                <a:gd name="connsiteY0" fmla="*/ 12906 h 3522900"/>
                <a:gd name="connsiteX1" fmla="*/ 3093627 w 4784457"/>
                <a:gd name="connsiteY1" fmla="*/ 809819 h 3522900"/>
                <a:gd name="connsiteX2" fmla="*/ 3807086 w 4784457"/>
                <a:gd name="connsiteY2" fmla="*/ 1388035 h 3522900"/>
                <a:gd name="connsiteX3" fmla="*/ 4248905 w 4784457"/>
                <a:gd name="connsiteY3" fmla="*/ 1779283 h 3522900"/>
                <a:gd name="connsiteX4" fmla="*/ 4684272 w 4784457"/>
                <a:gd name="connsiteY4" fmla="*/ 2276601 h 3522900"/>
                <a:gd name="connsiteX5" fmla="*/ 4784208 w 4784457"/>
                <a:gd name="connsiteY5" fmla="*/ 2582251 h 3522900"/>
                <a:gd name="connsiteX6" fmla="*/ 4513191 w 4784457"/>
                <a:gd name="connsiteY6" fmla="*/ 2947083 h 3522900"/>
                <a:gd name="connsiteX7" fmla="*/ 4063764 w 4784457"/>
                <a:gd name="connsiteY7" fmla="*/ 3164214 h 3522900"/>
                <a:gd name="connsiteX8" fmla="*/ 3766522 w 4784457"/>
                <a:gd name="connsiteY8" fmla="*/ 3307826 h 3522900"/>
                <a:gd name="connsiteX9" fmla="*/ 3766611 w 4784457"/>
                <a:gd name="connsiteY9" fmla="*/ 3404257 h 3522900"/>
                <a:gd name="connsiteX10" fmla="*/ 4374800 w 4784457"/>
                <a:gd name="connsiteY10" fmla="*/ 3512143 h 3522900"/>
                <a:gd name="connsiteX11" fmla="*/ 4017029 w 4784457"/>
                <a:gd name="connsiteY11" fmla="*/ 3522900 h 3522900"/>
                <a:gd name="connsiteX12" fmla="*/ 3609931 w 4784457"/>
                <a:gd name="connsiteY12" fmla="*/ 3480025 h 3522900"/>
                <a:gd name="connsiteX13" fmla="*/ 3283656 w 4784457"/>
                <a:gd name="connsiteY13" fmla="*/ 3417058 h 3522900"/>
                <a:gd name="connsiteX14" fmla="*/ 3197068 w 4784457"/>
                <a:gd name="connsiteY14" fmla="*/ 3321364 h 3522900"/>
                <a:gd name="connsiteX15" fmla="*/ 3381789 w 4784457"/>
                <a:gd name="connsiteY15" fmla="*/ 3177778 h 3522900"/>
                <a:gd name="connsiteX16" fmla="*/ 3663373 w 4784457"/>
                <a:gd name="connsiteY16" fmla="*/ 2958894 h 3522900"/>
                <a:gd name="connsiteX17" fmla="*/ 3624422 w 4784457"/>
                <a:gd name="connsiteY17" fmla="*/ 2586226 h 3522900"/>
                <a:gd name="connsiteX18" fmla="*/ 3238076 w 4784457"/>
                <a:gd name="connsiteY18" fmla="*/ 2268763 h 3522900"/>
                <a:gd name="connsiteX19" fmla="*/ 2297377 w 4784457"/>
                <a:gd name="connsiteY19" fmla="*/ 1741109 h 3522900"/>
                <a:gd name="connsiteX20" fmla="*/ 1429367 w 4784457"/>
                <a:gd name="connsiteY20" fmla="*/ 1315848 h 3522900"/>
                <a:gd name="connsiteX21" fmla="*/ 43672 w 4784457"/>
                <a:gd name="connsiteY21" fmla="*/ 670268 h 3522900"/>
                <a:gd name="connsiteX22" fmla="*/ 47314 w 4784457"/>
                <a:gd name="connsiteY22" fmla="*/ 0 h 3522900"/>
                <a:gd name="connsiteX23" fmla="*/ 2066136 w 4784457"/>
                <a:gd name="connsiteY23" fmla="*/ 12906 h 3522900"/>
                <a:gd name="connsiteX0" fmla="*/ 2162856 w 4881177"/>
                <a:gd name="connsiteY0" fmla="*/ 12906 h 3522900"/>
                <a:gd name="connsiteX1" fmla="*/ 3190347 w 4881177"/>
                <a:gd name="connsiteY1" fmla="*/ 809819 h 3522900"/>
                <a:gd name="connsiteX2" fmla="*/ 3903806 w 4881177"/>
                <a:gd name="connsiteY2" fmla="*/ 1388035 h 3522900"/>
                <a:gd name="connsiteX3" fmla="*/ 4345625 w 4881177"/>
                <a:gd name="connsiteY3" fmla="*/ 1779283 h 3522900"/>
                <a:gd name="connsiteX4" fmla="*/ 4780992 w 4881177"/>
                <a:gd name="connsiteY4" fmla="*/ 2276601 h 3522900"/>
                <a:gd name="connsiteX5" fmla="*/ 4880928 w 4881177"/>
                <a:gd name="connsiteY5" fmla="*/ 2582251 h 3522900"/>
                <a:gd name="connsiteX6" fmla="*/ 4609911 w 4881177"/>
                <a:gd name="connsiteY6" fmla="*/ 2947083 h 3522900"/>
                <a:gd name="connsiteX7" fmla="*/ 4160484 w 4881177"/>
                <a:gd name="connsiteY7" fmla="*/ 3164214 h 3522900"/>
                <a:gd name="connsiteX8" fmla="*/ 3863242 w 4881177"/>
                <a:gd name="connsiteY8" fmla="*/ 3307826 h 3522900"/>
                <a:gd name="connsiteX9" fmla="*/ 3863331 w 4881177"/>
                <a:gd name="connsiteY9" fmla="*/ 3404257 h 3522900"/>
                <a:gd name="connsiteX10" fmla="*/ 4471520 w 4881177"/>
                <a:gd name="connsiteY10" fmla="*/ 3512143 h 3522900"/>
                <a:gd name="connsiteX11" fmla="*/ 4113749 w 4881177"/>
                <a:gd name="connsiteY11" fmla="*/ 3522900 h 3522900"/>
                <a:gd name="connsiteX12" fmla="*/ 3706651 w 4881177"/>
                <a:gd name="connsiteY12" fmla="*/ 3480025 h 3522900"/>
                <a:gd name="connsiteX13" fmla="*/ 3380376 w 4881177"/>
                <a:gd name="connsiteY13" fmla="*/ 3417058 h 3522900"/>
                <a:gd name="connsiteX14" fmla="*/ 3293788 w 4881177"/>
                <a:gd name="connsiteY14" fmla="*/ 3321364 h 3522900"/>
                <a:gd name="connsiteX15" fmla="*/ 3478509 w 4881177"/>
                <a:gd name="connsiteY15" fmla="*/ 3177778 h 3522900"/>
                <a:gd name="connsiteX16" fmla="*/ 3760093 w 4881177"/>
                <a:gd name="connsiteY16" fmla="*/ 2958894 h 3522900"/>
                <a:gd name="connsiteX17" fmla="*/ 3721142 w 4881177"/>
                <a:gd name="connsiteY17" fmla="*/ 2586226 h 3522900"/>
                <a:gd name="connsiteX18" fmla="*/ 3334796 w 4881177"/>
                <a:gd name="connsiteY18" fmla="*/ 2268763 h 3522900"/>
                <a:gd name="connsiteX19" fmla="*/ 2394097 w 4881177"/>
                <a:gd name="connsiteY19" fmla="*/ 1741109 h 3522900"/>
                <a:gd name="connsiteX20" fmla="*/ 1526087 w 4881177"/>
                <a:gd name="connsiteY20" fmla="*/ 1315848 h 3522900"/>
                <a:gd name="connsiteX21" fmla="*/ 140392 w 4881177"/>
                <a:gd name="connsiteY21" fmla="*/ 670268 h 3522900"/>
                <a:gd name="connsiteX22" fmla="*/ 136931 w 4881177"/>
                <a:gd name="connsiteY22" fmla="*/ 356862 h 3522900"/>
                <a:gd name="connsiteX23" fmla="*/ 144034 w 4881177"/>
                <a:gd name="connsiteY23" fmla="*/ 0 h 3522900"/>
                <a:gd name="connsiteX24" fmla="*/ 2162856 w 4881177"/>
                <a:gd name="connsiteY24" fmla="*/ 12906 h 3522900"/>
                <a:gd name="connsiteX0" fmla="*/ 2162856 w 4881177"/>
                <a:gd name="connsiteY0" fmla="*/ 12906 h 3522900"/>
                <a:gd name="connsiteX1" fmla="*/ 3190347 w 4881177"/>
                <a:gd name="connsiteY1" fmla="*/ 809819 h 3522900"/>
                <a:gd name="connsiteX2" fmla="*/ 3903806 w 4881177"/>
                <a:gd name="connsiteY2" fmla="*/ 1388035 h 3522900"/>
                <a:gd name="connsiteX3" fmla="*/ 4345625 w 4881177"/>
                <a:gd name="connsiteY3" fmla="*/ 1779283 h 3522900"/>
                <a:gd name="connsiteX4" fmla="*/ 4780992 w 4881177"/>
                <a:gd name="connsiteY4" fmla="*/ 2276601 h 3522900"/>
                <a:gd name="connsiteX5" fmla="*/ 4880928 w 4881177"/>
                <a:gd name="connsiteY5" fmla="*/ 2582251 h 3522900"/>
                <a:gd name="connsiteX6" fmla="*/ 4609911 w 4881177"/>
                <a:gd name="connsiteY6" fmla="*/ 2947083 h 3522900"/>
                <a:gd name="connsiteX7" fmla="*/ 4160484 w 4881177"/>
                <a:gd name="connsiteY7" fmla="*/ 3164214 h 3522900"/>
                <a:gd name="connsiteX8" fmla="*/ 3863242 w 4881177"/>
                <a:gd name="connsiteY8" fmla="*/ 3307826 h 3522900"/>
                <a:gd name="connsiteX9" fmla="*/ 3863331 w 4881177"/>
                <a:gd name="connsiteY9" fmla="*/ 3404257 h 3522900"/>
                <a:gd name="connsiteX10" fmla="*/ 4471520 w 4881177"/>
                <a:gd name="connsiteY10" fmla="*/ 3512143 h 3522900"/>
                <a:gd name="connsiteX11" fmla="*/ 4113749 w 4881177"/>
                <a:gd name="connsiteY11" fmla="*/ 3522900 h 3522900"/>
                <a:gd name="connsiteX12" fmla="*/ 3706651 w 4881177"/>
                <a:gd name="connsiteY12" fmla="*/ 3480025 h 3522900"/>
                <a:gd name="connsiteX13" fmla="*/ 3380376 w 4881177"/>
                <a:gd name="connsiteY13" fmla="*/ 3417058 h 3522900"/>
                <a:gd name="connsiteX14" fmla="*/ 3293788 w 4881177"/>
                <a:gd name="connsiteY14" fmla="*/ 3321364 h 3522900"/>
                <a:gd name="connsiteX15" fmla="*/ 3478509 w 4881177"/>
                <a:gd name="connsiteY15" fmla="*/ 3177778 h 3522900"/>
                <a:gd name="connsiteX16" fmla="*/ 3760093 w 4881177"/>
                <a:gd name="connsiteY16" fmla="*/ 2958894 h 3522900"/>
                <a:gd name="connsiteX17" fmla="*/ 3721142 w 4881177"/>
                <a:gd name="connsiteY17" fmla="*/ 2586226 h 3522900"/>
                <a:gd name="connsiteX18" fmla="*/ 3334796 w 4881177"/>
                <a:gd name="connsiteY18" fmla="*/ 2268763 h 3522900"/>
                <a:gd name="connsiteX19" fmla="*/ 2394097 w 4881177"/>
                <a:gd name="connsiteY19" fmla="*/ 1741109 h 3522900"/>
                <a:gd name="connsiteX20" fmla="*/ 1526087 w 4881177"/>
                <a:gd name="connsiteY20" fmla="*/ 1315848 h 3522900"/>
                <a:gd name="connsiteX21" fmla="*/ 140392 w 4881177"/>
                <a:gd name="connsiteY21" fmla="*/ 670268 h 3522900"/>
                <a:gd name="connsiteX22" fmla="*/ 136931 w 4881177"/>
                <a:gd name="connsiteY22" fmla="*/ 356862 h 3522900"/>
                <a:gd name="connsiteX23" fmla="*/ 144034 w 4881177"/>
                <a:gd name="connsiteY23" fmla="*/ 0 h 3522900"/>
                <a:gd name="connsiteX24" fmla="*/ 2162856 w 4881177"/>
                <a:gd name="connsiteY24" fmla="*/ 12906 h 3522900"/>
                <a:gd name="connsiteX0" fmla="*/ 2126407 w 4844728"/>
                <a:gd name="connsiteY0" fmla="*/ 12906 h 3522900"/>
                <a:gd name="connsiteX1" fmla="*/ 3153898 w 4844728"/>
                <a:gd name="connsiteY1" fmla="*/ 809819 h 3522900"/>
                <a:gd name="connsiteX2" fmla="*/ 3867357 w 4844728"/>
                <a:gd name="connsiteY2" fmla="*/ 1388035 h 3522900"/>
                <a:gd name="connsiteX3" fmla="*/ 4309176 w 4844728"/>
                <a:gd name="connsiteY3" fmla="*/ 1779283 h 3522900"/>
                <a:gd name="connsiteX4" fmla="*/ 4744543 w 4844728"/>
                <a:gd name="connsiteY4" fmla="*/ 2276601 h 3522900"/>
                <a:gd name="connsiteX5" fmla="*/ 4844479 w 4844728"/>
                <a:gd name="connsiteY5" fmla="*/ 2582251 h 3522900"/>
                <a:gd name="connsiteX6" fmla="*/ 4573462 w 4844728"/>
                <a:gd name="connsiteY6" fmla="*/ 2947083 h 3522900"/>
                <a:gd name="connsiteX7" fmla="*/ 4124035 w 4844728"/>
                <a:gd name="connsiteY7" fmla="*/ 3164214 h 3522900"/>
                <a:gd name="connsiteX8" fmla="*/ 3826793 w 4844728"/>
                <a:gd name="connsiteY8" fmla="*/ 3307826 h 3522900"/>
                <a:gd name="connsiteX9" fmla="*/ 3826882 w 4844728"/>
                <a:gd name="connsiteY9" fmla="*/ 3404257 h 3522900"/>
                <a:gd name="connsiteX10" fmla="*/ 4435071 w 4844728"/>
                <a:gd name="connsiteY10" fmla="*/ 3512143 h 3522900"/>
                <a:gd name="connsiteX11" fmla="*/ 4077300 w 4844728"/>
                <a:gd name="connsiteY11" fmla="*/ 3522900 h 3522900"/>
                <a:gd name="connsiteX12" fmla="*/ 3670202 w 4844728"/>
                <a:gd name="connsiteY12" fmla="*/ 3480025 h 3522900"/>
                <a:gd name="connsiteX13" fmla="*/ 3343927 w 4844728"/>
                <a:gd name="connsiteY13" fmla="*/ 3417058 h 3522900"/>
                <a:gd name="connsiteX14" fmla="*/ 3257339 w 4844728"/>
                <a:gd name="connsiteY14" fmla="*/ 3321364 h 3522900"/>
                <a:gd name="connsiteX15" fmla="*/ 3442060 w 4844728"/>
                <a:gd name="connsiteY15" fmla="*/ 3177778 h 3522900"/>
                <a:gd name="connsiteX16" fmla="*/ 3723644 w 4844728"/>
                <a:gd name="connsiteY16" fmla="*/ 2958894 h 3522900"/>
                <a:gd name="connsiteX17" fmla="*/ 3684693 w 4844728"/>
                <a:gd name="connsiteY17" fmla="*/ 2586226 h 3522900"/>
                <a:gd name="connsiteX18" fmla="*/ 3298347 w 4844728"/>
                <a:gd name="connsiteY18" fmla="*/ 2268763 h 3522900"/>
                <a:gd name="connsiteX19" fmla="*/ 2357648 w 4844728"/>
                <a:gd name="connsiteY19" fmla="*/ 1741109 h 3522900"/>
                <a:gd name="connsiteX20" fmla="*/ 1489638 w 4844728"/>
                <a:gd name="connsiteY20" fmla="*/ 1315848 h 3522900"/>
                <a:gd name="connsiteX21" fmla="*/ 103943 w 4844728"/>
                <a:gd name="connsiteY21" fmla="*/ 670268 h 3522900"/>
                <a:gd name="connsiteX22" fmla="*/ 100482 w 4844728"/>
                <a:gd name="connsiteY22" fmla="*/ 356862 h 3522900"/>
                <a:gd name="connsiteX23" fmla="*/ 107585 w 4844728"/>
                <a:gd name="connsiteY23" fmla="*/ 0 h 3522900"/>
                <a:gd name="connsiteX24" fmla="*/ 2126407 w 4844728"/>
                <a:gd name="connsiteY24" fmla="*/ 12906 h 3522900"/>
                <a:gd name="connsiteX0" fmla="*/ 2025925 w 4744246"/>
                <a:gd name="connsiteY0" fmla="*/ 12906 h 3522900"/>
                <a:gd name="connsiteX1" fmla="*/ 3053416 w 4744246"/>
                <a:gd name="connsiteY1" fmla="*/ 809819 h 3522900"/>
                <a:gd name="connsiteX2" fmla="*/ 3766875 w 4744246"/>
                <a:gd name="connsiteY2" fmla="*/ 1388035 h 3522900"/>
                <a:gd name="connsiteX3" fmla="*/ 4208694 w 4744246"/>
                <a:gd name="connsiteY3" fmla="*/ 1779283 h 3522900"/>
                <a:gd name="connsiteX4" fmla="*/ 4644061 w 4744246"/>
                <a:gd name="connsiteY4" fmla="*/ 2276601 h 3522900"/>
                <a:gd name="connsiteX5" fmla="*/ 4743997 w 4744246"/>
                <a:gd name="connsiteY5" fmla="*/ 2582251 h 3522900"/>
                <a:gd name="connsiteX6" fmla="*/ 4472980 w 4744246"/>
                <a:gd name="connsiteY6" fmla="*/ 2947083 h 3522900"/>
                <a:gd name="connsiteX7" fmla="*/ 4023553 w 4744246"/>
                <a:gd name="connsiteY7" fmla="*/ 3164214 h 3522900"/>
                <a:gd name="connsiteX8" fmla="*/ 3726311 w 4744246"/>
                <a:gd name="connsiteY8" fmla="*/ 3307826 h 3522900"/>
                <a:gd name="connsiteX9" fmla="*/ 3726400 w 4744246"/>
                <a:gd name="connsiteY9" fmla="*/ 3404257 h 3522900"/>
                <a:gd name="connsiteX10" fmla="*/ 4334589 w 4744246"/>
                <a:gd name="connsiteY10" fmla="*/ 3512143 h 3522900"/>
                <a:gd name="connsiteX11" fmla="*/ 3976818 w 4744246"/>
                <a:gd name="connsiteY11" fmla="*/ 3522900 h 3522900"/>
                <a:gd name="connsiteX12" fmla="*/ 3569720 w 4744246"/>
                <a:gd name="connsiteY12" fmla="*/ 3480025 h 3522900"/>
                <a:gd name="connsiteX13" fmla="*/ 3243445 w 4744246"/>
                <a:gd name="connsiteY13" fmla="*/ 3417058 h 3522900"/>
                <a:gd name="connsiteX14" fmla="*/ 3156857 w 4744246"/>
                <a:gd name="connsiteY14" fmla="*/ 3321364 h 3522900"/>
                <a:gd name="connsiteX15" fmla="*/ 3341578 w 4744246"/>
                <a:gd name="connsiteY15" fmla="*/ 3177778 h 3522900"/>
                <a:gd name="connsiteX16" fmla="*/ 3623162 w 4744246"/>
                <a:gd name="connsiteY16" fmla="*/ 2958894 h 3522900"/>
                <a:gd name="connsiteX17" fmla="*/ 3584211 w 4744246"/>
                <a:gd name="connsiteY17" fmla="*/ 2586226 h 3522900"/>
                <a:gd name="connsiteX18" fmla="*/ 3197865 w 4744246"/>
                <a:gd name="connsiteY18" fmla="*/ 2268763 h 3522900"/>
                <a:gd name="connsiteX19" fmla="*/ 2257166 w 4744246"/>
                <a:gd name="connsiteY19" fmla="*/ 1741109 h 3522900"/>
                <a:gd name="connsiteX20" fmla="*/ 1389156 w 4744246"/>
                <a:gd name="connsiteY20" fmla="*/ 1315848 h 3522900"/>
                <a:gd name="connsiteX21" fmla="*/ 3461 w 4744246"/>
                <a:gd name="connsiteY21" fmla="*/ 670268 h 3522900"/>
                <a:gd name="connsiteX22" fmla="*/ 0 w 4744246"/>
                <a:gd name="connsiteY22" fmla="*/ 356862 h 3522900"/>
                <a:gd name="connsiteX23" fmla="*/ 7103 w 4744246"/>
                <a:gd name="connsiteY23" fmla="*/ 0 h 3522900"/>
                <a:gd name="connsiteX24" fmla="*/ 2025925 w 4744246"/>
                <a:gd name="connsiteY24" fmla="*/ 12906 h 352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44246" h="3522900">
                  <a:moveTo>
                    <a:pt x="2025925" y="12906"/>
                  </a:moveTo>
                  <a:lnTo>
                    <a:pt x="3053416" y="809819"/>
                  </a:lnTo>
                  <a:cubicBezTo>
                    <a:pt x="3333234" y="1030595"/>
                    <a:pt x="3569085" y="1221387"/>
                    <a:pt x="3766875" y="1388035"/>
                  </a:cubicBezTo>
                  <a:cubicBezTo>
                    <a:pt x="3939899" y="1533817"/>
                    <a:pt x="4086520" y="1663471"/>
                    <a:pt x="4208694" y="1779283"/>
                  </a:cubicBezTo>
                  <a:cubicBezTo>
                    <a:pt x="4416580" y="1976386"/>
                    <a:pt x="4560521" y="2141158"/>
                    <a:pt x="4644061" y="2276601"/>
                  </a:cubicBezTo>
                  <a:cubicBezTo>
                    <a:pt x="4716845" y="2394723"/>
                    <a:pt x="4747363" y="2496780"/>
                    <a:pt x="4743997" y="2582251"/>
                  </a:cubicBezTo>
                  <a:cubicBezTo>
                    <a:pt x="4737635" y="2739159"/>
                    <a:pt x="4619881" y="2854627"/>
                    <a:pt x="4472980" y="2947083"/>
                  </a:cubicBezTo>
                  <a:cubicBezTo>
                    <a:pt x="4333750" y="3034637"/>
                    <a:pt x="4170213" y="3102518"/>
                    <a:pt x="4023553" y="3164214"/>
                  </a:cubicBezTo>
                  <a:cubicBezTo>
                    <a:pt x="3895411" y="3218126"/>
                    <a:pt x="3786178" y="3263033"/>
                    <a:pt x="3726311" y="3307826"/>
                  </a:cubicBezTo>
                  <a:cubicBezTo>
                    <a:pt x="3681569" y="3341366"/>
                    <a:pt x="3672666" y="3375999"/>
                    <a:pt x="3726400" y="3404257"/>
                  </a:cubicBezTo>
                  <a:cubicBezTo>
                    <a:pt x="3833448" y="3460352"/>
                    <a:pt x="4100147" y="3486057"/>
                    <a:pt x="4334589" y="3512143"/>
                  </a:cubicBezTo>
                  <a:lnTo>
                    <a:pt x="3976818" y="3522900"/>
                  </a:lnTo>
                  <a:cubicBezTo>
                    <a:pt x="3843811" y="3510289"/>
                    <a:pt x="3707147" y="3497614"/>
                    <a:pt x="3569720" y="3480025"/>
                  </a:cubicBezTo>
                  <a:cubicBezTo>
                    <a:pt x="3444613" y="3464010"/>
                    <a:pt x="3325170" y="3444909"/>
                    <a:pt x="3243445" y="3417058"/>
                  </a:cubicBezTo>
                  <a:cubicBezTo>
                    <a:pt x="3169798" y="3391912"/>
                    <a:pt x="3140004" y="3354485"/>
                    <a:pt x="3156857" y="3321364"/>
                  </a:cubicBezTo>
                  <a:cubicBezTo>
                    <a:pt x="3179882" y="3276342"/>
                    <a:pt x="3254685" y="3231766"/>
                    <a:pt x="3341578" y="3177778"/>
                  </a:cubicBezTo>
                  <a:cubicBezTo>
                    <a:pt x="3441273" y="3115853"/>
                    <a:pt x="3553413" y="3047883"/>
                    <a:pt x="3623162" y="2958894"/>
                  </a:cubicBezTo>
                  <a:cubicBezTo>
                    <a:pt x="3696161" y="2865613"/>
                    <a:pt x="3716214" y="2744366"/>
                    <a:pt x="3584211" y="2586226"/>
                  </a:cubicBezTo>
                  <a:cubicBezTo>
                    <a:pt x="3509383" y="2496717"/>
                    <a:pt x="3381278" y="2389796"/>
                    <a:pt x="3197865" y="2268763"/>
                  </a:cubicBezTo>
                  <a:cubicBezTo>
                    <a:pt x="2977864" y="2123641"/>
                    <a:pt x="2666956" y="1949626"/>
                    <a:pt x="2257166" y="1741109"/>
                  </a:cubicBezTo>
                  <a:cubicBezTo>
                    <a:pt x="2010304" y="1615504"/>
                    <a:pt x="1722902" y="1474852"/>
                    <a:pt x="1389156" y="1315848"/>
                  </a:cubicBezTo>
                  <a:cubicBezTo>
                    <a:pt x="1001822" y="1131332"/>
                    <a:pt x="234987" y="830099"/>
                    <a:pt x="3461" y="670268"/>
                  </a:cubicBezTo>
                  <a:cubicBezTo>
                    <a:pt x="2307" y="565799"/>
                    <a:pt x="1154" y="461331"/>
                    <a:pt x="0" y="356862"/>
                  </a:cubicBezTo>
                  <a:lnTo>
                    <a:pt x="7103" y="0"/>
                  </a:lnTo>
                  <a:lnTo>
                    <a:pt x="2025925" y="12906"/>
                  </a:lnTo>
                </a:path>
              </a:pathLst>
            </a:custGeom>
            <a:solidFill>
              <a:srgbClr val="15243C"/>
            </a:solidFill>
            <a:ln w="1270" cap="flat">
              <a:noFill/>
              <a:prstDash val="solid"/>
              <a:miter/>
            </a:ln>
          </p:spPr>
          <p:txBody>
            <a:bodyPr rtlCol="0" anchor="ctr"/>
            <a:lstStyle/>
            <a:p>
              <a:endParaRPr lang="de-DE"/>
            </a:p>
          </p:txBody>
        </p:sp>
        <p:sp>
          <p:nvSpPr>
            <p:cNvPr id="10" name="Freihandform: Form 9">
              <a:extLst>
                <a:ext uri="{FF2B5EF4-FFF2-40B4-BE49-F238E27FC236}">
                  <a16:creationId xmlns:a16="http://schemas.microsoft.com/office/drawing/2014/main" id="{AB6ABA8F-279D-4621-91F6-2FD9E208F884}"/>
                </a:ext>
              </a:extLst>
            </p:cNvPr>
            <p:cNvSpPr/>
            <p:nvPr/>
          </p:nvSpPr>
          <p:spPr>
            <a:xfrm flipV="1">
              <a:off x="4124916" y="2422114"/>
              <a:ext cx="4030352" cy="3004183"/>
            </a:xfrm>
            <a:custGeom>
              <a:avLst/>
              <a:gdLst>
                <a:gd name="connsiteX0" fmla="*/ 85325 w 5160085"/>
                <a:gd name="connsiteY0" fmla="*/ -266 h 3509091"/>
                <a:gd name="connsiteX1" fmla="*/ 1497310 w 5160085"/>
                <a:gd name="connsiteY1" fmla="*/ 673075 h 3509091"/>
                <a:gd name="connsiteX2" fmla="*/ 2802133 w 5160085"/>
                <a:gd name="connsiteY2" fmla="*/ 1310816 h 3509091"/>
                <a:gd name="connsiteX3" fmla="*/ 3619904 w 5160085"/>
                <a:gd name="connsiteY3" fmla="*/ 1732189 h 3509091"/>
                <a:gd name="connsiteX4" fmla="*/ 4502158 w 5160085"/>
                <a:gd name="connsiteY4" fmla="*/ 2256443 h 3509091"/>
                <a:gd name="connsiteX5" fmla="*/ 4855928 w 5160085"/>
                <a:gd name="connsiteY5" fmla="*/ 2572609 h 3509091"/>
                <a:gd name="connsiteX6" fmla="*/ 4860107 w 5160085"/>
                <a:gd name="connsiteY6" fmla="*/ 2944439 h 3509091"/>
                <a:gd name="connsiteX7" fmla="*/ 4559905 w 5160085"/>
                <a:gd name="connsiteY7" fmla="*/ 3163145 h 3509091"/>
                <a:gd name="connsiteX8" fmla="*/ 4362801 w 5160085"/>
                <a:gd name="connsiteY8" fmla="*/ 3306731 h 3509091"/>
                <a:gd name="connsiteX9" fmla="*/ 4439915 w 5160085"/>
                <a:gd name="connsiteY9" fmla="*/ 3402501 h 3509091"/>
                <a:gd name="connsiteX10" fmla="*/ 5159648 w 5160085"/>
                <a:gd name="connsiteY10" fmla="*/ 3508559 h 3509091"/>
                <a:gd name="connsiteX11" fmla="*/ 5150974 w 5160085"/>
                <a:gd name="connsiteY11" fmla="*/ 3508825 h 3509091"/>
                <a:gd name="connsiteX12" fmla="*/ 4428168 w 5160085"/>
                <a:gd name="connsiteY12" fmla="*/ 3402819 h 3509091"/>
                <a:gd name="connsiteX13" fmla="*/ 4348933 w 5160085"/>
                <a:gd name="connsiteY13" fmla="*/ 3307061 h 3509091"/>
                <a:gd name="connsiteX14" fmla="*/ 4543255 w 5160085"/>
                <a:gd name="connsiteY14" fmla="*/ 3163462 h 3509091"/>
                <a:gd name="connsiteX15" fmla="*/ 4839279 w 5160085"/>
                <a:gd name="connsiteY15" fmla="*/ 2944731 h 3509091"/>
                <a:gd name="connsiteX16" fmla="*/ 4827303 w 5160085"/>
                <a:gd name="connsiteY16" fmla="*/ 2572711 h 3509091"/>
                <a:gd name="connsiteX17" fmla="*/ 4466217 w 5160085"/>
                <a:gd name="connsiteY17" fmla="*/ 2256255 h 3509091"/>
                <a:gd name="connsiteX18" fmla="*/ 3570895 w 5160085"/>
                <a:gd name="connsiteY18" fmla="*/ 1731236 h 3509091"/>
                <a:gd name="connsiteX19" fmla="*/ 2741907 w 5160085"/>
                <a:gd name="connsiteY19" fmla="*/ 1308986 h 3509091"/>
                <a:gd name="connsiteX20" fmla="*/ 1419070 w 5160085"/>
                <a:gd name="connsiteY20" fmla="*/ 669493 h 3509091"/>
                <a:gd name="connsiteX21" fmla="*/ -438 w 5160085"/>
                <a:gd name="connsiteY21" fmla="*/ -266 h 3509091"/>
                <a:gd name="connsiteX22" fmla="*/ 85325 w 5160085"/>
                <a:gd name="connsiteY22" fmla="*/ -266 h 3509091"/>
                <a:gd name="connsiteX0" fmla="*/ 85763 w 5160086"/>
                <a:gd name="connsiteY0" fmla="*/ 0 h 3509091"/>
                <a:gd name="connsiteX1" fmla="*/ 1497748 w 5160086"/>
                <a:gd name="connsiteY1" fmla="*/ 673341 h 3509091"/>
                <a:gd name="connsiteX2" fmla="*/ 2802571 w 5160086"/>
                <a:gd name="connsiteY2" fmla="*/ 1311082 h 3509091"/>
                <a:gd name="connsiteX3" fmla="*/ 3620342 w 5160086"/>
                <a:gd name="connsiteY3" fmla="*/ 1732455 h 3509091"/>
                <a:gd name="connsiteX4" fmla="*/ 4502596 w 5160086"/>
                <a:gd name="connsiteY4" fmla="*/ 2256709 h 3509091"/>
                <a:gd name="connsiteX5" fmla="*/ 4856366 w 5160086"/>
                <a:gd name="connsiteY5" fmla="*/ 2572875 h 3509091"/>
                <a:gd name="connsiteX6" fmla="*/ 4860545 w 5160086"/>
                <a:gd name="connsiteY6" fmla="*/ 2944705 h 3509091"/>
                <a:gd name="connsiteX7" fmla="*/ 4560343 w 5160086"/>
                <a:gd name="connsiteY7" fmla="*/ 3163411 h 3509091"/>
                <a:gd name="connsiteX8" fmla="*/ 4363239 w 5160086"/>
                <a:gd name="connsiteY8" fmla="*/ 3306997 h 3509091"/>
                <a:gd name="connsiteX9" fmla="*/ 4440353 w 5160086"/>
                <a:gd name="connsiteY9" fmla="*/ 3402767 h 3509091"/>
                <a:gd name="connsiteX10" fmla="*/ 5160086 w 5160086"/>
                <a:gd name="connsiteY10" fmla="*/ 3508825 h 3509091"/>
                <a:gd name="connsiteX11" fmla="*/ 5151412 w 5160086"/>
                <a:gd name="connsiteY11" fmla="*/ 3509091 h 3509091"/>
                <a:gd name="connsiteX12" fmla="*/ 4428606 w 5160086"/>
                <a:gd name="connsiteY12" fmla="*/ 3403085 h 3509091"/>
                <a:gd name="connsiteX13" fmla="*/ 4349371 w 5160086"/>
                <a:gd name="connsiteY13" fmla="*/ 3307327 h 3509091"/>
                <a:gd name="connsiteX14" fmla="*/ 4543693 w 5160086"/>
                <a:gd name="connsiteY14" fmla="*/ 3163728 h 3509091"/>
                <a:gd name="connsiteX15" fmla="*/ 4839717 w 5160086"/>
                <a:gd name="connsiteY15" fmla="*/ 2944997 h 3509091"/>
                <a:gd name="connsiteX16" fmla="*/ 4827741 w 5160086"/>
                <a:gd name="connsiteY16" fmla="*/ 2572977 h 3509091"/>
                <a:gd name="connsiteX17" fmla="*/ 4466655 w 5160086"/>
                <a:gd name="connsiteY17" fmla="*/ 2256521 h 3509091"/>
                <a:gd name="connsiteX18" fmla="*/ 3571333 w 5160086"/>
                <a:gd name="connsiteY18" fmla="*/ 1731502 h 3509091"/>
                <a:gd name="connsiteX19" fmla="*/ 2742345 w 5160086"/>
                <a:gd name="connsiteY19" fmla="*/ 1309252 h 3509091"/>
                <a:gd name="connsiteX20" fmla="*/ 1419508 w 5160086"/>
                <a:gd name="connsiteY20" fmla="*/ 669759 h 3509091"/>
                <a:gd name="connsiteX21" fmla="*/ 0 w 5160086"/>
                <a:gd name="connsiteY21" fmla="*/ 0 h 3509091"/>
                <a:gd name="connsiteX22" fmla="*/ 1190663 w 5160086"/>
                <a:gd name="connsiteY22" fmla="*/ 509792 h 3509091"/>
                <a:gd name="connsiteX0" fmla="*/ 1497748 w 5160086"/>
                <a:gd name="connsiteY0" fmla="*/ 673341 h 3509091"/>
                <a:gd name="connsiteX1" fmla="*/ 2802571 w 5160086"/>
                <a:gd name="connsiteY1" fmla="*/ 1311082 h 3509091"/>
                <a:gd name="connsiteX2" fmla="*/ 3620342 w 5160086"/>
                <a:gd name="connsiteY2" fmla="*/ 1732455 h 3509091"/>
                <a:gd name="connsiteX3" fmla="*/ 4502596 w 5160086"/>
                <a:gd name="connsiteY3" fmla="*/ 2256709 h 3509091"/>
                <a:gd name="connsiteX4" fmla="*/ 4856366 w 5160086"/>
                <a:gd name="connsiteY4" fmla="*/ 2572875 h 3509091"/>
                <a:gd name="connsiteX5" fmla="*/ 4860545 w 5160086"/>
                <a:gd name="connsiteY5" fmla="*/ 2944705 h 3509091"/>
                <a:gd name="connsiteX6" fmla="*/ 4560343 w 5160086"/>
                <a:gd name="connsiteY6" fmla="*/ 3163411 h 3509091"/>
                <a:gd name="connsiteX7" fmla="*/ 4363239 w 5160086"/>
                <a:gd name="connsiteY7" fmla="*/ 3306997 h 3509091"/>
                <a:gd name="connsiteX8" fmla="*/ 4440353 w 5160086"/>
                <a:gd name="connsiteY8" fmla="*/ 3402767 h 3509091"/>
                <a:gd name="connsiteX9" fmla="*/ 5160086 w 5160086"/>
                <a:gd name="connsiteY9" fmla="*/ 3508825 h 3509091"/>
                <a:gd name="connsiteX10" fmla="*/ 5151412 w 5160086"/>
                <a:gd name="connsiteY10" fmla="*/ 3509091 h 3509091"/>
                <a:gd name="connsiteX11" fmla="*/ 4428606 w 5160086"/>
                <a:gd name="connsiteY11" fmla="*/ 3403085 h 3509091"/>
                <a:gd name="connsiteX12" fmla="*/ 4349371 w 5160086"/>
                <a:gd name="connsiteY12" fmla="*/ 3307327 h 3509091"/>
                <a:gd name="connsiteX13" fmla="*/ 4543693 w 5160086"/>
                <a:gd name="connsiteY13" fmla="*/ 3163728 h 3509091"/>
                <a:gd name="connsiteX14" fmla="*/ 4839717 w 5160086"/>
                <a:gd name="connsiteY14" fmla="*/ 2944997 h 3509091"/>
                <a:gd name="connsiteX15" fmla="*/ 4827741 w 5160086"/>
                <a:gd name="connsiteY15" fmla="*/ 2572977 h 3509091"/>
                <a:gd name="connsiteX16" fmla="*/ 4466655 w 5160086"/>
                <a:gd name="connsiteY16" fmla="*/ 2256521 h 3509091"/>
                <a:gd name="connsiteX17" fmla="*/ 3571333 w 5160086"/>
                <a:gd name="connsiteY17" fmla="*/ 1731502 h 3509091"/>
                <a:gd name="connsiteX18" fmla="*/ 2742345 w 5160086"/>
                <a:gd name="connsiteY18" fmla="*/ 1309252 h 3509091"/>
                <a:gd name="connsiteX19" fmla="*/ 1419508 w 5160086"/>
                <a:gd name="connsiteY19" fmla="*/ 669759 h 3509091"/>
                <a:gd name="connsiteX20" fmla="*/ 0 w 5160086"/>
                <a:gd name="connsiteY20" fmla="*/ 0 h 3509091"/>
                <a:gd name="connsiteX21" fmla="*/ 1190663 w 5160086"/>
                <a:gd name="connsiteY21" fmla="*/ 509792 h 3509091"/>
                <a:gd name="connsiteX0" fmla="*/ 364273 w 4026611"/>
                <a:gd name="connsiteY0" fmla="*/ 163549 h 2999299"/>
                <a:gd name="connsiteX1" fmla="*/ 1669096 w 4026611"/>
                <a:gd name="connsiteY1" fmla="*/ 801290 h 2999299"/>
                <a:gd name="connsiteX2" fmla="*/ 2486867 w 4026611"/>
                <a:gd name="connsiteY2" fmla="*/ 1222663 h 2999299"/>
                <a:gd name="connsiteX3" fmla="*/ 3369121 w 4026611"/>
                <a:gd name="connsiteY3" fmla="*/ 1746917 h 2999299"/>
                <a:gd name="connsiteX4" fmla="*/ 3722891 w 4026611"/>
                <a:gd name="connsiteY4" fmla="*/ 2063083 h 2999299"/>
                <a:gd name="connsiteX5" fmla="*/ 3727070 w 4026611"/>
                <a:gd name="connsiteY5" fmla="*/ 2434913 h 2999299"/>
                <a:gd name="connsiteX6" fmla="*/ 3426868 w 4026611"/>
                <a:gd name="connsiteY6" fmla="*/ 2653619 h 2999299"/>
                <a:gd name="connsiteX7" fmla="*/ 3229764 w 4026611"/>
                <a:gd name="connsiteY7" fmla="*/ 2797205 h 2999299"/>
                <a:gd name="connsiteX8" fmla="*/ 3306878 w 4026611"/>
                <a:gd name="connsiteY8" fmla="*/ 2892975 h 2999299"/>
                <a:gd name="connsiteX9" fmla="*/ 4026611 w 4026611"/>
                <a:gd name="connsiteY9" fmla="*/ 2999033 h 2999299"/>
                <a:gd name="connsiteX10" fmla="*/ 4017937 w 4026611"/>
                <a:gd name="connsiteY10" fmla="*/ 2999299 h 2999299"/>
                <a:gd name="connsiteX11" fmla="*/ 3295131 w 4026611"/>
                <a:gd name="connsiteY11" fmla="*/ 2893293 h 2999299"/>
                <a:gd name="connsiteX12" fmla="*/ 3215896 w 4026611"/>
                <a:gd name="connsiteY12" fmla="*/ 2797535 h 2999299"/>
                <a:gd name="connsiteX13" fmla="*/ 3410218 w 4026611"/>
                <a:gd name="connsiteY13" fmla="*/ 2653936 h 2999299"/>
                <a:gd name="connsiteX14" fmla="*/ 3706242 w 4026611"/>
                <a:gd name="connsiteY14" fmla="*/ 2435205 h 2999299"/>
                <a:gd name="connsiteX15" fmla="*/ 3694266 w 4026611"/>
                <a:gd name="connsiteY15" fmla="*/ 2063185 h 2999299"/>
                <a:gd name="connsiteX16" fmla="*/ 3333180 w 4026611"/>
                <a:gd name="connsiteY16" fmla="*/ 1746729 h 2999299"/>
                <a:gd name="connsiteX17" fmla="*/ 2437858 w 4026611"/>
                <a:gd name="connsiteY17" fmla="*/ 1221710 h 2999299"/>
                <a:gd name="connsiteX18" fmla="*/ 1608870 w 4026611"/>
                <a:gd name="connsiteY18" fmla="*/ 799460 h 2999299"/>
                <a:gd name="connsiteX19" fmla="*/ 286033 w 4026611"/>
                <a:gd name="connsiteY19" fmla="*/ 159967 h 2999299"/>
                <a:gd name="connsiteX20" fmla="*/ 0 w 4026611"/>
                <a:gd name="connsiteY20" fmla="*/ 45172 h 2999299"/>
                <a:gd name="connsiteX21" fmla="*/ 57188 w 4026611"/>
                <a:gd name="connsiteY21" fmla="*/ 0 h 2999299"/>
                <a:gd name="connsiteX0" fmla="*/ 364273 w 4026611"/>
                <a:gd name="connsiteY0" fmla="*/ 163549 h 2999299"/>
                <a:gd name="connsiteX1" fmla="*/ 1669096 w 4026611"/>
                <a:gd name="connsiteY1" fmla="*/ 801290 h 2999299"/>
                <a:gd name="connsiteX2" fmla="*/ 2486867 w 4026611"/>
                <a:gd name="connsiteY2" fmla="*/ 1222663 h 2999299"/>
                <a:gd name="connsiteX3" fmla="*/ 3369121 w 4026611"/>
                <a:gd name="connsiteY3" fmla="*/ 1746917 h 2999299"/>
                <a:gd name="connsiteX4" fmla="*/ 3722891 w 4026611"/>
                <a:gd name="connsiteY4" fmla="*/ 2063083 h 2999299"/>
                <a:gd name="connsiteX5" fmla="*/ 3727070 w 4026611"/>
                <a:gd name="connsiteY5" fmla="*/ 2434913 h 2999299"/>
                <a:gd name="connsiteX6" fmla="*/ 3426868 w 4026611"/>
                <a:gd name="connsiteY6" fmla="*/ 2653619 h 2999299"/>
                <a:gd name="connsiteX7" fmla="*/ 3229764 w 4026611"/>
                <a:gd name="connsiteY7" fmla="*/ 2797205 h 2999299"/>
                <a:gd name="connsiteX8" fmla="*/ 3306878 w 4026611"/>
                <a:gd name="connsiteY8" fmla="*/ 2892975 h 2999299"/>
                <a:gd name="connsiteX9" fmla="*/ 4026611 w 4026611"/>
                <a:gd name="connsiteY9" fmla="*/ 2999033 h 2999299"/>
                <a:gd name="connsiteX10" fmla="*/ 4017937 w 4026611"/>
                <a:gd name="connsiteY10" fmla="*/ 2999299 h 2999299"/>
                <a:gd name="connsiteX11" fmla="*/ 3295131 w 4026611"/>
                <a:gd name="connsiteY11" fmla="*/ 2893293 h 2999299"/>
                <a:gd name="connsiteX12" fmla="*/ 3215896 w 4026611"/>
                <a:gd name="connsiteY12" fmla="*/ 2797535 h 2999299"/>
                <a:gd name="connsiteX13" fmla="*/ 3410218 w 4026611"/>
                <a:gd name="connsiteY13" fmla="*/ 2653936 h 2999299"/>
                <a:gd name="connsiteX14" fmla="*/ 3706242 w 4026611"/>
                <a:gd name="connsiteY14" fmla="*/ 2435205 h 2999299"/>
                <a:gd name="connsiteX15" fmla="*/ 3694266 w 4026611"/>
                <a:gd name="connsiteY15" fmla="*/ 2063185 h 2999299"/>
                <a:gd name="connsiteX16" fmla="*/ 3333180 w 4026611"/>
                <a:gd name="connsiteY16" fmla="*/ 1746729 h 2999299"/>
                <a:gd name="connsiteX17" fmla="*/ 2437858 w 4026611"/>
                <a:gd name="connsiteY17" fmla="*/ 1221710 h 2999299"/>
                <a:gd name="connsiteX18" fmla="*/ 1608870 w 4026611"/>
                <a:gd name="connsiteY18" fmla="*/ 799460 h 2999299"/>
                <a:gd name="connsiteX19" fmla="*/ 286033 w 4026611"/>
                <a:gd name="connsiteY19" fmla="*/ 159967 h 2999299"/>
                <a:gd name="connsiteX20" fmla="*/ 0 w 4026611"/>
                <a:gd name="connsiteY20" fmla="*/ 45172 h 2999299"/>
                <a:gd name="connsiteX21" fmla="*/ 57188 w 4026611"/>
                <a:gd name="connsiteY21" fmla="*/ 0 h 2999299"/>
                <a:gd name="connsiteX0" fmla="*/ 361892 w 4024230"/>
                <a:gd name="connsiteY0" fmla="*/ 163549 h 2999299"/>
                <a:gd name="connsiteX1" fmla="*/ 1666715 w 4024230"/>
                <a:gd name="connsiteY1" fmla="*/ 801290 h 2999299"/>
                <a:gd name="connsiteX2" fmla="*/ 2484486 w 4024230"/>
                <a:gd name="connsiteY2" fmla="*/ 1222663 h 2999299"/>
                <a:gd name="connsiteX3" fmla="*/ 3366740 w 4024230"/>
                <a:gd name="connsiteY3" fmla="*/ 1746917 h 2999299"/>
                <a:gd name="connsiteX4" fmla="*/ 3720510 w 4024230"/>
                <a:gd name="connsiteY4" fmla="*/ 2063083 h 2999299"/>
                <a:gd name="connsiteX5" fmla="*/ 3724689 w 4024230"/>
                <a:gd name="connsiteY5" fmla="*/ 2434913 h 2999299"/>
                <a:gd name="connsiteX6" fmla="*/ 3424487 w 4024230"/>
                <a:gd name="connsiteY6" fmla="*/ 2653619 h 2999299"/>
                <a:gd name="connsiteX7" fmla="*/ 3227383 w 4024230"/>
                <a:gd name="connsiteY7" fmla="*/ 2797205 h 2999299"/>
                <a:gd name="connsiteX8" fmla="*/ 3304497 w 4024230"/>
                <a:gd name="connsiteY8" fmla="*/ 2892975 h 2999299"/>
                <a:gd name="connsiteX9" fmla="*/ 4024230 w 4024230"/>
                <a:gd name="connsiteY9" fmla="*/ 2999033 h 2999299"/>
                <a:gd name="connsiteX10" fmla="*/ 4015556 w 4024230"/>
                <a:gd name="connsiteY10" fmla="*/ 2999299 h 2999299"/>
                <a:gd name="connsiteX11" fmla="*/ 3292750 w 4024230"/>
                <a:gd name="connsiteY11" fmla="*/ 2893293 h 2999299"/>
                <a:gd name="connsiteX12" fmla="*/ 3213515 w 4024230"/>
                <a:gd name="connsiteY12" fmla="*/ 2797535 h 2999299"/>
                <a:gd name="connsiteX13" fmla="*/ 3407837 w 4024230"/>
                <a:gd name="connsiteY13" fmla="*/ 2653936 h 2999299"/>
                <a:gd name="connsiteX14" fmla="*/ 3703861 w 4024230"/>
                <a:gd name="connsiteY14" fmla="*/ 2435205 h 2999299"/>
                <a:gd name="connsiteX15" fmla="*/ 3691885 w 4024230"/>
                <a:gd name="connsiteY15" fmla="*/ 2063185 h 2999299"/>
                <a:gd name="connsiteX16" fmla="*/ 3330799 w 4024230"/>
                <a:gd name="connsiteY16" fmla="*/ 1746729 h 2999299"/>
                <a:gd name="connsiteX17" fmla="*/ 2435477 w 4024230"/>
                <a:gd name="connsiteY17" fmla="*/ 1221710 h 2999299"/>
                <a:gd name="connsiteX18" fmla="*/ 1606489 w 4024230"/>
                <a:gd name="connsiteY18" fmla="*/ 799460 h 2999299"/>
                <a:gd name="connsiteX19" fmla="*/ 283652 w 4024230"/>
                <a:gd name="connsiteY19" fmla="*/ 159967 h 2999299"/>
                <a:gd name="connsiteX20" fmla="*/ 0 w 4024230"/>
                <a:gd name="connsiteY20" fmla="*/ 27426 h 2999299"/>
                <a:gd name="connsiteX21" fmla="*/ 54807 w 4024230"/>
                <a:gd name="connsiteY21" fmla="*/ 0 h 2999299"/>
                <a:gd name="connsiteX0" fmla="*/ 361892 w 4024230"/>
                <a:gd name="connsiteY0" fmla="*/ 173229 h 3008979"/>
                <a:gd name="connsiteX1" fmla="*/ 1666715 w 4024230"/>
                <a:gd name="connsiteY1" fmla="*/ 810970 h 3008979"/>
                <a:gd name="connsiteX2" fmla="*/ 2484486 w 4024230"/>
                <a:gd name="connsiteY2" fmla="*/ 1232343 h 3008979"/>
                <a:gd name="connsiteX3" fmla="*/ 3366740 w 4024230"/>
                <a:gd name="connsiteY3" fmla="*/ 1756597 h 3008979"/>
                <a:gd name="connsiteX4" fmla="*/ 3720510 w 4024230"/>
                <a:gd name="connsiteY4" fmla="*/ 2072763 h 3008979"/>
                <a:gd name="connsiteX5" fmla="*/ 3724689 w 4024230"/>
                <a:gd name="connsiteY5" fmla="*/ 2444593 h 3008979"/>
                <a:gd name="connsiteX6" fmla="*/ 3424487 w 4024230"/>
                <a:gd name="connsiteY6" fmla="*/ 2663299 h 3008979"/>
                <a:gd name="connsiteX7" fmla="*/ 3227383 w 4024230"/>
                <a:gd name="connsiteY7" fmla="*/ 2806885 h 3008979"/>
                <a:gd name="connsiteX8" fmla="*/ 3304497 w 4024230"/>
                <a:gd name="connsiteY8" fmla="*/ 2902655 h 3008979"/>
                <a:gd name="connsiteX9" fmla="*/ 4024230 w 4024230"/>
                <a:gd name="connsiteY9" fmla="*/ 3008713 h 3008979"/>
                <a:gd name="connsiteX10" fmla="*/ 4015556 w 4024230"/>
                <a:gd name="connsiteY10" fmla="*/ 3008979 h 3008979"/>
                <a:gd name="connsiteX11" fmla="*/ 3292750 w 4024230"/>
                <a:gd name="connsiteY11" fmla="*/ 2902973 h 3008979"/>
                <a:gd name="connsiteX12" fmla="*/ 3213515 w 4024230"/>
                <a:gd name="connsiteY12" fmla="*/ 2807215 h 3008979"/>
                <a:gd name="connsiteX13" fmla="*/ 3407837 w 4024230"/>
                <a:gd name="connsiteY13" fmla="*/ 2663616 h 3008979"/>
                <a:gd name="connsiteX14" fmla="*/ 3703861 w 4024230"/>
                <a:gd name="connsiteY14" fmla="*/ 2444885 h 3008979"/>
                <a:gd name="connsiteX15" fmla="*/ 3691885 w 4024230"/>
                <a:gd name="connsiteY15" fmla="*/ 2072865 h 3008979"/>
                <a:gd name="connsiteX16" fmla="*/ 3330799 w 4024230"/>
                <a:gd name="connsiteY16" fmla="*/ 1756409 h 3008979"/>
                <a:gd name="connsiteX17" fmla="*/ 2435477 w 4024230"/>
                <a:gd name="connsiteY17" fmla="*/ 1231390 h 3008979"/>
                <a:gd name="connsiteX18" fmla="*/ 1606489 w 4024230"/>
                <a:gd name="connsiteY18" fmla="*/ 809140 h 3008979"/>
                <a:gd name="connsiteX19" fmla="*/ 283652 w 4024230"/>
                <a:gd name="connsiteY19" fmla="*/ 169647 h 3008979"/>
                <a:gd name="connsiteX20" fmla="*/ 0 w 4024230"/>
                <a:gd name="connsiteY20" fmla="*/ 37106 h 3008979"/>
                <a:gd name="connsiteX21" fmla="*/ 21469 w 4024230"/>
                <a:gd name="connsiteY21" fmla="*/ 0 h 3008979"/>
                <a:gd name="connsiteX0" fmla="*/ 368014 w 4030352"/>
                <a:gd name="connsiteY0" fmla="*/ 168389 h 3004139"/>
                <a:gd name="connsiteX1" fmla="*/ 1672837 w 4030352"/>
                <a:gd name="connsiteY1" fmla="*/ 806130 h 3004139"/>
                <a:gd name="connsiteX2" fmla="*/ 2490608 w 4030352"/>
                <a:gd name="connsiteY2" fmla="*/ 1227503 h 3004139"/>
                <a:gd name="connsiteX3" fmla="*/ 3372862 w 4030352"/>
                <a:gd name="connsiteY3" fmla="*/ 1751757 h 3004139"/>
                <a:gd name="connsiteX4" fmla="*/ 3726632 w 4030352"/>
                <a:gd name="connsiteY4" fmla="*/ 2067923 h 3004139"/>
                <a:gd name="connsiteX5" fmla="*/ 3730811 w 4030352"/>
                <a:gd name="connsiteY5" fmla="*/ 2439753 h 3004139"/>
                <a:gd name="connsiteX6" fmla="*/ 3430609 w 4030352"/>
                <a:gd name="connsiteY6" fmla="*/ 2658459 h 3004139"/>
                <a:gd name="connsiteX7" fmla="*/ 3233505 w 4030352"/>
                <a:gd name="connsiteY7" fmla="*/ 2802045 h 3004139"/>
                <a:gd name="connsiteX8" fmla="*/ 3310619 w 4030352"/>
                <a:gd name="connsiteY8" fmla="*/ 2897815 h 3004139"/>
                <a:gd name="connsiteX9" fmla="*/ 4030352 w 4030352"/>
                <a:gd name="connsiteY9" fmla="*/ 3003873 h 3004139"/>
                <a:gd name="connsiteX10" fmla="*/ 4021678 w 4030352"/>
                <a:gd name="connsiteY10" fmla="*/ 3004139 h 3004139"/>
                <a:gd name="connsiteX11" fmla="*/ 3298872 w 4030352"/>
                <a:gd name="connsiteY11" fmla="*/ 2898133 h 3004139"/>
                <a:gd name="connsiteX12" fmla="*/ 3219637 w 4030352"/>
                <a:gd name="connsiteY12" fmla="*/ 2802375 h 3004139"/>
                <a:gd name="connsiteX13" fmla="*/ 3413959 w 4030352"/>
                <a:gd name="connsiteY13" fmla="*/ 2658776 h 3004139"/>
                <a:gd name="connsiteX14" fmla="*/ 3709983 w 4030352"/>
                <a:gd name="connsiteY14" fmla="*/ 2440045 h 3004139"/>
                <a:gd name="connsiteX15" fmla="*/ 3698007 w 4030352"/>
                <a:gd name="connsiteY15" fmla="*/ 2068025 h 3004139"/>
                <a:gd name="connsiteX16" fmla="*/ 3336921 w 4030352"/>
                <a:gd name="connsiteY16" fmla="*/ 1751569 h 3004139"/>
                <a:gd name="connsiteX17" fmla="*/ 2441599 w 4030352"/>
                <a:gd name="connsiteY17" fmla="*/ 1226550 h 3004139"/>
                <a:gd name="connsiteX18" fmla="*/ 1612611 w 4030352"/>
                <a:gd name="connsiteY18" fmla="*/ 804300 h 3004139"/>
                <a:gd name="connsiteX19" fmla="*/ 289774 w 4030352"/>
                <a:gd name="connsiteY19" fmla="*/ 164807 h 3004139"/>
                <a:gd name="connsiteX20" fmla="*/ 6122 w 4030352"/>
                <a:gd name="connsiteY20" fmla="*/ 32266 h 3004139"/>
                <a:gd name="connsiteX21" fmla="*/ 8541 w 4030352"/>
                <a:gd name="connsiteY21" fmla="*/ 0 h 30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30352" h="3004139">
                  <a:moveTo>
                    <a:pt x="368014" y="168389"/>
                  </a:moveTo>
                  <a:lnTo>
                    <a:pt x="1672837" y="806130"/>
                  </a:lnTo>
                  <a:cubicBezTo>
                    <a:pt x="1987549" y="963610"/>
                    <a:pt x="2258389" y="1103002"/>
                    <a:pt x="2490608" y="1227503"/>
                  </a:cubicBezTo>
                  <a:cubicBezTo>
                    <a:pt x="2877017" y="1434705"/>
                    <a:pt x="3168774" y="1607742"/>
                    <a:pt x="3372862" y="1751757"/>
                  </a:cubicBezTo>
                  <a:cubicBezTo>
                    <a:pt x="3543855" y="1872483"/>
                    <a:pt x="3660808" y="1978922"/>
                    <a:pt x="3726632" y="2067923"/>
                  </a:cubicBezTo>
                  <a:cubicBezTo>
                    <a:pt x="3843421" y="2226101"/>
                    <a:pt x="3812002" y="2346560"/>
                    <a:pt x="3730811" y="2439753"/>
                  </a:cubicBezTo>
                  <a:cubicBezTo>
                    <a:pt x="3653303" y="2528589"/>
                    <a:pt x="3535485" y="2596547"/>
                    <a:pt x="3430609" y="2658459"/>
                  </a:cubicBezTo>
                  <a:cubicBezTo>
                    <a:pt x="3339169" y="2712421"/>
                    <a:pt x="3260594" y="2757036"/>
                    <a:pt x="3233505" y="2802045"/>
                  </a:cubicBezTo>
                  <a:cubicBezTo>
                    <a:pt x="3213605" y="2835204"/>
                    <a:pt x="3238992" y="2872377"/>
                    <a:pt x="3310619" y="2897815"/>
                  </a:cubicBezTo>
                  <a:cubicBezTo>
                    <a:pt x="3482640" y="2958775"/>
                    <a:pt x="3764567" y="2978269"/>
                    <a:pt x="4030352" y="3003873"/>
                  </a:cubicBezTo>
                  <a:lnTo>
                    <a:pt x="4021678" y="3004139"/>
                  </a:lnTo>
                  <a:cubicBezTo>
                    <a:pt x="3755042" y="2978549"/>
                    <a:pt x="3472671" y="2959156"/>
                    <a:pt x="3298872" y="2898133"/>
                  </a:cubicBezTo>
                  <a:cubicBezTo>
                    <a:pt x="3226800" y="2872758"/>
                    <a:pt x="3200422" y="2835522"/>
                    <a:pt x="3219637" y="2802375"/>
                  </a:cubicBezTo>
                  <a:cubicBezTo>
                    <a:pt x="3245824" y="2757366"/>
                    <a:pt x="3323548" y="2712751"/>
                    <a:pt x="3413959" y="2658776"/>
                  </a:cubicBezTo>
                  <a:cubicBezTo>
                    <a:pt x="3517680" y="2596864"/>
                    <a:pt x="3634215" y="2528907"/>
                    <a:pt x="3709983" y="2440045"/>
                  </a:cubicBezTo>
                  <a:cubicBezTo>
                    <a:pt x="3789332" y="2346827"/>
                    <a:pt x="3818224" y="2226190"/>
                    <a:pt x="3698007" y="2068025"/>
                  </a:cubicBezTo>
                  <a:cubicBezTo>
                    <a:pt x="3630163" y="1978909"/>
                    <a:pt x="3510720" y="1872369"/>
                    <a:pt x="3336921" y="1751569"/>
                  </a:cubicBezTo>
                  <a:cubicBezTo>
                    <a:pt x="3129289" y="1607295"/>
                    <a:pt x="2833240" y="1434040"/>
                    <a:pt x="2441599" y="1226550"/>
                  </a:cubicBezTo>
                  <a:cubicBezTo>
                    <a:pt x="2206116" y="1101812"/>
                    <a:pt x="1931593" y="962137"/>
                    <a:pt x="1612611" y="804300"/>
                  </a:cubicBezTo>
                  <a:cubicBezTo>
                    <a:pt x="1242849" y="621371"/>
                    <a:pt x="557522" y="293479"/>
                    <a:pt x="289774" y="164807"/>
                  </a:cubicBezTo>
                  <a:cubicBezTo>
                    <a:pt x="22026" y="36135"/>
                    <a:pt x="100673" y="76446"/>
                    <a:pt x="6122" y="32266"/>
                  </a:cubicBezTo>
                  <a:cubicBezTo>
                    <a:pt x="34710" y="32266"/>
                    <a:pt x="-20047" y="0"/>
                    <a:pt x="8541" y="0"/>
                  </a:cubicBezTo>
                </a:path>
              </a:pathLst>
            </a:custGeom>
            <a:solidFill>
              <a:srgbClr val="FFFFFF"/>
            </a:solidFill>
            <a:ln w="1270" cap="flat">
              <a:noFill/>
              <a:prstDash val="solid"/>
              <a:miter/>
            </a:ln>
          </p:spPr>
          <p:txBody>
            <a:bodyPr rtlCol="0" anchor="ctr"/>
            <a:lstStyle/>
            <a:p>
              <a:endParaRPr lang="de-DE"/>
            </a:p>
          </p:txBody>
        </p:sp>
        <p:sp>
          <p:nvSpPr>
            <p:cNvPr id="11" name="Freihandform: Form 10">
              <a:extLst>
                <a:ext uri="{FF2B5EF4-FFF2-40B4-BE49-F238E27FC236}">
                  <a16:creationId xmlns:a16="http://schemas.microsoft.com/office/drawing/2014/main" id="{F1F483E9-9D97-4269-96A3-97951E0D6402}"/>
                </a:ext>
              </a:extLst>
            </p:cNvPr>
            <p:cNvSpPr/>
            <p:nvPr/>
          </p:nvSpPr>
          <p:spPr>
            <a:xfrm flipV="1">
              <a:off x="5762332" y="2430419"/>
              <a:ext cx="3014012" cy="3500568"/>
            </a:xfrm>
            <a:custGeom>
              <a:avLst/>
              <a:gdLst>
                <a:gd name="connsiteX0" fmla="*/ 79409 w 3014012"/>
                <a:gd name="connsiteY0" fmla="*/ -262 h 3500518"/>
                <a:gd name="connsiteX1" fmla="*/ 1157127 w 3014012"/>
                <a:gd name="connsiteY1" fmla="*/ 784154 h 3500518"/>
                <a:gd name="connsiteX2" fmla="*/ 1927570 w 3014012"/>
                <a:gd name="connsiteY2" fmla="*/ 1368298 h 3500518"/>
                <a:gd name="connsiteX3" fmla="*/ 2406347 w 3014012"/>
                <a:gd name="connsiteY3" fmla="*/ 1762608 h 3500518"/>
                <a:gd name="connsiteX4" fmla="*/ 2886405 w 3014012"/>
                <a:gd name="connsiteY4" fmla="*/ 2262693 h 3500518"/>
                <a:gd name="connsiteX5" fmla="*/ 3012148 w 3014012"/>
                <a:gd name="connsiteY5" fmla="*/ 2569451 h 3500518"/>
                <a:gd name="connsiteX6" fmla="*/ 2769426 w 3014012"/>
                <a:gd name="connsiteY6" fmla="*/ 2935032 h 3500518"/>
                <a:gd name="connsiteX7" fmla="*/ 2335519 w 3014012"/>
                <a:gd name="connsiteY7" fmla="*/ 3152328 h 3500518"/>
                <a:gd name="connsiteX8" fmla="*/ 2048754 w 3014012"/>
                <a:gd name="connsiteY8" fmla="*/ 3295952 h 3500518"/>
                <a:gd name="connsiteX9" fmla="*/ 2056958 w 3014012"/>
                <a:gd name="connsiteY9" fmla="*/ 3392307 h 3500518"/>
                <a:gd name="connsiteX10" fmla="*/ 2676932 w 3014012"/>
                <a:gd name="connsiteY10" fmla="*/ 3500003 h 3500518"/>
                <a:gd name="connsiteX11" fmla="*/ 2668411 w 3014012"/>
                <a:gd name="connsiteY11" fmla="*/ 3500257 h 3500518"/>
                <a:gd name="connsiteX12" fmla="*/ 2045464 w 3014012"/>
                <a:gd name="connsiteY12" fmla="*/ 3392612 h 3500518"/>
                <a:gd name="connsiteX13" fmla="*/ 2035241 w 3014012"/>
                <a:gd name="connsiteY13" fmla="*/ 3296257 h 3500518"/>
                <a:gd name="connsiteX14" fmla="*/ 2319377 w 3014012"/>
                <a:gd name="connsiteY14" fmla="*/ 3152646 h 3500518"/>
                <a:gd name="connsiteX15" fmla="*/ 2749386 w 3014012"/>
                <a:gd name="connsiteY15" fmla="*/ 2935311 h 3500518"/>
                <a:gd name="connsiteX16" fmla="*/ 2984983 w 3014012"/>
                <a:gd name="connsiteY16" fmla="*/ 2569539 h 3500518"/>
                <a:gd name="connsiteX17" fmla="*/ 2852763 w 3014012"/>
                <a:gd name="connsiteY17" fmla="*/ 2262520 h 3500518"/>
                <a:gd name="connsiteX18" fmla="*/ 2361402 w 3014012"/>
                <a:gd name="connsiteY18" fmla="*/ 1761720 h 3500518"/>
                <a:gd name="connsiteX19" fmla="*/ 1873278 w 3014012"/>
                <a:gd name="connsiteY19" fmla="*/ 1366651 h 3500518"/>
                <a:gd name="connsiteX20" fmla="*/ 1088369 w 3014012"/>
                <a:gd name="connsiteY20" fmla="*/ 781014 h 3500518"/>
                <a:gd name="connsiteX21" fmla="*/ -1594 w 3014012"/>
                <a:gd name="connsiteY21" fmla="*/ -262 h 3500518"/>
                <a:gd name="connsiteX22" fmla="*/ 79409 w 3014012"/>
                <a:gd name="connsiteY22" fmla="*/ -262 h 350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14012" h="3500518">
                  <a:moveTo>
                    <a:pt x="79409" y="-262"/>
                  </a:moveTo>
                  <a:cubicBezTo>
                    <a:pt x="500691" y="303242"/>
                    <a:pt x="856023" y="561522"/>
                    <a:pt x="1157127" y="784154"/>
                  </a:cubicBezTo>
                  <a:cubicBezTo>
                    <a:pt x="1458993" y="1007341"/>
                    <a:pt x="1713601" y="1200064"/>
                    <a:pt x="1927570" y="1368298"/>
                  </a:cubicBezTo>
                  <a:cubicBezTo>
                    <a:pt x="2114476" y="1515276"/>
                    <a:pt x="2273340" y="1645906"/>
                    <a:pt x="2406347" y="1762608"/>
                  </a:cubicBezTo>
                  <a:cubicBezTo>
                    <a:pt x="2632101" y="1960717"/>
                    <a:pt x="2790914" y="2126402"/>
                    <a:pt x="2886405" y="2262693"/>
                  </a:cubicBezTo>
                  <a:cubicBezTo>
                    <a:pt x="2969311" y="2381123"/>
                    <a:pt x="3008529" y="2483650"/>
                    <a:pt x="3012148" y="2569451"/>
                  </a:cubicBezTo>
                  <a:cubicBezTo>
                    <a:pt x="3018587" y="2726600"/>
                    <a:pt x="2909494" y="2842500"/>
                    <a:pt x="2769426" y="2935032"/>
                  </a:cubicBezTo>
                  <a:cubicBezTo>
                    <a:pt x="2636572" y="3022713"/>
                    <a:pt x="2477822" y="3090607"/>
                    <a:pt x="2335519" y="3152328"/>
                  </a:cubicBezTo>
                  <a:cubicBezTo>
                    <a:pt x="2211212" y="3206252"/>
                    <a:pt x="2105218" y="3251121"/>
                    <a:pt x="2048754" y="3295952"/>
                  </a:cubicBezTo>
                  <a:cubicBezTo>
                    <a:pt x="2006653" y="3329429"/>
                    <a:pt x="2001142" y="3364354"/>
                    <a:pt x="2056958" y="3392307"/>
                  </a:cubicBezTo>
                  <a:cubicBezTo>
                    <a:pt x="2170750" y="3449114"/>
                    <a:pt x="2439163" y="3473955"/>
                    <a:pt x="2676932" y="3500003"/>
                  </a:cubicBezTo>
                  <a:cubicBezTo>
                    <a:pt x="2674100" y="3500079"/>
                    <a:pt x="2671255" y="3500168"/>
                    <a:pt x="2668411" y="3500257"/>
                  </a:cubicBezTo>
                  <a:cubicBezTo>
                    <a:pt x="2429804" y="3474222"/>
                    <a:pt x="2160971" y="3449584"/>
                    <a:pt x="2045464" y="3392612"/>
                  </a:cubicBezTo>
                  <a:cubicBezTo>
                    <a:pt x="1989140" y="3364748"/>
                    <a:pt x="1993788" y="3329747"/>
                    <a:pt x="2035241" y="3296257"/>
                  </a:cubicBezTo>
                  <a:cubicBezTo>
                    <a:pt x="2090841" y="3251439"/>
                    <a:pt x="2196035" y="3206570"/>
                    <a:pt x="2319377" y="3152646"/>
                  </a:cubicBezTo>
                  <a:cubicBezTo>
                    <a:pt x="2460576" y="3090924"/>
                    <a:pt x="2618131" y="3023030"/>
                    <a:pt x="2749386" y="2935311"/>
                  </a:cubicBezTo>
                  <a:cubicBezTo>
                    <a:pt x="2887739" y="2842754"/>
                    <a:pt x="2994648" y="2726765"/>
                    <a:pt x="2984983" y="2569539"/>
                  </a:cubicBezTo>
                  <a:cubicBezTo>
                    <a:pt x="2979611" y="2483662"/>
                    <a:pt x="2938183" y="2381009"/>
                    <a:pt x="2852763" y="2262520"/>
                  </a:cubicBezTo>
                  <a:cubicBezTo>
                    <a:pt x="2754237" y="2125996"/>
                    <a:pt x="2591677" y="1960106"/>
                    <a:pt x="2361402" y="1761720"/>
                  </a:cubicBezTo>
                  <a:cubicBezTo>
                    <a:pt x="2225652" y="1644805"/>
                    <a:pt x="2063702" y="1513916"/>
                    <a:pt x="1873278" y="1366651"/>
                  </a:cubicBezTo>
                  <a:cubicBezTo>
                    <a:pt x="1655194" y="1198004"/>
                    <a:pt x="1395823" y="1004816"/>
                    <a:pt x="1088369" y="781014"/>
                  </a:cubicBezTo>
                  <a:cubicBezTo>
                    <a:pt x="783519" y="559112"/>
                    <a:pt x="424136" y="301848"/>
                    <a:pt x="-1594" y="-262"/>
                  </a:cubicBezTo>
                  <a:lnTo>
                    <a:pt x="79409" y="-262"/>
                  </a:lnTo>
                </a:path>
              </a:pathLst>
            </a:custGeom>
            <a:solidFill>
              <a:srgbClr val="FFFFFF"/>
            </a:solidFill>
            <a:ln w="1270" cap="flat">
              <a:noFill/>
              <a:prstDash val="solid"/>
              <a:miter/>
            </a:ln>
          </p:spPr>
          <p:txBody>
            <a:bodyPr rtlCol="0" anchor="ctr"/>
            <a:lstStyle/>
            <a:p>
              <a:endParaRPr lang="de-DE"/>
            </a:p>
          </p:txBody>
        </p:sp>
        <p:sp>
          <p:nvSpPr>
            <p:cNvPr id="12" name="Freihandform: Form 11">
              <a:extLst>
                <a:ext uri="{FF2B5EF4-FFF2-40B4-BE49-F238E27FC236}">
                  <a16:creationId xmlns:a16="http://schemas.microsoft.com/office/drawing/2014/main" id="{BDF9AD2F-B1B9-4A96-8509-0F0712F1D1B2}"/>
                </a:ext>
              </a:extLst>
            </p:cNvPr>
            <p:cNvSpPr/>
            <p:nvPr/>
          </p:nvSpPr>
          <p:spPr>
            <a:xfrm flipV="1">
              <a:off x="5909614" y="2447972"/>
              <a:ext cx="2440379" cy="2629414"/>
            </a:xfrm>
            <a:custGeom>
              <a:avLst/>
              <a:gdLst>
                <a:gd name="connsiteX0" fmla="*/ 1306623 w 2440379"/>
                <a:gd name="connsiteY0" fmla="*/ 758898 h 2629376"/>
                <a:gd name="connsiteX1" fmla="*/ 68313 w 2440379"/>
                <a:gd name="connsiteY1" fmla="*/ 2352 h 2629376"/>
                <a:gd name="connsiteX2" fmla="*/ -1499 w 2440379"/>
                <a:gd name="connsiteY2" fmla="*/ -635 h 2629376"/>
                <a:gd name="connsiteX3" fmla="*/ 1256408 w 2440379"/>
                <a:gd name="connsiteY3" fmla="*/ 757732 h 2629376"/>
                <a:gd name="connsiteX4" fmla="*/ 1306623 w 2440379"/>
                <a:gd name="connsiteY4" fmla="*/ 758898 h 2629376"/>
                <a:gd name="connsiteX5" fmla="*/ 2277041 w 2440379"/>
                <a:gd name="connsiteY5" fmla="*/ 1503244 h 2629376"/>
                <a:gd name="connsiteX6" fmla="*/ 1948467 w 2440379"/>
                <a:gd name="connsiteY6" fmla="*/ 1206254 h 2629376"/>
                <a:gd name="connsiteX7" fmla="*/ 1909097 w 2440379"/>
                <a:gd name="connsiteY7" fmla="*/ 1205822 h 2629376"/>
                <a:gd name="connsiteX8" fmla="*/ 2244504 w 2440379"/>
                <a:gd name="connsiteY8" fmla="*/ 1503155 h 2629376"/>
                <a:gd name="connsiteX9" fmla="*/ 2277041 w 2440379"/>
                <a:gd name="connsiteY9" fmla="*/ 1503244 h 2629376"/>
                <a:gd name="connsiteX10" fmla="*/ 2434190 w 2440379"/>
                <a:gd name="connsiteY10" fmla="*/ 1877754 h 2629376"/>
                <a:gd name="connsiteX11" fmla="*/ 2416601 w 2440379"/>
                <a:gd name="connsiteY11" fmla="*/ 1716248 h 2629376"/>
                <a:gd name="connsiteX12" fmla="*/ 2388724 w 2440379"/>
                <a:gd name="connsiteY12" fmla="*/ 1716337 h 2629376"/>
                <a:gd name="connsiteX13" fmla="*/ 2409666 w 2440379"/>
                <a:gd name="connsiteY13" fmla="*/ 1877957 h 2629376"/>
                <a:gd name="connsiteX14" fmla="*/ 2434190 w 2440379"/>
                <a:gd name="connsiteY14" fmla="*/ 1877754 h 2629376"/>
                <a:gd name="connsiteX15" fmla="*/ 2262283 w 2440379"/>
                <a:gd name="connsiteY15" fmla="*/ 2109680 h 2629376"/>
                <a:gd name="connsiteX16" fmla="*/ 2372456 w 2440379"/>
                <a:gd name="connsiteY16" fmla="*/ 2005464 h 2629376"/>
                <a:gd name="connsiteX17" fmla="*/ 2350485 w 2440379"/>
                <a:gd name="connsiteY17" fmla="*/ 2005718 h 2629376"/>
                <a:gd name="connsiteX18" fmla="*/ 2242306 w 2440379"/>
                <a:gd name="connsiteY18" fmla="*/ 2109973 h 2629376"/>
                <a:gd name="connsiteX19" fmla="*/ 2262283 w 2440379"/>
                <a:gd name="connsiteY19" fmla="*/ 2109680 h 2629376"/>
                <a:gd name="connsiteX20" fmla="*/ 1989132 w 2440379"/>
                <a:gd name="connsiteY20" fmla="*/ 2270703 h 2629376"/>
                <a:gd name="connsiteX21" fmla="*/ 2127892 w 2440379"/>
                <a:gd name="connsiteY21" fmla="*/ 2196751 h 2629376"/>
                <a:gd name="connsiteX22" fmla="*/ 2109528 w 2440379"/>
                <a:gd name="connsiteY22" fmla="*/ 2197056 h 2629376"/>
                <a:gd name="connsiteX23" fmla="*/ 1972140 w 2440379"/>
                <a:gd name="connsiteY23" fmla="*/ 2271033 h 2629376"/>
                <a:gd name="connsiteX24" fmla="*/ 1989132 w 2440379"/>
                <a:gd name="connsiteY24" fmla="*/ 2270703 h 2629376"/>
                <a:gd name="connsiteX25" fmla="*/ 1759847 w 2440379"/>
                <a:gd name="connsiteY25" fmla="*/ 2389042 h 2629376"/>
                <a:gd name="connsiteX26" fmla="*/ 1862222 w 2440379"/>
                <a:gd name="connsiteY26" fmla="*/ 2334203 h 2629376"/>
                <a:gd name="connsiteX27" fmla="*/ 1846398 w 2440379"/>
                <a:gd name="connsiteY27" fmla="*/ 2334533 h 2629376"/>
                <a:gd name="connsiteX28" fmla="*/ 1745039 w 2440379"/>
                <a:gd name="connsiteY28" fmla="*/ 2389372 h 2629376"/>
                <a:gd name="connsiteX29" fmla="*/ 1759847 w 2440379"/>
                <a:gd name="connsiteY29" fmla="*/ 2389042 h 2629376"/>
                <a:gd name="connsiteX30" fmla="*/ 1661333 w 2440379"/>
                <a:gd name="connsiteY30" fmla="*/ 2477548 h 2629376"/>
                <a:gd name="connsiteX31" fmla="*/ 1691115 w 2440379"/>
                <a:gd name="connsiteY31" fmla="*/ 2436501 h 2629376"/>
                <a:gd name="connsiteX32" fmla="*/ 1677208 w 2440379"/>
                <a:gd name="connsiteY32" fmla="*/ 2436832 h 2629376"/>
                <a:gd name="connsiteX33" fmla="*/ 1648278 w 2440379"/>
                <a:gd name="connsiteY33" fmla="*/ 2477878 h 2629376"/>
                <a:gd name="connsiteX34" fmla="*/ 1661333 w 2440379"/>
                <a:gd name="connsiteY34" fmla="*/ 2477548 h 2629376"/>
                <a:gd name="connsiteX35" fmla="*/ 1721925 w 2440379"/>
                <a:gd name="connsiteY35" fmla="*/ 2543448 h 2629376"/>
                <a:gd name="connsiteX36" fmla="*/ 1672217 w 2440379"/>
                <a:gd name="connsiteY36" fmla="*/ 2512968 h 2629376"/>
                <a:gd name="connsiteX37" fmla="*/ 1659898 w 2440379"/>
                <a:gd name="connsiteY37" fmla="*/ 2513285 h 2629376"/>
                <a:gd name="connsiteX38" fmla="*/ 1710330 w 2440379"/>
                <a:gd name="connsiteY38" fmla="*/ 2543753 h 2629376"/>
                <a:gd name="connsiteX39" fmla="*/ 1721925 w 2440379"/>
                <a:gd name="connsiteY39" fmla="*/ 2543448 h 2629376"/>
                <a:gd name="connsiteX40" fmla="*/ 1916717 w 2440379"/>
                <a:gd name="connsiteY40" fmla="*/ 2592127 h 2629376"/>
                <a:gd name="connsiteX41" fmla="*/ 1805758 w 2440379"/>
                <a:gd name="connsiteY41" fmla="*/ 2569622 h 2629376"/>
                <a:gd name="connsiteX42" fmla="*/ 1794810 w 2440379"/>
                <a:gd name="connsiteY42" fmla="*/ 2569927 h 2629376"/>
                <a:gd name="connsiteX43" fmla="*/ 1906354 w 2440379"/>
                <a:gd name="connsiteY43" fmla="*/ 2592406 h 2629376"/>
                <a:gd name="connsiteX44" fmla="*/ 1916717 w 2440379"/>
                <a:gd name="connsiteY44" fmla="*/ 2592127 h 2629376"/>
                <a:gd name="connsiteX45" fmla="*/ 2185157 w 2440379"/>
                <a:gd name="connsiteY45" fmla="*/ 2628474 h 2629376"/>
                <a:gd name="connsiteX46" fmla="*/ 2046244 w 2440379"/>
                <a:gd name="connsiteY46" fmla="*/ 2611545 h 2629376"/>
                <a:gd name="connsiteX47" fmla="*/ 2036453 w 2440379"/>
                <a:gd name="connsiteY47" fmla="*/ 2611825 h 2629376"/>
                <a:gd name="connsiteX48" fmla="*/ 2175886 w 2440379"/>
                <a:gd name="connsiteY48" fmla="*/ 2628741 h 2629376"/>
                <a:gd name="connsiteX49" fmla="*/ 2185157 w 2440379"/>
                <a:gd name="connsiteY49" fmla="*/ 2628474 h 26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40379" h="2629376">
                  <a:moveTo>
                    <a:pt x="1306623" y="758898"/>
                  </a:moveTo>
                  <a:cubicBezTo>
                    <a:pt x="987461" y="552627"/>
                    <a:pt x="581620" y="305384"/>
                    <a:pt x="68313" y="2352"/>
                  </a:cubicBezTo>
                  <a:cubicBezTo>
                    <a:pt x="45072" y="1359"/>
                    <a:pt x="21793" y="367"/>
                    <a:pt x="-1499" y="-635"/>
                  </a:cubicBezTo>
                  <a:cubicBezTo>
                    <a:pt x="519810" y="303186"/>
                    <a:pt x="932012" y="550999"/>
                    <a:pt x="1256408" y="757732"/>
                  </a:cubicBezTo>
                  <a:cubicBezTo>
                    <a:pt x="1273159" y="758123"/>
                    <a:pt x="1289898" y="758505"/>
                    <a:pt x="1306623" y="758898"/>
                  </a:cubicBezTo>
                  <a:close/>
                  <a:moveTo>
                    <a:pt x="2277041" y="1503244"/>
                  </a:moveTo>
                  <a:cubicBezTo>
                    <a:pt x="2199914" y="1416348"/>
                    <a:pt x="2090643" y="1317278"/>
                    <a:pt x="1948467" y="1206254"/>
                  </a:cubicBezTo>
                  <a:cubicBezTo>
                    <a:pt x="1935348" y="1206114"/>
                    <a:pt x="1922229" y="1205976"/>
                    <a:pt x="1909097" y="1205822"/>
                  </a:cubicBezTo>
                  <a:cubicBezTo>
                    <a:pt x="2053839" y="1316947"/>
                    <a:pt x="2165408" y="1416135"/>
                    <a:pt x="2244504" y="1503155"/>
                  </a:cubicBezTo>
                  <a:cubicBezTo>
                    <a:pt x="2255362" y="1503193"/>
                    <a:pt x="2266195" y="1503219"/>
                    <a:pt x="2277041" y="1503244"/>
                  </a:cubicBezTo>
                  <a:close/>
                  <a:moveTo>
                    <a:pt x="2434190" y="1877754"/>
                  </a:moveTo>
                  <a:cubicBezTo>
                    <a:pt x="2443614" y="1829659"/>
                    <a:pt x="2439372" y="1775900"/>
                    <a:pt x="2416601" y="1716248"/>
                  </a:cubicBezTo>
                  <a:cubicBezTo>
                    <a:pt x="2407317" y="1716273"/>
                    <a:pt x="2398021" y="1716299"/>
                    <a:pt x="2388724" y="1716337"/>
                  </a:cubicBezTo>
                  <a:cubicBezTo>
                    <a:pt x="2412753" y="1776039"/>
                    <a:pt x="2418112" y="1829824"/>
                    <a:pt x="2409666" y="1877957"/>
                  </a:cubicBezTo>
                  <a:cubicBezTo>
                    <a:pt x="2417845" y="1877893"/>
                    <a:pt x="2426011" y="1877830"/>
                    <a:pt x="2434190" y="1877754"/>
                  </a:cubicBezTo>
                  <a:close/>
                  <a:moveTo>
                    <a:pt x="2262283" y="2109680"/>
                  </a:moveTo>
                  <a:cubicBezTo>
                    <a:pt x="2304638" y="2077778"/>
                    <a:pt x="2342547" y="2043361"/>
                    <a:pt x="2372456" y="2005464"/>
                  </a:cubicBezTo>
                  <a:cubicBezTo>
                    <a:pt x="2365128" y="2005553"/>
                    <a:pt x="2357813" y="2005642"/>
                    <a:pt x="2350485" y="2005718"/>
                  </a:cubicBezTo>
                  <a:cubicBezTo>
                    <a:pt x="2321326" y="2043628"/>
                    <a:pt x="2284051" y="2078057"/>
                    <a:pt x="2242306" y="2109973"/>
                  </a:cubicBezTo>
                  <a:cubicBezTo>
                    <a:pt x="2248961" y="2109871"/>
                    <a:pt x="2255616" y="2109782"/>
                    <a:pt x="2262283" y="2109680"/>
                  </a:cubicBezTo>
                  <a:close/>
                  <a:moveTo>
                    <a:pt x="1989132" y="2270703"/>
                  </a:moveTo>
                  <a:cubicBezTo>
                    <a:pt x="2035132" y="2247450"/>
                    <a:pt x="2082058" y="2223002"/>
                    <a:pt x="2127892" y="2196751"/>
                  </a:cubicBezTo>
                  <a:cubicBezTo>
                    <a:pt x="2121771" y="2196853"/>
                    <a:pt x="2115662" y="2196967"/>
                    <a:pt x="2109528" y="2197056"/>
                  </a:cubicBezTo>
                  <a:cubicBezTo>
                    <a:pt x="2064189" y="2223320"/>
                    <a:pt x="2017720" y="2247780"/>
                    <a:pt x="1972140" y="2271033"/>
                  </a:cubicBezTo>
                  <a:cubicBezTo>
                    <a:pt x="1977804" y="2270919"/>
                    <a:pt x="1983456" y="2270818"/>
                    <a:pt x="1989132" y="2270703"/>
                  </a:cubicBezTo>
                  <a:close/>
                  <a:moveTo>
                    <a:pt x="1759847" y="2389042"/>
                  </a:moveTo>
                  <a:cubicBezTo>
                    <a:pt x="1789895" y="2371401"/>
                    <a:pt x="1824541" y="2353266"/>
                    <a:pt x="1862222" y="2334203"/>
                  </a:cubicBezTo>
                  <a:cubicBezTo>
                    <a:pt x="1856951" y="2334317"/>
                    <a:pt x="1851668" y="2334419"/>
                    <a:pt x="1846398" y="2334533"/>
                  </a:cubicBezTo>
                  <a:cubicBezTo>
                    <a:pt x="1809060" y="2353596"/>
                    <a:pt x="1774757" y="2371719"/>
                    <a:pt x="1745039" y="2389372"/>
                  </a:cubicBezTo>
                  <a:cubicBezTo>
                    <a:pt x="1749979" y="2389270"/>
                    <a:pt x="1754907" y="2389156"/>
                    <a:pt x="1759847" y="2389042"/>
                  </a:cubicBezTo>
                  <a:close/>
                  <a:moveTo>
                    <a:pt x="1661333" y="2477548"/>
                  </a:moveTo>
                  <a:cubicBezTo>
                    <a:pt x="1664699" y="2464022"/>
                    <a:pt x="1675354" y="2450471"/>
                    <a:pt x="1691115" y="2436501"/>
                  </a:cubicBezTo>
                  <a:cubicBezTo>
                    <a:pt x="1686479" y="2436616"/>
                    <a:pt x="1681844" y="2436730"/>
                    <a:pt x="1677208" y="2436832"/>
                  </a:cubicBezTo>
                  <a:cubicBezTo>
                    <a:pt x="1661727" y="2450789"/>
                    <a:pt x="1651339" y="2464340"/>
                    <a:pt x="1648278" y="2477878"/>
                  </a:cubicBezTo>
                  <a:cubicBezTo>
                    <a:pt x="1652634" y="2477764"/>
                    <a:pt x="1656977" y="2477662"/>
                    <a:pt x="1661333" y="2477548"/>
                  </a:cubicBezTo>
                  <a:close/>
                  <a:moveTo>
                    <a:pt x="1721925" y="2543448"/>
                  </a:moveTo>
                  <a:cubicBezTo>
                    <a:pt x="1699332" y="2534037"/>
                    <a:pt x="1681958" y="2523344"/>
                    <a:pt x="1672217" y="2512968"/>
                  </a:cubicBezTo>
                  <a:cubicBezTo>
                    <a:pt x="1668103" y="2513070"/>
                    <a:pt x="1664001" y="2513184"/>
                    <a:pt x="1659898" y="2513285"/>
                  </a:cubicBezTo>
                  <a:cubicBezTo>
                    <a:pt x="1669893" y="2523661"/>
                    <a:pt x="1687534" y="2534355"/>
                    <a:pt x="1710330" y="2543753"/>
                  </a:cubicBezTo>
                  <a:cubicBezTo>
                    <a:pt x="1714178" y="2543651"/>
                    <a:pt x="1718052" y="2543549"/>
                    <a:pt x="1721925" y="2543448"/>
                  </a:cubicBezTo>
                  <a:close/>
                  <a:moveTo>
                    <a:pt x="1916717" y="2592127"/>
                  </a:moveTo>
                  <a:cubicBezTo>
                    <a:pt x="1877373" y="2585383"/>
                    <a:pt x="1839959" y="2578017"/>
                    <a:pt x="1805758" y="2569622"/>
                  </a:cubicBezTo>
                  <a:cubicBezTo>
                    <a:pt x="1802113" y="2569724"/>
                    <a:pt x="1798468" y="2569813"/>
                    <a:pt x="1794810" y="2569927"/>
                  </a:cubicBezTo>
                  <a:cubicBezTo>
                    <a:pt x="1829215" y="2578309"/>
                    <a:pt x="1866832" y="2585675"/>
                    <a:pt x="1906354" y="2592406"/>
                  </a:cubicBezTo>
                  <a:cubicBezTo>
                    <a:pt x="1909808" y="2592317"/>
                    <a:pt x="1913263" y="2592216"/>
                    <a:pt x="1916717" y="2592127"/>
                  </a:cubicBezTo>
                  <a:close/>
                  <a:moveTo>
                    <a:pt x="2185157" y="2628474"/>
                  </a:moveTo>
                  <a:cubicBezTo>
                    <a:pt x="2138509" y="2623204"/>
                    <a:pt x="2092129" y="2617654"/>
                    <a:pt x="2046244" y="2611545"/>
                  </a:cubicBezTo>
                  <a:cubicBezTo>
                    <a:pt x="2042980" y="2611634"/>
                    <a:pt x="2039716" y="2611736"/>
                    <a:pt x="2036453" y="2611825"/>
                  </a:cubicBezTo>
                  <a:cubicBezTo>
                    <a:pt x="2082515" y="2617933"/>
                    <a:pt x="2129048" y="2623470"/>
                    <a:pt x="2175886" y="2628741"/>
                  </a:cubicBezTo>
                  <a:cubicBezTo>
                    <a:pt x="2178972" y="2628652"/>
                    <a:pt x="2182058" y="2628550"/>
                    <a:pt x="2185157" y="2628474"/>
                  </a:cubicBezTo>
                </a:path>
              </a:pathLst>
            </a:custGeom>
            <a:solidFill>
              <a:srgbClr val="FFFFFF"/>
            </a:solidFill>
            <a:ln w="1270"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46839C83-C139-4FB8-BDDE-7DD498997CCD}"/>
                </a:ext>
              </a:extLst>
            </p:cNvPr>
            <p:cNvSpPr/>
            <p:nvPr/>
          </p:nvSpPr>
          <p:spPr>
            <a:xfrm flipV="1">
              <a:off x="8226609" y="2426193"/>
              <a:ext cx="74701" cy="7048"/>
            </a:xfrm>
            <a:custGeom>
              <a:avLst/>
              <a:gdLst>
                <a:gd name="connsiteX0" fmla="*/ 72429 w 74701"/>
                <a:gd name="connsiteY0" fmla="*/ 4970 h 7048"/>
                <a:gd name="connsiteX1" fmla="*/ 6541 w 74701"/>
                <a:gd name="connsiteY1" fmla="*/ -1825 h 7048"/>
                <a:gd name="connsiteX2" fmla="*/ -2273 w 74701"/>
                <a:gd name="connsiteY2" fmla="*/ -1558 h 7048"/>
                <a:gd name="connsiteX3" fmla="*/ 63818 w 74701"/>
                <a:gd name="connsiteY3" fmla="*/ 5224 h 7048"/>
                <a:gd name="connsiteX4" fmla="*/ 72429 w 74701"/>
                <a:gd name="connsiteY4" fmla="*/ 4970 h 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01" h="7048">
                  <a:moveTo>
                    <a:pt x="72429" y="4970"/>
                  </a:moveTo>
                  <a:cubicBezTo>
                    <a:pt x="50737" y="2735"/>
                    <a:pt x="28766" y="487"/>
                    <a:pt x="6541" y="-1825"/>
                  </a:cubicBezTo>
                  <a:cubicBezTo>
                    <a:pt x="3608" y="-1736"/>
                    <a:pt x="661" y="-1647"/>
                    <a:pt x="-2273" y="-1558"/>
                  </a:cubicBezTo>
                  <a:cubicBezTo>
                    <a:pt x="20041" y="753"/>
                    <a:pt x="42063" y="3001"/>
                    <a:pt x="63818" y="5224"/>
                  </a:cubicBezTo>
                  <a:cubicBezTo>
                    <a:pt x="66688" y="5135"/>
                    <a:pt x="69546" y="5059"/>
                    <a:pt x="72429" y="4970"/>
                  </a:cubicBezTo>
                </a:path>
              </a:pathLst>
            </a:custGeom>
            <a:solidFill>
              <a:srgbClr val="FFFFFF"/>
            </a:solidFill>
            <a:ln w="1270" cap="flat">
              <a:noFill/>
              <a:prstDash val="solid"/>
              <a:miter/>
            </a:ln>
          </p:spPr>
          <p:txBody>
            <a:bodyPr rtlCol="0" anchor="ctr"/>
            <a:lstStyle/>
            <a:p>
              <a:endParaRPr lang="de-DE"/>
            </a:p>
          </p:txBody>
        </p:sp>
      </p:grpSp>
      <p:sp>
        <p:nvSpPr>
          <p:cNvPr id="368" name="TextShape 1">
            <a:extLst>
              <a:ext uri="{FF2B5EF4-FFF2-40B4-BE49-F238E27FC236}">
                <a16:creationId xmlns:a16="http://schemas.microsoft.com/office/drawing/2014/main" id="{7CFA72E4-ACC9-4DED-B45E-69796927800A}"/>
              </a:ext>
            </a:extLst>
          </p:cNvPr>
          <p:cNvSpPr txBox="1"/>
          <p:nvPr/>
        </p:nvSpPr>
        <p:spPr>
          <a:xfrm>
            <a:off x="6567743" y="769876"/>
            <a:ext cx="5556523" cy="5687640"/>
          </a:xfrm>
          <a:prstGeom prst="rect">
            <a:avLst/>
          </a:prstGeom>
          <a:noFill/>
          <a:ln>
            <a:noFill/>
          </a:ln>
        </p:spPr>
        <p:txBody>
          <a:bodyPr lIns="108000" tIns="72000" rIns="108000" bIns="72000">
            <a:noAutofit/>
          </a:bodyPr>
          <a:lstStyle/>
          <a:p>
            <a:pPr marL="343080" indent="-159840">
              <a:lnSpc>
                <a:spcPct val="150000"/>
              </a:lnSpc>
              <a:buClr>
                <a:srgbClr val="000000"/>
              </a:buClr>
              <a:buFont typeface="Arial"/>
              <a:buChar char="•"/>
            </a:pPr>
            <a:r>
              <a:rPr lang="de-DE" sz="1600" b="1" strike="noStrike" spc="-1" dirty="0">
                <a:latin typeface="Calibri"/>
              </a:rPr>
              <a:t>Erfassung von Prozess- und Qualitätsgrößen</a:t>
            </a:r>
          </a:p>
          <a:p>
            <a:pPr marL="800280" lvl="1" indent="-159840">
              <a:buClr>
                <a:srgbClr val="000000"/>
              </a:buClr>
              <a:buFont typeface="Arial"/>
              <a:buChar char="•"/>
            </a:pPr>
            <a:r>
              <a:rPr lang="de-DE" sz="1600" strike="noStrike" spc="-1" dirty="0">
                <a:latin typeface="Calibri"/>
              </a:rPr>
              <a:t>Prozessgrößen- und Sensorauswahl</a:t>
            </a:r>
          </a:p>
          <a:p>
            <a:pPr marL="800280" lvl="1" indent="-159840">
              <a:buClr>
                <a:srgbClr val="000000"/>
              </a:buClr>
              <a:buFont typeface="Arial"/>
              <a:buChar char="•"/>
            </a:pPr>
            <a:r>
              <a:rPr lang="de-DE" sz="1600" strike="noStrike" spc="-1" dirty="0">
                <a:latin typeface="Calibri"/>
              </a:rPr>
              <a:t>Auslesen von Daten aus der Maschinensteuerung</a:t>
            </a:r>
          </a:p>
          <a:p>
            <a:pPr marL="800280" lvl="1" indent="-159840">
              <a:buClr>
                <a:srgbClr val="000000"/>
              </a:buClr>
              <a:buFont typeface="Arial"/>
              <a:buChar char="•"/>
            </a:pPr>
            <a:r>
              <a:rPr lang="de-DE" sz="1600" strike="noStrike" spc="-1" dirty="0">
                <a:latin typeface="Calibri"/>
              </a:rPr>
              <a:t>Auswahl und Erfassung von Qualitätsgrößen</a:t>
            </a:r>
          </a:p>
          <a:p>
            <a:pPr marL="800280" lvl="1" indent="-159840">
              <a:buClr>
                <a:srgbClr val="000000"/>
              </a:buClr>
              <a:buFont typeface="Arial"/>
              <a:buChar char="•"/>
            </a:pPr>
            <a:r>
              <a:rPr lang="de-DE" sz="1600" strike="noStrike" spc="-1" dirty="0">
                <a:latin typeface="Calibri"/>
              </a:rPr>
              <a:t>Aufbau einer Qualitätsmesszelle</a:t>
            </a:r>
          </a:p>
          <a:p>
            <a:pPr marL="343080" indent="-159840">
              <a:lnSpc>
                <a:spcPct val="150000"/>
              </a:lnSpc>
              <a:buClr>
                <a:srgbClr val="000000"/>
              </a:buClr>
              <a:buFont typeface="Arial"/>
              <a:buChar char="•"/>
            </a:pPr>
            <a:r>
              <a:rPr lang="de-DE" sz="1600" b="1" spc="-1" dirty="0">
                <a:solidFill>
                  <a:srgbClr val="000000"/>
                </a:solidFill>
                <a:latin typeface="Calibri"/>
              </a:rPr>
              <a:t>Programmieren mit Python</a:t>
            </a:r>
          </a:p>
          <a:p>
            <a:pPr marL="800280" lvl="1" indent="-159840">
              <a:buClr>
                <a:srgbClr val="000000"/>
              </a:buClr>
              <a:buFont typeface="Arial"/>
              <a:buChar char="•"/>
            </a:pPr>
            <a:r>
              <a:rPr lang="de-DE" sz="1600" spc="-1" dirty="0">
                <a:solidFill>
                  <a:srgbClr val="000000"/>
                </a:solidFill>
                <a:latin typeface="Calibri"/>
              </a:rPr>
              <a:t>Grundlegende und fortgeschrittene Aspekte der objektorientierten Programmierung mit Python</a:t>
            </a:r>
          </a:p>
          <a:p>
            <a:pPr marL="343080" indent="-159840">
              <a:lnSpc>
                <a:spcPct val="150000"/>
              </a:lnSpc>
              <a:buClr>
                <a:srgbClr val="000000"/>
              </a:buClr>
              <a:buFont typeface="Arial"/>
              <a:buChar char="•"/>
            </a:pPr>
            <a:r>
              <a:rPr lang="de-DE" sz="1600" b="1" spc="-1" dirty="0">
                <a:solidFill>
                  <a:srgbClr val="000000"/>
                </a:solidFill>
                <a:latin typeface="Calibri"/>
              </a:rPr>
              <a:t>Datenerfassung mit OPC-UA</a:t>
            </a:r>
          </a:p>
          <a:p>
            <a:pPr marL="800280" lvl="1" indent="-159840">
              <a:buClr>
                <a:srgbClr val="000000"/>
              </a:buClr>
              <a:buFont typeface="Arial"/>
              <a:buChar char="•"/>
            </a:pPr>
            <a:r>
              <a:rPr lang="de-DE" sz="1600" spc="-1" dirty="0">
                <a:solidFill>
                  <a:srgbClr val="000000"/>
                </a:solidFill>
                <a:latin typeface="Calibri"/>
              </a:rPr>
              <a:t>Überblick über die Funktionsweise des Python-Skripts zur Datenaufzeichnung</a:t>
            </a:r>
          </a:p>
          <a:p>
            <a:pPr marL="800280" lvl="1" indent="-159840">
              <a:buClr>
                <a:srgbClr val="000000"/>
              </a:buClr>
              <a:buFont typeface="Arial"/>
              <a:buChar char="•"/>
            </a:pPr>
            <a:r>
              <a:rPr lang="de-DE" sz="1600" spc="-1" dirty="0">
                <a:solidFill>
                  <a:srgbClr val="000000"/>
                </a:solidFill>
                <a:latin typeface="Calibri"/>
              </a:rPr>
              <a:t>Anpassung/Erweiterung zur Erfassung gewünschter Prozessparameter</a:t>
            </a:r>
          </a:p>
          <a:p>
            <a:pPr marL="343080" indent="-159840">
              <a:lnSpc>
                <a:spcPct val="150000"/>
              </a:lnSpc>
              <a:spcBef>
                <a:spcPts val="201"/>
              </a:spcBef>
              <a:buClr>
                <a:srgbClr val="000000"/>
              </a:buClr>
              <a:buFont typeface="Arial"/>
              <a:buChar char="•"/>
            </a:pPr>
            <a:r>
              <a:rPr lang="de-DE" sz="1600" b="1" spc="-1" dirty="0">
                <a:solidFill>
                  <a:srgbClr val="000000"/>
                </a:solidFill>
                <a:latin typeface="Calibri"/>
              </a:rPr>
              <a:t>Datengetriebene Modellbildung </a:t>
            </a:r>
          </a:p>
          <a:p>
            <a:pPr marL="800280" lvl="1" indent="-159840">
              <a:spcBef>
                <a:spcPts val="201"/>
              </a:spcBef>
              <a:buClr>
                <a:srgbClr val="000000"/>
              </a:buClr>
              <a:buFont typeface="Arial"/>
              <a:buChar char="•"/>
            </a:pPr>
            <a:r>
              <a:rPr lang="de-DE" sz="1600" spc="-1" dirty="0">
                <a:solidFill>
                  <a:srgbClr val="000000"/>
                </a:solidFill>
                <a:latin typeface="Calibri"/>
              </a:rPr>
              <a:t>Grundlagen der datengetriebenen Modellbildung und nichtlinearen Optimierung</a:t>
            </a:r>
          </a:p>
          <a:p>
            <a:pPr marL="800280" lvl="1" indent="-159840">
              <a:spcBef>
                <a:spcPts val="201"/>
              </a:spcBef>
              <a:buClr>
                <a:srgbClr val="000000"/>
              </a:buClr>
              <a:buFont typeface="Arial"/>
              <a:buChar char="•"/>
            </a:pPr>
            <a:r>
              <a:rPr lang="de-DE" sz="1600" spc="-1" dirty="0">
                <a:solidFill>
                  <a:srgbClr val="000000"/>
                </a:solidFill>
                <a:latin typeface="Calibri"/>
              </a:rPr>
              <a:t>Modellbildung des Spritzgießprozesses</a:t>
            </a:r>
          </a:p>
          <a:p>
            <a:pPr marL="343080" indent="-159840">
              <a:lnSpc>
                <a:spcPct val="150000"/>
              </a:lnSpc>
              <a:spcBef>
                <a:spcPts val="201"/>
              </a:spcBef>
              <a:buClr>
                <a:srgbClr val="000000"/>
              </a:buClr>
              <a:buFont typeface="Arial"/>
              <a:buChar char="•"/>
            </a:pPr>
            <a:r>
              <a:rPr lang="de-DE" sz="1600" b="1" spc="-1" dirty="0">
                <a:solidFill>
                  <a:srgbClr val="000000"/>
                </a:solidFill>
                <a:latin typeface="Calibri"/>
              </a:rPr>
              <a:t>Prozessoptimierung mittels numerischer </a:t>
            </a:r>
            <a:r>
              <a:rPr lang="de-DE" sz="1600" b="1" spc="-1" dirty="0" err="1">
                <a:solidFill>
                  <a:srgbClr val="000000"/>
                </a:solidFill>
                <a:latin typeface="Calibri"/>
              </a:rPr>
              <a:t>Optimalsteuerung</a:t>
            </a:r>
            <a:r>
              <a:rPr lang="de-DE" sz="1600" b="1" spc="-1" dirty="0">
                <a:solidFill>
                  <a:srgbClr val="000000"/>
                </a:solidFill>
                <a:latin typeface="Calibri"/>
              </a:rPr>
              <a:t> </a:t>
            </a:r>
          </a:p>
          <a:p>
            <a:pPr marL="800280" lvl="1" indent="-159840">
              <a:spcBef>
                <a:spcPts val="201"/>
              </a:spcBef>
              <a:buClr>
                <a:srgbClr val="000000"/>
              </a:buClr>
              <a:buFont typeface="Arial"/>
              <a:buChar char="•"/>
            </a:pPr>
            <a:r>
              <a:rPr lang="de-DE" sz="1600" spc="-1" dirty="0">
                <a:solidFill>
                  <a:srgbClr val="000000"/>
                </a:solidFill>
                <a:latin typeface="Calibri"/>
              </a:rPr>
              <a:t>Grundlagen der numerischen </a:t>
            </a:r>
            <a:r>
              <a:rPr lang="de-DE" sz="1600" spc="-1" dirty="0" err="1">
                <a:solidFill>
                  <a:srgbClr val="000000"/>
                </a:solidFill>
                <a:latin typeface="Calibri"/>
              </a:rPr>
              <a:t>Optimalsteuerung</a:t>
            </a:r>
            <a:endParaRPr lang="de-DE" sz="1600" spc="-1" dirty="0">
              <a:solidFill>
                <a:srgbClr val="000000"/>
              </a:solidFill>
              <a:latin typeface="Calibri"/>
            </a:endParaRPr>
          </a:p>
          <a:p>
            <a:pPr marL="800280" lvl="1" indent="-159840">
              <a:spcBef>
                <a:spcPts val="201"/>
              </a:spcBef>
              <a:buClr>
                <a:srgbClr val="000000"/>
              </a:buClr>
              <a:buFont typeface="Arial"/>
              <a:buChar char="•"/>
            </a:pPr>
            <a:r>
              <a:rPr lang="de-DE" sz="1600" spc="-1" dirty="0" err="1">
                <a:solidFill>
                  <a:srgbClr val="000000"/>
                </a:solidFill>
                <a:latin typeface="Calibri"/>
              </a:rPr>
              <a:t>Optimalsteuerung</a:t>
            </a:r>
            <a:r>
              <a:rPr lang="de-DE" sz="1600" spc="-1" dirty="0">
                <a:solidFill>
                  <a:srgbClr val="000000"/>
                </a:solidFill>
                <a:latin typeface="Calibri"/>
              </a:rPr>
              <a:t> des Spritzgießprozesses</a:t>
            </a: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grpSp>
        <p:nvGrpSpPr>
          <p:cNvPr id="385" name="Gruppieren 384">
            <a:extLst>
              <a:ext uri="{FF2B5EF4-FFF2-40B4-BE49-F238E27FC236}">
                <a16:creationId xmlns:a16="http://schemas.microsoft.com/office/drawing/2014/main" id="{84796ABE-7B9E-4BE5-9071-EAA76DCF9079}"/>
              </a:ext>
            </a:extLst>
          </p:cNvPr>
          <p:cNvGrpSpPr/>
          <p:nvPr/>
        </p:nvGrpSpPr>
        <p:grpSpPr>
          <a:xfrm>
            <a:off x="370487" y="2823904"/>
            <a:ext cx="2861954" cy="2818798"/>
            <a:chOff x="370487" y="2823904"/>
            <a:chExt cx="2861954" cy="2818798"/>
          </a:xfrm>
        </p:grpSpPr>
        <p:grpSp>
          <p:nvGrpSpPr>
            <p:cNvPr id="374" name="Gruppieren 373">
              <a:extLst>
                <a:ext uri="{FF2B5EF4-FFF2-40B4-BE49-F238E27FC236}">
                  <a16:creationId xmlns:a16="http://schemas.microsoft.com/office/drawing/2014/main" id="{62B86F90-E993-4592-8B34-AB98BAF9D9A7}"/>
                </a:ext>
              </a:extLst>
            </p:cNvPr>
            <p:cNvGrpSpPr/>
            <p:nvPr/>
          </p:nvGrpSpPr>
          <p:grpSpPr>
            <a:xfrm>
              <a:off x="370487" y="2823904"/>
              <a:ext cx="2137392" cy="2818798"/>
              <a:chOff x="370487" y="2823904"/>
              <a:chExt cx="2137392" cy="2818798"/>
            </a:xfrm>
          </p:grpSpPr>
          <p:grpSp>
            <p:nvGrpSpPr>
              <p:cNvPr id="337" name="Gruppieren 336">
                <a:extLst>
                  <a:ext uri="{FF2B5EF4-FFF2-40B4-BE49-F238E27FC236}">
                    <a16:creationId xmlns:a16="http://schemas.microsoft.com/office/drawing/2014/main" id="{51B7D90C-EB6B-434E-98C6-C6AB70FE0138}"/>
                  </a:ext>
                </a:extLst>
              </p:cNvPr>
              <p:cNvGrpSpPr/>
              <p:nvPr/>
            </p:nvGrpSpPr>
            <p:grpSpPr>
              <a:xfrm flipH="1">
                <a:off x="370487" y="3149582"/>
                <a:ext cx="2137392" cy="2493120"/>
                <a:chOff x="-367266" y="2477076"/>
                <a:chExt cx="2137392" cy="2493120"/>
              </a:xfrm>
            </p:grpSpPr>
            <p:cxnSp>
              <p:nvCxnSpPr>
                <p:cNvPr id="333" name="Gerader Verbinder 332">
                  <a:extLst>
                    <a:ext uri="{FF2B5EF4-FFF2-40B4-BE49-F238E27FC236}">
                      <a16:creationId xmlns:a16="http://schemas.microsoft.com/office/drawing/2014/main" id="{8A8AE7A4-DE9F-47BC-A02A-A56AB81B834D}"/>
                    </a:ext>
                  </a:extLst>
                </p:cNvPr>
                <p:cNvCxnSpPr/>
                <p:nvPr/>
              </p:nvCxnSpPr>
              <p:spPr>
                <a:xfrm>
                  <a:off x="1648705" y="2709325"/>
                  <a:ext cx="0" cy="2196000"/>
                </a:xfrm>
                <a:prstGeom prst="line">
                  <a:avLst/>
                </a:prstGeom>
                <a:ln w="38100">
                  <a:solidFill>
                    <a:srgbClr val="FF4196"/>
                  </a:solidFill>
                </a:ln>
              </p:spPr>
              <p:style>
                <a:lnRef idx="1">
                  <a:schemeClr val="accent1"/>
                </a:lnRef>
                <a:fillRef idx="0">
                  <a:schemeClr val="accent1"/>
                </a:fillRef>
                <a:effectRef idx="0">
                  <a:schemeClr val="accent1"/>
                </a:effectRef>
                <a:fontRef idx="minor">
                  <a:schemeClr val="tx1"/>
                </a:fontRef>
              </p:style>
            </p:cxnSp>
            <p:sp>
              <p:nvSpPr>
                <p:cNvPr id="334" name="Rechteck 333">
                  <a:extLst>
                    <a:ext uri="{FF2B5EF4-FFF2-40B4-BE49-F238E27FC236}">
                      <a16:creationId xmlns:a16="http://schemas.microsoft.com/office/drawing/2014/main" id="{8E9F40BF-FC4A-4784-A7B6-6A8F43806D7D}"/>
                    </a:ext>
                  </a:extLst>
                </p:cNvPr>
                <p:cNvSpPr/>
                <p:nvPr/>
              </p:nvSpPr>
              <p:spPr>
                <a:xfrm>
                  <a:off x="-367266" y="2477076"/>
                  <a:ext cx="2016000" cy="288000"/>
                </a:xfrm>
                <a:prstGeom prst="rect">
                  <a:avLst/>
                </a:prstGeom>
                <a:noFill/>
                <a:ln w="38100">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5" name="Ellipse 334">
                  <a:extLst>
                    <a:ext uri="{FF2B5EF4-FFF2-40B4-BE49-F238E27FC236}">
                      <a16:creationId xmlns:a16="http://schemas.microsoft.com/office/drawing/2014/main" id="{9013E911-3BFE-4138-9ECE-92E24AA0E9BE}"/>
                    </a:ext>
                  </a:extLst>
                </p:cNvPr>
                <p:cNvSpPr/>
                <p:nvPr/>
              </p:nvSpPr>
              <p:spPr>
                <a:xfrm>
                  <a:off x="1569357" y="4898196"/>
                  <a:ext cx="144000" cy="36000"/>
                </a:xfrm>
                <a:prstGeom prst="ellipse">
                  <a:avLst/>
                </a:prstGeom>
                <a:solidFill>
                  <a:srgbClr val="FF4196"/>
                </a:solidFill>
                <a:ln>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6" name="Ellipse 335">
                  <a:extLst>
                    <a:ext uri="{FF2B5EF4-FFF2-40B4-BE49-F238E27FC236}">
                      <a16:creationId xmlns:a16="http://schemas.microsoft.com/office/drawing/2014/main" id="{9A1B4A97-A15D-430A-851C-4E591D1618F2}"/>
                    </a:ext>
                  </a:extLst>
                </p:cNvPr>
                <p:cNvSpPr/>
                <p:nvPr/>
              </p:nvSpPr>
              <p:spPr>
                <a:xfrm>
                  <a:off x="1518126" y="4862196"/>
                  <a:ext cx="252000" cy="108000"/>
                </a:xfrm>
                <a:prstGeom prst="ellipse">
                  <a:avLst/>
                </a:prstGeom>
                <a:noFill/>
                <a:ln>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8" name="Textfeld 347">
                <a:extLst>
                  <a:ext uri="{FF2B5EF4-FFF2-40B4-BE49-F238E27FC236}">
                    <a16:creationId xmlns:a16="http://schemas.microsoft.com/office/drawing/2014/main" id="{12472EF4-4775-4BFE-A216-3D8131D6BDBF}"/>
                  </a:ext>
                </a:extLst>
              </p:cNvPr>
              <p:cNvSpPr txBox="1"/>
              <p:nvPr/>
            </p:nvSpPr>
            <p:spPr>
              <a:xfrm>
                <a:off x="394800" y="2823904"/>
                <a:ext cx="1761367" cy="369332"/>
              </a:xfrm>
              <a:prstGeom prst="rect">
                <a:avLst/>
              </a:prstGeom>
              <a:noFill/>
            </p:spPr>
            <p:txBody>
              <a:bodyPr wrap="square" rtlCol="0">
                <a:spAutoFit/>
              </a:bodyPr>
              <a:lstStyle/>
              <a:p>
                <a:r>
                  <a:rPr lang="de-DE" b="1" dirty="0">
                    <a:solidFill>
                      <a:srgbClr val="FF4196"/>
                    </a:solidFill>
                  </a:rPr>
                  <a:t>Dezember, 2021</a:t>
                </a:r>
              </a:p>
            </p:txBody>
          </p:sp>
          <p:sp>
            <p:nvSpPr>
              <p:cNvPr id="369" name="Textfeld 368">
                <a:extLst>
                  <a:ext uri="{FF2B5EF4-FFF2-40B4-BE49-F238E27FC236}">
                    <a16:creationId xmlns:a16="http://schemas.microsoft.com/office/drawing/2014/main" id="{94470B3C-6E17-40C7-95CC-DAF25DD978DB}"/>
                  </a:ext>
                </a:extLst>
              </p:cNvPr>
              <p:cNvSpPr txBox="1"/>
              <p:nvPr/>
            </p:nvSpPr>
            <p:spPr>
              <a:xfrm>
                <a:off x="493007" y="3478902"/>
                <a:ext cx="1459726" cy="276999"/>
              </a:xfrm>
              <a:prstGeom prst="rect">
                <a:avLst/>
              </a:prstGeom>
              <a:noFill/>
            </p:spPr>
            <p:txBody>
              <a:bodyPr wrap="square" rtlCol="0">
                <a:spAutoFit/>
              </a:bodyPr>
              <a:lstStyle/>
              <a:p>
                <a:r>
                  <a:rPr lang="de-DE" sz="1200" dirty="0"/>
                  <a:t>1h Seminar</a:t>
                </a:r>
              </a:p>
            </p:txBody>
          </p:sp>
        </p:grpSp>
        <p:sp>
          <p:nvSpPr>
            <p:cNvPr id="351" name="Textfeld 350">
              <a:extLst>
                <a:ext uri="{FF2B5EF4-FFF2-40B4-BE49-F238E27FC236}">
                  <a16:creationId xmlns:a16="http://schemas.microsoft.com/office/drawing/2014/main" id="{F1D62DC9-1177-423D-A268-12432F4DF2B9}"/>
                </a:ext>
              </a:extLst>
            </p:cNvPr>
            <p:cNvSpPr txBox="1"/>
            <p:nvPr/>
          </p:nvSpPr>
          <p:spPr>
            <a:xfrm>
              <a:off x="441349" y="3137658"/>
              <a:ext cx="2791092" cy="307777"/>
            </a:xfrm>
            <a:prstGeom prst="rect">
              <a:avLst/>
            </a:prstGeom>
            <a:noFill/>
          </p:spPr>
          <p:txBody>
            <a:bodyPr wrap="square" rtlCol="0">
              <a:spAutoFit/>
            </a:bodyPr>
            <a:lstStyle/>
            <a:p>
              <a:r>
                <a:rPr lang="de-DE" sz="1400" dirty="0"/>
                <a:t>Prozess- + Qualitätsgrößen</a:t>
              </a:r>
            </a:p>
          </p:txBody>
        </p:sp>
      </p:grpSp>
      <p:grpSp>
        <p:nvGrpSpPr>
          <p:cNvPr id="384" name="Gruppieren 383">
            <a:extLst>
              <a:ext uri="{FF2B5EF4-FFF2-40B4-BE49-F238E27FC236}">
                <a16:creationId xmlns:a16="http://schemas.microsoft.com/office/drawing/2014/main" id="{37C5BA11-1D66-431A-BCA2-7D79A03C3827}"/>
              </a:ext>
            </a:extLst>
          </p:cNvPr>
          <p:cNvGrpSpPr/>
          <p:nvPr/>
        </p:nvGrpSpPr>
        <p:grpSpPr>
          <a:xfrm>
            <a:off x="1167662" y="1444121"/>
            <a:ext cx="2813534" cy="2165973"/>
            <a:chOff x="1167662" y="1444121"/>
            <a:chExt cx="2813534" cy="2165973"/>
          </a:xfrm>
        </p:grpSpPr>
        <p:sp>
          <p:nvSpPr>
            <p:cNvPr id="353" name="Textfeld 352">
              <a:extLst>
                <a:ext uri="{FF2B5EF4-FFF2-40B4-BE49-F238E27FC236}">
                  <a16:creationId xmlns:a16="http://schemas.microsoft.com/office/drawing/2014/main" id="{EABE6240-ABF3-4D70-8BA6-ADC45181F47B}"/>
                </a:ext>
              </a:extLst>
            </p:cNvPr>
            <p:cNvSpPr txBox="1"/>
            <p:nvPr/>
          </p:nvSpPr>
          <p:spPr>
            <a:xfrm>
              <a:off x="1190104" y="1784423"/>
              <a:ext cx="2791092" cy="307777"/>
            </a:xfrm>
            <a:prstGeom prst="rect">
              <a:avLst/>
            </a:prstGeom>
            <a:noFill/>
          </p:spPr>
          <p:txBody>
            <a:bodyPr wrap="square" rtlCol="0">
              <a:spAutoFit/>
            </a:bodyPr>
            <a:lstStyle/>
            <a:p>
              <a:r>
                <a:rPr lang="de-DE" sz="1400" dirty="0"/>
                <a:t>Datenerfassung (OPC-UA)</a:t>
              </a:r>
            </a:p>
          </p:txBody>
        </p:sp>
        <p:grpSp>
          <p:nvGrpSpPr>
            <p:cNvPr id="383" name="Gruppieren 382">
              <a:extLst>
                <a:ext uri="{FF2B5EF4-FFF2-40B4-BE49-F238E27FC236}">
                  <a16:creationId xmlns:a16="http://schemas.microsoft.com/office/drawing/2014/main" id="{121E9D67-26E2-49C7-BD7D-14167EC834CE}"/>
                </a:ext>
              </a:extLst>
            </p:cNvPr>
            <p:cNvGrpSpPr/>
            <p:nvPr/>
          </p:nvGrpSpPr>
          <p:grpSpPr>
            <a:xfrm>
              <a:off x="1167662" y="1444121"/>
              <a:ext cx="2134933" cy="2165973"/>
              <a:chOff x="1167662" y="1444121"/>
              <a:chExt cx="2134933" cy="2165973"/>
            </a:xfrm>
          </p:grpSpPr>
          <p:grpSp>
            <p:nvGrpSpPr>
              <p:cNvPr id="338" name="Gruppieren 337">
                <a:extLst>
                  <a:ext uri="{FF2B5EF4-FFF2-40B4-BE49-F238E27FC236}">
                    <a16:creationId xmlns:a16="http://schemas.microsoft.com/office/drawing/2014/main" id="{50B7E9DD-0077-46A1-A407-27C89A2EC5C3}"/>
                  </a:ext>
                </a:extLst>
              </p:cNvPr>
              <p:cNvGrpSpPr/>
              <p:nvPr/>
            </p:nvGrpSpPr>
            <p:grpSpPr>
              <a:xfrm>
                <a:off x="1226799" y="1778205"/>
                <a:ext cx="2075796" cy="1831889"/>
                <a:chOff x="-305670" y="3138307"/>
                <a:chExt cx="2075796" cy="1831889"/>
              </a:xfrm>
            </p:grpSpPr>
            <p:cxnSp>
              <p:nvCxnSpPr>
                <p:cNvPr id="339" name="Gerader Verbinder 338">
                  <a:extLst>
                    <a:ext uri="{FF2B5EF4-FFF2-40B4-BE49-F238E27FC236}">
                      <a16:creationId xmlns:a16="http://schemas.microsoft.com/office/drawing/2014/main" id="{08FC45A7-C87D-473E-85C6-7BB8594F8900}"/>
                    </a:ext>
                  </a:extLst>
                </p:cNvPr>
                <p:cNvCxnSpPr/>
                <p:nvPr/>
              </p:nvCxnSpPr>
              <p:spPr>
                <a:xfrm>
                  <a:off x="1637416" y="3138307"/>
                  <a:ext cx="0" cy="1800000"/>
                </a:xfrm>
                <a:prstGeom prst="line">
                  <a:avLst/>
                </a:prstGeom>
                <a:ln w="38100">
                  <a:solidFill>
                    <a:srgbClr val="A8CE6E"/>
                  </a:solidFill>
                </a:ln>
              </p:spPr>
              <p:style>
                <a:lnRef idx="1">
                  <a:schemeClr val="accent1"/>
                </a:lnRef>
                <a:fillRef idx="0">
                  <a:schemeClr val="accent1"/>
                </a:fillRef>
                <a:effectRef idx="0">
                  <a:schemeClr val="accent1"/>
                </a:effectRef>
                <a:fontRef idx="minor">
                  <a:schemeClr val="tx1"/>
                </a:fontRef>
              </p:style>
            </p:cxnSp>
            <p:sp>
              <p:nvSpPr>
                <p:cNvPr id="340" name="Rechteck 339">
                  <a:extLst>
                    <a:ext uri="{FF2B5EF4-FFF2-40B4-BE49-F238E27FC236}">
                      <a16:creationId xmlns:a16="http://schemas.microsoft.com/office/drawing/2014/main" id="{89E70C4B-E342-49E9-B12E-BDD994A0E2B1}"/>
                    </a:ext>
                  </a:extLst>
                </p:cNvPr>
                <p:cNvSpPr/>
                <p:nvPr/>
              </p:nvSpPr>
              <p:spPr>
                <a:xfrm>
                  <a:off x="-305670" y="3154414"/>
                  <a:ext cx="1944000" cy="288000"/>
                </a:xfrm>
                <a:prstGeom prst="rect">
                  <a:avLst/>
                </a:prstGeom>
                <a:noFill/>
                <a:ln w="38100">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1" name="Ellipse 340">
                  <a:extLst>
                    <a:ext uri="{FF2B5EF4-FFF2-40B4-BE49-F238E27FC236}">
                      <a16:creationId xmlns:a16="http://schemas.microsoft.com/office/drawing/2014/main" id="{7C486732-6023-4972-917E-D522F857AB49}"/>
                    </a:ext>
                  </a:extLst>
                </p:cNvPr>
                <p:cNvSpPr/>
                <p:nvPr/>
              </p:nvSpPr>
              <p:spPr>
                <a:xfrm>
                  <a:off x="1569357" y="4898196"/>
                  <a:ext cx="144000" cy="36000"/>
                </a:xfrm>
                <a:prstGeom prst="ellipse">
                  <a:avLst/>
                </a:prstGeom>
                <a:solidFill>
                  <a:srgbClr val="A8CE6E"/>
                </a:solidFill>
                <a:ln>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2" name="Ellipse 341">
                  <a:extLst>
                    <a:ext uri="{FF2B5EF4-FFF2-40B4-BE49-F238E27FC236}">
                      <a16:creationId xmlns:a16="http://schemas.microsoft.com/office/drawing/2014/main" id="{99861C5F-5F90-4A75-9C8A-49404B96F8A9}"/>
                    </a:ext>
                  </a:extLst>
                </p:cNvPr>
                <p:cNvSpPr/>
                <p:nvPr/>
              </p:nvSpPr>
              <p:spPr>
                <a:xfrm>
                  <a:off x="1518126" y="4862196"/>
                  <a:ext cx="252000" cy="108000"/>
                </a:xfrm>
                <a:prstGeom prst="ellipse">
                  <a:avLst/>
                </a:prstGeom>
                <a:noFill/>
                <a:ln>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50" name="Textfeld 349">
                <a:extLst>
                  <a:ext uri="{FF2B5EF4-FFF2-40B4-BE49-F238E27FC236}">
                    <a16:creationId xmlns:a16="http://schemas.microsoft.com/office/drawing/2014/main" id="{AA4BD07C-B1F6-4488-A505-8F0677FCE25C}"/>
                  </a:ext>
                </a:extLst>
              </p:cNvPr>
              <p:cNvSpPr txBox="1"/>
              <p:nvPr/>
            </p:nvSpPr>
            <p:spPr>
              <a:xfrm>
                <a:off x="1167662" y="1444121"/>
                <a:ext cx="1761367" cy="369332"/>
              </a:xfrm>
              <a:prstGeom prst="rect">
                <a:avLst/>
              </a:prstGeom>
              <a:noFill/>
            </p:spPr>
            <p:txBody>
              <a:bodyPr wrap="square" rtlCol="0">
                <a:spAutoFit/>
              </a:bodyPr>
              <a:lstStyle/>
              <a:p>
                <a:r>
                  <a:rPr lang="de-DE" b="1" dirty="0">
                    <a:solidFill>
                      <a:srgbClr val="A8CE6E"/>
                    </a:solidFill>
                  </a:rPr>
                  <a:t>Februar, 2022</a:t>
                </a:r>
              </a:p>
            </p:txBody>
          </p:sp>
          <p:sp>
            <p:nvSpPr>
              <p:cNvPr id="370" name="Textfeld 369">
                <a:extLst>
                  <a:ext uri="{FF2B5EF4-FFF2-40B4-BE49-F238E27FC236}">
                    <a16:creationId xmlns:a16="http://schemas.microsoft.com/office/drawing/2014/main" id="{A0911486-9073-48AC-BCB3-EFCE121D92BA}"/>
                  </a:ext>
                </a:extLst>
              </p:cNvPr>
              <p:cNvSpPr txBox="1"/>
              <p:nvPr/>
            </p:nvSpPr>
            <p:spPr>
              <a:xfrm>
                <a:off x="1714100" y="2076825"/>
                <a:ext cx="1459726" cy="461665"/>
              </a:xfrm>
              <a:prstGeom prst="rect">
                <a:avLst/>
              </a:prstGeom>
              <a:noFill/>
            </p:spPr>
            <p:txBody>
              <a:bodyPr wrap="square" rtlCol="0">
                <a:spAutoFit/>
              </a:bodyPr>
              <a:lstStyle/>
              <a:p>
                <a:pPr algn="r"/>
                <a:r>
                  <a:rPr lang="de-DE" sz="1200" dirty="0"/>
                  <a:t>2h Seminar</a:t>
                </a:r>
                <a:br>
                  <a:rPr lang="de-DE" sz="1200" dirty="0"/>
                </a:br>
                <a:r>
                  <a:rPr lang="de-DE" sz="1200" dirty="0"/>
                  <a:t>+ Workshop</a:t>
                </a:r>
              </a:p>
            </p:txBody>
          </p:sp>
        </p:grpSp>
      </p:grpSp>
      <p:grpSp>
        <p:nvGrpSpPr>
          <p:cNvPr id="379" name="Gruppieren 378">
            <a:extLst>
              <a:ext uri="{FF2B5EF4-FFF2-40B4-BE49-F238E27FC236}">
                <a16:creationId xmlns:a16="http://schemas.microsoft.com/office/drawing/2014/main" id="{B77162F6-31CB-42DD-96B6-70387DC4D0B5}"/>
              </a:ext>
            </a:extLst>
          </p:cNvPr>
          <p:cNvGrpSpPr/>
          <p:nvPr/>
        </p:nvGrpSpPr>
        <p:grpSpPr>
          <a:xfrm>
            <a:off x="2957863" y="4304161"/>
            <a:ext cx="2900759" cy="1988219"/>
            <a:chOff x="2957863" y="4304161"/>
            <a:chExt cx="2900759" cy="1988219"/>
          </a:xfrm>
        </p:grpSpPr>
        <p:sp>
          <p:nvSpPr>
            <p:cNvPr id="352" name="Textfeld 351">
              <a:extLst>
                <a:ext uri="{FF2B5EF4-FFF2-40B4-BE49-F238E27FC236}">
                  <a16:creationId xmlns:a16="http://schemas.microsoft.com/office/drawing/2014/main" id="{772E939E-4949-47BD-A8CF-647A93D9F5B4}"/>
                </a:ext>
              </a:extLst>
            </p:cNvPr>
            <p:cNvSpPr txBox="1"/>
            <p:nvPr/>
          </p:nvSpPr>
          <p:spPr>
            <a:xfrm>
              <a:off x="3067530" y="5661684"/>
              <a:ext cx="2791092" cy="307777"/>
            </a:xfrm>
            <a:prstGeom prst="rect">
              <a:avLst/>
            </a:prstGeom>
            <a:noFill/>
          </p:spPr>
          <p:txBody>
            <a:bodyPr wrap="square" rtlCol="0">
              <a:spAutoFit/>
            </a:bodyPr>
            <a:lstStyle/>
            <a:p>
              <a:r>
                <a:rPr lang="de-DE" sz="1400" dirty="0"/>
                <a:t>Programmieren (Python)</a:t>
              </a:r>
            </a:p>
          </p:txBody>
        </p:sp>
        <p:grpSp>
          <p:nvGrpSpPr>
            <p:cNvPr id="377" name="Gruppieren 376">
              <a:extLst>
                <a:ext uri="{FF2B5EF4-FFF2-40B4-BE49-F238E27FC236}">
                  <a16:creationId xmlns:a16="http://schemas.microsoft.com/office/drawing/2014/main" id="{FF74BB1D-52F9-452F-860B-6A003398FAEC}"/>
                </a:ext>
              </a:extLst>
            </p:cNvPr>
            <p:cNvGrpSpPr/>
            <p:nvPr/>
          </p:nvGrpSpPr>
          <p:grpSpPr>
            <a:xfrm>
              <a:off x="2957863" y="4304161"/>
              <a:ext cx="2040681" cy="1988219"/>
              <a:chOff x="2957863" y="4304161"/>
              <a:chExt cx="2040681" cy="1988219"/>
            </a:xfrm>
          </p:grpSpPr>
          <p:grpSp>
            <p:nvGrpSpPr>
              <p:cNvPr id="343" name="Gruppieren 342">
                <a:extLst>
                  <a:ext uri="{FF2B5EF4-FFF2-40B4-BE49-F238E27FC236}">
                    <a16:creationId xmlns:a16="http://schemas.microsoft.com/office/drawing/2014/main" id="{3D0BEDDA-A932-4824-84BB-E8A8427A9001}"/>
                  </a:ext>
                </a:extLst>
              </p:cNvPr>
              <p:cNvGrpSpPr/>
              <p:nvPr/>
            </p:nvGrpSpPr>
            <p:grpSpPr>
              <a:xfrm flipH="1" flipV="1">
                <a:off x="2957863" y="4304161"/>
                <a:ext cx="2040681" cy="1657736"/>
                <a:chOff x="-270555" y="3312460"/>
                <a:chExt cx="2040681" cy="1657736"/>
              </a:xfrm>
            </p:grpSpPr>
            <p:cxnSp>
              <p:nvCxnSpPr>
                <p:cNvPr id="344" name="Gerader Verbinder 343">
                  <a:extLst>
                    <a:ext uri="{FF2B5EF4-FFF2-40B4-BE49-F238E27FC236}">
                      <a16:creationId xmlns:a16="http://schemas.microsoft.com/office/drawing/2014/main" id="{858BA3A1-BD98-4671-8120-0A04EE21E5C2}"/>
                    </a:ext>
                  </a:extLst>
                </p:cNvPr>
                <p:cNvCxnSpPr/>
                <p:nvPr/>
              </p:nvCxnSpPr>
              <p:spPr>
                <a:xfrm>
                  <a:off x="1637416" y="3498307"/>
                  <a:ext cx="0" cy="1440000"/>
                </a:xfrm>
                <a:prstGeom prst="line">
                  <a:avLst/>
                </a:prstGeom>
                <a:ln w="38100">
                  <a:solidFill>
                    <a:srgbClr val="009BDC"/>
                  </a:solidFill>
                </a:ln>
              </p:spPr>
              <p:style>
                <a:lnRef idx="1">
                  <a:schemeClr val="accent1"/>
                </a:lnRef>
                <a:fillRef idx="0">
                  <a:schemeClr val="accent1"/>
                </a:fillRef>
                <a:effectRef idx="0">
                  <a:schemeClr val="accent1"/>
                </a:effectRef>
                <a:fontRef idx="minor">
                  <a:schemeClr val="tx1"/>
                </a:fontRef>
              </p:style>
            </p:cxnSp>
            <p:sp>
              <p:nvSpPr>
                <p:cNvPr id="345" name="Rechteck 344">
                  <a:extLst>
                    <a:ext uri="{FF2B5EF4-FFF2-40B4-BE49-F238E27FC236}">
                      <a16:creationId xmlns:a16="http://schemas.microsoft.com/office/drawing/2014/main" id="{2E4C1DFC-393F-44CF-92AC-3B81C45AB7F2}"/>
                    </a:ext>
                  </a:extLst>
                </p:cNvPr>
                <p:cNvSpPr/>
                <p:nvPr/>
              </p:nvSpPr>
              <p:spPr>
                <a:xfrm>
                  <a:off x="-270555" y="3312460"/>
                  <a:ext cx="1908000" cy="288000"/>
                </a:xfrm>
                <a:prstGeom prst="rect">
                  <a:avLst/>
                </a:prstGeom>
                <a:noFill/>
                <a:ln w="38100">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6" name="Ellipse 345">
                  <a:extLst>
                    <a:ext uri="{FF2B5EF4-FFF2-40B4-BE49-F238E27FC236}">
                      <a16:creationId xmlns:a16="http://schemas.microsoft.com/office/drawing/2014/main" id="{994C6BAA-8A99-47A1-9D5C-BC302D9B8576}"/>
                    </a:ext>
                  </a:extLst>
                </p:cNvPr>
                <p:cNvSpPr/>
                <p:nvPr/>
              </p:nvSpPr>
              <p:spPr>
                <a:xfrm>
                  <a:off x="1569357" y="4898196"/>
                  <a:ext cx="144000" cy="36000"/>
                </a:xfrm>
                <a:prstGeom prst="ellipse">
                  <a:avLst/>
                </a:prstGeom>
                <a:solidFill>
                  <a:srgbClr val="009BDC"/>
                </a:solidFill>
                <a:ln>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7" name="Ellipse 346">
                  <a:extLst>
                    <a:ext uri="{FF2B5EF4-FFF2-40B4-BE49-F238E27FC236}">
                      <a16:creationId xmlns:a16="http://schemas.microsoft.com/office/drawing/2014/main" id="{7DDAF34D-A68E-484C-B3A8-9EF1C4C98961}"/>
                    </a:ext>
                  </a:extLst>
                </p:cNvPr>
                <p:cNvSpPr/>
                <p:nvPr/>
              </p:nvSpPr>
              <p:spPr>
                <a:xfrm>
                  <a:off x="1518126" y="4862196"/>
                  <a:ext cx="252000" cy="108000"/>
                </a:xfrm>
                <a:prstGeom prst="ellipse">
                  <a:avLst/>
                </a:prstGeom>
                <a:noFill/>
                <a:ln>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9" name="Textfeld 348">
                <a:extLst>
                  <a:ext uri="{FF2B5EF4-FFF2-40B4-BE49-F238E27FC236}">
                    <a16:creationId xmlns:a16="http://schemas.microsoft.com/office/drawing/2014/main" id="{63BB8F95-EC71-4C4C-9C93-EA56E4D71809}"/>
                  </a:ext>
                </a:extLst>
              </p:cNvPr>
              <p:cNvSpPr txBox="1"/>
              <p:nvPr/>
            </p:nvSpPr>
            <p:spPr>
              <a:xfrm>
                <a:off x="3023774" y="5923048"/>
                <a:ext cx="1761367" cy="369332"/>
              </a:xfrm>
              <a:prstGeom prst="rect">
                <a:avLst/>
              </a:prstGeom>
              <a:noFill/>
            </p:spPr>
            <p:txBody>
              <a:bodyPr wrap="square" rtlCol="0">
                <a:spAutoFit/>
              </a:bodyPr>
              <a:lstStyle/>
              <a:p>
                <a:r>
                  <a:rPr lang="de-DE" b="1" dirty="0">
                    <a:solidFill>
                      <a:srgbClr val="009BDC"/>
                    </a:solidFill>
                  </a:rPr>
                  <a:t>Januar, 2022</a:t>
                </a:r>
              </a:p>
            </p:txBody>
          </p:sp>
          <p:sp>
            <p:nvSpPr>
              <p:cNvPr id="371" name="Textfeld 370">
                <a:extLst>
                  <a:ext uri="{FF2B5EF4-FFF2-40B4-BE49-F238E27FC236}">
                    <a16:creationId xmlns:a16="http://schemas.microsoft.com/office/drawing/2014/main" id="{7E771CFB-8BAC-4408-A1EE-0C764572D8E9}"/>
                  </a:ext>
                </a:extLst>
              </p:cNvPr>
              <p:cNvSpPr txBox="1"/>
              <p:nvPr/>
            </p:nvSpPr>
            <p:spPr>
              <a:xfrm>
                <a:off x="3055259" y="5227328"/>
                <a:ext cx="1459726" cy="461665"/>
              </a:xfrm>
              <a:prstGeom prst="rect">
                <a:avLst/>
              </a:prstGeom>
              <a:noFill/>
            </p:spPr>
            <p:txBody>
              <a:bodyPr wrap="square" rtlCol="0">
                <a:spAutoFit/>
              </a:bodyPr>
              <a:lstStyle/>
              <a:p>
                <a:r>
                  <a:rPr lang="de-DE" sz="1200" dirty="0"/>
                  <a:t>2h Seminar</a:t>
                </a:r>
              </a:p>
              <a:p>
                <a:r>
                  <a:rPr lang="de-DE" sz="1200" dirty="0"/>
                  <a:t>+ Workshop</a:t>
                </a:r>
              </a:p>
            </p:txBody>
          </p:sp>
        </p:grpSp>
      </p:grpSp>
      <p:grpSp>
        <p:nvGrpSpPr>
          <p:cNvPr id="380" name="Gruppieren 379">
            <a:extLst>
              <a:ext uri="{FF2B5EF4-FFF2-40B4-BE49-F238E27FC236}">
                <a16:creationId xmlns:a16="http://schemas.microsoft.com/office/drawing/2014/main" id="{A0352D81-48A3-4A9A-BC36-0FA9F4CC6FA0}"/>
              </a:ext>
            </a:extLst>
          </p:cNvPr>
          <p:cNvGrpSpPr/>
          <p:nvPr/>
        </p:nvGrpSpPr>
        <p:grpSpPr>
          <a:xfrm>
            <a:off x="4027239" y="3174828"/>
            <a:ext cx="2883225" cy="1983528"/>
            <a:chOff x="4027239" y="3174828"/>
            <a:chExt cx="2883225" cy="1983528"/>
          </a:xfrm>
        </p:grpSpPr>
        <p:sp>
          <p:nvSpPr>
            <p:cNvPr id="360" name="Textfeld 359">
              <a:extLst>
                <a:ext uri="{FF2B5EF4-FFF2-40B4-BE49-F238E27FC236}">
                  <a16:creationId xmlns:a16="http://schemas.microsoft.com/office/drawing/2014/main" id="{2A5E4289-B0CC-4E6D-9B87-F2F735305FCD}"/>
                </a:ext>
              </a:extLst>
            </p:cNvPr>
            <p:cNvSpPr txBox="1"/>
            <p:nvPr/>
          </p:nvSpPr>
          <p:spPr>
            <a:xfrm>
              <a:off x="4119372" y="4539059"/>
              <a:ext cx="2791092" cy="307777"/>
            </a:xfrm>
            <a:prstGeom prst="rect">
              <a:avLst/>
            </a:prstGeom>
            <a:noFill/>
          </p:spPr>
          <p:txBody>
            <a:bodyPr wrap="square" rtlCol="0">
              <a:spAutoFit/>
            </a:bodyPr>
            <a:lstStyle/>
            <a:p>
              <a:r>
                <a:rPr lang="de-DE" sz="1400" dirty="0"/>
                <a:t>Datengetriebene Modellbildung</a:t>
              </a:r>
            </a:p>
          </p:txBody>
        </p:sp>
        <p:grpSp>
          <p:nvGrpSpPr>
            <p:cNvPr id="378" name="Gruppieren 377">
              <a:extLst>
                <a:ext uri="{FF2B5EF4-FFF2-40B4-BE49-F238E27FC236}">
                  <a16:creationId xmlns:a16="http://schemas.microsoft.com/office/drawing/2014/main" id="{CDBF3F68-9594-45C0-BD03-0A2483BDB9A2}"/>
                </a:ext>
              </a:extLst>
            </p:cNvPr>
            <p:cNvGrpSpPr/>
            <p:nvPr/>
          </p:nvGrpSpPr>
          <p:grpSpPr>
            <a:xfrm>
              <a:off x="4027239" y="3174828"/>
              <a:ext cx="2544681" cy="1983528"/>
              <a:chOff x="4027239" y="3174828"/>
              <a:chExt cx="2544681" cy="1983528"/>
            </a:xfrm>
          </p:grpSpPr>
          <p:grpSp>
            <p:nvGrpSpPr>
              <p:cNvPr id="354" name="Gruppieren 353">
                <a:extLst>
                  <a:ext uri="{FF2B5EF4-FFF2-40B4-BE49-F238E27FC236}">
                    <a16:creationId xmlns:a16="http://schemas.microsoft.com/office/drawing/2014/main" id="{4E30AB34-64F7-4B23-97FF-475949D2250C}"/>
                  </a:ext>
                </a:extLst>
              </p:cNvPr>
              <p:cNvGrpSpPr/>
              <p:nvPr/>
            </p:nvGrpSpPr>
            <p:grpSpPr>
              <a:xfrm flipH="1" flipV="1">
                <a:off x="4027239" y="3174828"/>
                <a:ext cx="2544681" cy="1657736"/>
                <a:chOff x="-774555" y="3312460"/>
                <a:chExt cx="2544681" cy="1657736"/>
              </a:xfrm>
            </p:grpSpPr>
            <p:cxnSp>
              <p:nvCxnSpPr>
                <p:cNvPr id="355" name="Gerader Verbinder 354">
                  <a:extLst>
                    <a:ext uri="{FF2B5EF4-FFF2-40B4-BE49-F238E27FC236}">
                      <a16:creationId xmlns:a16="http://schemas.microsoft.com/office/drawing/2014/main" id="{F8015E5D-05D8-472B-B301-4944C68F41F8}"/>
                    </a:ext>
                  </a:extLst>
                </p:cNvPr>
                <p:cNvCxnSpPr/>
                <p:nvPr/>
              </p:nvCxnSpPr>
              <p:spPr>
                <a:xfrm>
                  <a:off x="1637416" y="3498307"/>
                  <a:ext cx="0" cy="1440000"/>
                </a:xfrm>
                <a:prstGeom prst="line">
                  <a:avLst/>
                </a:prstGeom>
                <a:ln w="38100">
                  <a:solidFill>
                    <a:srgbClr val="A744A1"/>
                  </a:solidFill>
                </a:ln>
              </p:spPr>
              <p:style>
                <a:lnRef idx="1">
                  <a:schemeClr val="accent1"/>
                </a:lnRef>
                <a:fillRef idx="0">
                  <a:schemeClr val="accent1"/>
                </a:fillRef>
                <a:effectRef idx="0">
                  <a:schemeClr val="accent1"/>
                </a:effectRef>
                <a:fontRef idx="minor">
                  <a:schemeClr val="tx1"/>
                </a:fontRef>
              </p:style>
            </p:cxnSp>
            <p:sp>
              <p:nvSpPr>
                <p:cNvPr id="356" name="Rechteck 355">
                  <a:extLst>
                    <a:ext uri="{FF2B5EF4-FFF2-40B4-BE49-F238E27FC236}">
                      <a16:creationId xmlns:a16="http://schemas.microsoft.com/office/drawing/2014/main" id="{2854EFC2-F426-416B-98F7-C143CDC5B25D}"/>
                    </a:ext>
                  </a:extLst>
                </p:cNvPr>
                <p:cNvSpPr/>
                <p:nvPr/>
              </p:nvSpPr>
              <p:spPr>
                <a:xfrm>
                  <a:off x="-774555" y="3312460"/>
                  <a:ext cx="2412000" cy="288000"/>
                </a:xfrm>
                <a:prstGeom prst="rect">
                  <a:avLst/>
                </a:prstGeom>
                <a:noFill/>
                <a:ln w="38100">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7" name="Ellipse 356">
                  <a:extLst>
                    <a:ext uri="{FF2B5EF4-FFF2-40B4-BE49-F238E27FC236}">
                      <a16:creationId xmlns:a16="http://schemas.microsoft.com/office/drawing/2014/main" id="{BBD7120F-DA8D-4E6E-B67B-A1DEACC6B00F}"/>
                    </a:ext>
                  </a:extLst>
                </p:cNvPr>
                <p:cNvSpPr/>
                <p:nvPr/>
              </p:nvSpPr>
              <p:spPr>
                <a:xfrm>
                  <a:off x="1569357" y="4898196"/>
                  <a:ext cx="144000" cy="36000"/>
                </a:xfrm>
                <a:prstGeom prst="ellipse">
                  <a:avLst/>
                </a:prstGeom>
                <a:solidFill>
                  <a:srgbClr val="A744A1"/>
                </a:solidFill>
                <a:ln>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8" name="Ellipse 357">
                  <a:extLst>
                    <a:ext uri="{FF2B5EF4-FFF2-40B4-BE49-F238E27FC236}">
                      <a16:creationId xmlns:a16="http://schemas.microsoft.com/office/drawing/2014/main" id="{B132C6B8-8FB2-402E-A618-46C0D1EDF3B9}"/>
                    </a:ext>
                  </a:extLst>
                </p:cNvPr>
                <p:cNvSpPr/>
                <p:nvPr/>
              </p:nvSpPr>
              <p:spPr>
                <a:xfrm>
                  <a:off x="1518126" y="4862196"/>
                  <a:ext cx="252000" cy="108000"/>
                </a:xfrm>
                <a:prstGeom prst="ellipse">
                  <a:avLst/>
                </a:prstGeom>
                <a:noFill/>
                <a:ln>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59" name="Textfeld 358">
                <a:extLst>
                  <a:ext uri="{FF2B5EF4-FFF2-40B4-BE49-F238E27FC236}">
                    <a16:creationId xmlns:a16="http://schemas.microsoft.com/office/drawing/2014/main" id="{2BD4375B-9C17-44F4-9A3F-C17F39005BDE}"/>
                  </a:ext>
                </a:extLst>
              </p:cNvPr>
              <p:cNvSpPr txBox="1"/>
              <p:nvPr/>
            </p:nvSpPr>
            <p:spPr>
              <a:xfrm>
                <a:off x="4094227" y="4789024"/>
                <a:ext cx="2105242" cy="369332"/>
              </a:xfrm>
              <a:prstGeom prst="rect">
                <a:avLst/>
              </a:prstGeom>
              <a:noFill/>
            </p:spPr>
            <p:txBody>
              <a:bodyPr wrap="square" rtlCol="0">
                <a:spAutoFit/>
              </a:bodyPr>
              <a:lstStyle/>
              <a:p>
                <a:r>
                  <a:rPr lang="de-DE" b="1" dirty="0">
                    <a:solidFill>
                      <a:srgbClr val="A744A1"/>
                    </a:solidFill>
                  </a:rPr>
                  <a:t>März + April, 2022</a:t>
                </a:r>
              </a:p>
            </p:txBody>
          </p:sp>
          <p:sp>
            <p:nvSpPr>
              <p:cNvPr id="372" name="Textfeld 371">
                <a:extLst>
                  <a:ext uri="{FF2B5EF4-FFF2-40B4-BE49-F238E27FC236}">
                    <a16:creationId xmlns:a16="http://schemas.microsoft.com/office/drawing/2014/main" id="{4D30EA95-8F88-49BE-99C6-63B140B30339}"/>
                  </a:ext>
                </a:extLst>
              </p:cNvPr>
              <p:cNvSpPr txBox="1"/>
              <p:nvPr/>
            </p:nvSpPr>
            <p:spPr>
              <a:xfrm>
                <a:off x="4143313" y="4100341"/>
                <a:ext cx="1459726" cy="461665"/>
              </a:xfrm>
              <a:prstGeom prst="rect">
                <a:avLst/>
              </a:prstGeom>
              <a:noFill/>
            </p:spPr>
            <p:txBody>
              <a:bodyPr wrap="square" rtlCol="0">
                <a:spAutoFit/>
              </a:bodyPr>
              <a:lstStyle/>
              <a:p>
                <a:r>
                  <a:rPr lang="de-DE" sz="1200" dirty="0"/>
                  <a:t>2 x 4h Seminar</a:t>
                </a:r>
              </a:p>
              <a:p>
                <a:r>
                  <a:rPr lang="de-DE" sz="1200" dirty="0"/>
                  <a:t>+ Workshop</a:t>
                </a:r>
              </a:p>
            </p:txBody>
          </p:sp>
        </p:grpSp>
      </p:grpSp>
      <p:grpSp>
        <p:nvGrpSpPr>
          <p:cNvPr id="382" name="Gruppieren 381">
            <a:extLst>
              <a:ext uri="{FF2B5EF4-FFF2-40B4-BE49-F238E27FC236}">
                <a16:creationId xmlns:a16="http://schemas.microsoft.com/office/drawing/2014/main" id="{04BE3B4E-3754-404A-8C56-CDD2956682C4}"/>
              </a:ext>
            </a:extLst>
          </p:cNvPr>
          <p:cNvGrpSpPr/>
          <p:nvPr/>
        </p:nvGrpSpPr>
        <p:grpSpPr>
          <a:xfrm>
            <a:off x="4314216" y="809930"/>
            <a:ext cx="2878265" cy="1708825"/>
            <a:chOff x="4314216" y="809930"/>
            <a:chExt cx="2878265" cy="1708825"/>
          </a:xfrm>
        </p:grpSpPr>
        <p:sp>
          <p:nvSpPr>
            <p:cNvPr id="366" name="Textfeld 365">
              <a:extLst>
                <a:ext uri="{FF2B5EF4-FFF2-40B4-BE49-F238E27FC236}">
                  <a16:creationId xmlns:a16="http://schemas.microsoft.com/office/drawing/2014/main" id="{2191D0E0-2103-4331-B1DD-FA912B63A19C}"/>
                </a:ext>
              </a:extLst>
            </p:cNvPr>
            <p:cNvSpPr txBox="1"/>
            <p:nvPr/>
          </p:nvSpPr>
          <p:spPr>
            <a:xfrm>
              <a:off x="4401389" y="1144639"/>
              <a:ext cx="2791092" cy="523220"/>
            </a:xfrm>
            <a:prstGeom prst="rect">
              <a:avLst/>
            </a:prstGeom>
            <a:noFill/>
          </p:spPr>
          <p:txBody>
            <a:bodyPr wrap="square" rtlCol="0">
              <a:spAutoFit/>
            </a:bodyPr>
            <a:lstStyle/>
            <a:p>
              <a:r>
                <a:rPr lang="de-DE" sz="1400" dirty="0"/>
                <a:t>Prozessoptimierung (</a:t>
              </a:r>
              <a:r>
                <a:rPr lang="de-DE" sz="1400" dirty="0" err="1"/>
                <a:t>Optimalsteuerung</a:t>
              </a:r>
              <a:r>
                <a:rPr lang="de-DE" sz="1400" dirty="0"/>
                <a:t>)</a:t>
              </a:r>
            </a:p>
          </p:txBody>
        </p:sp>
        <p:grpSp>
          <p:nvGrpSpPr>
            <p:cNvPr id="376" name="Gruppieren 375">
              <a:extLst>
                <a:ext uri="{FF2B5EF4-FFF2-40B4-BE49-F238E27FC236}">
                  <a16:creationId xmlns:a16="http://schemas.microsoft.com/office/drawing/2014/main" id="{7702C886-F5A7-4B6A-9E48-42469FA35DD6}"/>
                </a:ext>
              </a:extLst>
            </p:cNvPr>
            <p:cNvGrpSpPr/>
            <p:nvPr/>
          </p:nvGrpSpPr>
          <p:grpSpPr>
            <a:xfrm>
              <a:off x="4314216" y="809930"/>
              <a:ext cx="1950224" cy="1708825"/>
              <a:chOff x="4314216" y="809930"/>
              <a:chExt cx="1950224" cy="1708825"/>
            </a:xfrm>
          </p:grpSpPr>
          <p:grpSp>
            <p:nvGrpSpPr>
              <p:cNvPr id="361" name="Gruppieren 360">
                <a:extLst>
                  <a:ext uri="{FF2B5EF4-FFF2-40B4-BE49-F238E27FC236}">
                    <a16:creationId xmlns:a16="http://schemas.microsoft.com/office/drawing/2014/main" id="{DDBAC335-700F-4840-8DD8-91B3E684056F}"/>
                  </a:ext>
                </a:extLst>
              </p:cNvPr>
              <p:cNvGrpSpPr/>
              <p:nvPr/>
            </p:nvGrpSpPr>
            <p:grpSpPr>
              <a:xfrm flipH="1">
                <a:off x="4314216" y="1154528"/>
                <a:ext cx="1705392" cy="1364227"/>
                <a:chOff x="64734" y="3605969"/>
                <a:chExt cx="1705392" cy="1364227"/>
              </a:xfrm>
            </p:grpSpPr>
            <p:cxnSp>
              <p:nvCxnSpPr>
                <p:cNvPr id="362" name="Gerader Verbinder 361">
                  <a:extLst>
                    <a:ext uri="{FF2B5EF4-FFF2-40B4-BE49-F238E27FC236}">
                      <a16:creationId xmlns:a16="http://schemas.microsoft.com/office/drawing/2014/main" id="{492E86FD-8AB0-4468-90C2-DD24F1051744}"/>
                    </a:ext>
                  </a:extLst>
                </p:cNvPr>
                <p:cNvCxnSpPr/>
                <p:nvPr/>
              </p:nvCxnSpPr>
              <p:spPr>
                <a:xfrm>
                  <a:off x="1648705" y="3714034"/>
                  <a:ext cx="0" cy="1188000"/>
                </a:xfrm>
                <a:prstGeom prst="line">
                  <a:avLst/>
                </a:prstGeom>
                <a:ln w="38100">
                  <a:solidFill>
                    <a:srgbClr val="F8D041"/>
                  </a:solidFill>
                </a:ln>
              </p:spPr>
              <p:style>
                <a:lnRef idx="1">
                  <a:schemeClr val="accent1"/>
                </a:lnRef>
                <a:fillRef idx="0">
                  <a:schemeClr val="accent1"/>
                </a:fillRef>
                <a:effectRef idx="0">
                  <a:schemeClr val="accent1"/>
                </a:effectRef>
                <a:fontRef idx="minor">
                  <a:schemeClr val="tx1"/>
                </a:fontRef>
              </p:style>
            </p:cxnSp>
            <p:sp>
              <p:nvSpPr>
                <p:cNvPr id="363" name="Rechteck 362">
                  <a:extLst>
                    <a:ext uri="{FF2B5EF4-FFF2-40B4-BE49-F238E27FC236}">
                      <a16:creationId xmlns:a16="http://schemas.microsoft.com/office/drawing/2014/main" id="{A504625A-79FE-4DBC-B31F-6F74B4620E1C}"/>
                    </a:ext>
                  </a:extLst>
                </p:cNvPr>
                <p:cNvSpPr/>
                <p:nvPr/>
              </p:nvSpPr>
              <p:spPr>
                <a:xfrm>
                  <a:off x="64734" y="3605969"/>
                  <a:ext cx="1584000" cy="504000"/>
                </a:xfrm>
                <a:prstGeom prst="rect">
                  <a:avLst/>
                </a:prstGeom>
                <a:noFill/>
                <a:ln w="38100">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4" name="Ellipse 363">
                  <a:extLst>
                    <a:ext uri="{FF2B5EF4-FFF2-40B4-BE49-F238E27FC236}">
                      <a16:creationId xmlns:a16="http://schemas.microsoft.com/office/drawing/2014/main" id="{FA58E3D7-7FA8-4A44-897D-9B8589450E20}"/>
                    </a:ext>
                  </a:extLst>
                </p:cNvPr>
                <p:cNvSpPr/>
                <p:nvPr/>
              </p:nvSpPr>
              <p:spPr>
                <a:xfrm>
                  <a:off x="1569357" y="4898196"/>
                  <a:ext cx="144000" cy="36000"/>
                </a:xfrm>
                <a:prstGeom prst="ellipse">
                  <a:avLst/>
                </a:prstGeom>
                <a:solidFill>
                  <a:srgbClr val="F8D041"/>
                </a:solidFill>
                <a:ln>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5" name="Ellipse 364">
                  <a:extLst>
                    <a:ext uri="{FF2B5EF4-FFF2-40B4-BE49-F238E27FC236}">
                      <a16:creationId xmlns:a16="http://schemas.microsoft.com/office/drawing/2014/main" id="{66B8849E-CAEA-4C4D-BB68-70F2D7DBF7BD}"/>
                    </a:ext>
                  </a:extLst>
                </p:cNvPr>
                <p:cNvSpPr/>
                <p:nvPr/>
              </p:nvSpPr>
              <p:spPr>
                <a:xfrm>
                  <a:off x="1518126" y="4862196"/>
                  <a:ext cx="252000" cy="108000"/>
                </a:xfrm>
                <a:prstGeom prst="ellipse">
                  <a:avLst/>
                </a:prstGeom>
                <a:noFill/>
                <a:ln>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7" name="Textfeld 366">
                <a:extLst>
                  <a:ext uri="{FF2B5EF4-FFF2-40B4-BE49-F238E27FC236}">
                    <a16:creationId xmlns:a16="http://schemas.microsoft.com/office/drawing/2014/main" id="{5F176A90-6D11-4CE8-964B-CA6E8D341F18}"/>
                  </a:ext>
                </a:extLst>
              </p:cNvPr>
              <p:cNvSpPr txBox="1"/>
              <p:nvPr/>
            </p:nvSpPr>
            <p:spPr>
              <a:xfrm>
                <a:off x="4356441" y="809930"/>
                <a:ext cx="1907999" cy="369332"/>
              </a:xfrm>
              <a:prstGeom prst="rect">
                <a:avLst/>
              </a:prstGeom>
              <a:noFill/>
            </p:spPr>
            <p:txBody>
              <a:bodyPr wrap="square" rtlCol="0">
                <a:spAutoFit/>
              </a:bodyPr>
              <a:lstStyle/>
              <a:p>
                <a:r>
                  <a:rPr lang="de-DE" b="1" dirty="0">
                    <a:solidFill>
                      <a:srgbClr val="F8D041"/>
                    </a:solidFill>
                  </a:rPr>
                  <a:t>Sep. + Okt., 2022</a:t>
                </a:r>
              </a:p>
            </p:txBody>
          </p:sp>
          <p:sp>
            <p:nvSpPr>
              <p:cNvPr id="373" name="Textfeld 372">
                <a:extLst>
                  <a:ext uri="{FF2B5EF4-FFF2-40B4-BE49-F238E27FC236}">
                    <a16:creationId xmlns:a16="http://schemas.microsoft.com/office/drawing/2014/main" id="{D30E8204-2609-4A8C-BAAE-B04B7596CC06}"/>
                  </a:ext>
                </a:extLst>
              </p:cNvPr>
              <p:cNvSpPr txBox="1"/>
              <p:nvPr/>
            </p:nvSpPr>
            <p:spPr>
              <a:xfrm>
                <a:off x="4408854" y="1631407"/>
                <a:ext cx="1459726" cy="461665"/>
              </a:xfrm>
              <a:prstGeom prst="rect">
                <a:avLst/>
              </a:prstGeom>
              <a:noFill/>
            </p:spPr>
            <p:txBody>
              <a:bodyPr wrap="square" rtlCol="0">
                <a:spAutoFit/>
              </a:bodyPr>
              <a:lstStyle/>
              <a:p>
                <a:r>
                  <a:rPr lang="de-DE" sz="1200" dirty="0"/>
                  <a:t>2 x 4h Seminar</a:t>
                </a:r>
              </a:p>
              <a:p>
                <a:r>
                  <a:rPr lang="de-DE" sz="1200" dirty="0"/>
                  <a:t>+ Workshop</a:t>
                </a:r>
              </a:p>
            </p:txBody>
          </p:sp>
        </p:grpSp>
      </p:grpSp>
      <p:sp>
        <p:nvSpPr>
          <p:cNvPr id="65" name="TextShape 4">
            <a:extLst>
              <a:ext uri="{FF2B5EF4-FFF2-40B4-BE49-F238E27FC236}">
                <a16:creationId xmlns:a16="http://schemas.microsoft.com/office/drawing/2014/main" id="{365888E5-EF27-4F3F-8DC1-4D98F5D394B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44712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8">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8">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8">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8">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8">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8">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0455F7B4-0096-45C8-A3C4-960E68F6BF31}"/>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B630A518-A1BF-4FC6-82D3-1364F74D05DE}"/>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38</a:t>
            </a:fld>
            <a:endParaRPr lang="de-DE" sz="1200" b="0" strike="noStrike" spc="-1">
              <a:latin typeface="Times New Roman"/>
            </a:endParaRPr>
          </a:p>
        </p:txBody>
      </p:sp>
      <p:sp>
        <p:nvSpPr>
          <p:cNvPr id="5" name="TextShape 2">
            <a:extLst>
              <a:ext uri="{FF2B5EF4-FFF2-40B4-BE49-F238E27FC236}">
                <a16:creationId xmlns:a16="http://schemas.microsoft.com/office/drawing/2014/main" id="{C7C3E023-A10B-4464-BABD-FED1EA162088}"/>
              </a:ext>
            </a:extLst>
          </p:cNvPr>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Nächste Workshops </a:t>
            </a:r>
            <a:endParaRPr lang="de-DE" sz="2800" b="0" strike="noStrike" spc="-1" dirty="0">
              <a:solidFill>
                <a:srgbClr val="000000"/>
              </a:solidFill>
              <a:latin typeface="Arial"/>
            </a:endParaRPr>
          </a:p>
        </p:txBody>
      </p:sp>
      <p:sp>
        <p:nvSpPr>
          <p:cNvPr id="6" name="TextShape 1">
            <a:extLst>
              <a:ext uri="{FF2B5EF4-FFF2-40B4-BE49-F238E27FC236}">
                <a16:creationId xmlns:a16="http://schemas.microsoft.com/office/drawing/2014/main" id="{9429222C-1030-4D0D-986D-DD38EF0AEE0A}"/>
              </a:ext>
            </a:extLst>
          </p:cNvPr>
          <p:cNvSpPr txBox="1"/>
          <p:nvPr/>
        </p:nvSpPr>
        <p:spPr>
          <a:xfrm>
            <a:off x="192120" y="786765"/>
            <a:ext cx="11807640" cy="5702235"/>
          </a:xfrm>
          <a:prstGeom prst="rect">
            <a:avLst/>
          </a:prstGeom>
          <a:noFill/>
          <a:ln w="28575">
            <a:noFill/>
          </a:ln>
        </p:spPr>
        <p:txBody>
          <a:bodyPr lIns="122040" tIns="122040" rIns="122040" bIns="122040">
            <a:noAutofit/>
          </a:bodyPr>
          <a:lstStyle/>
          <a:p>
            <a:pPr>
              <a:lnSpc>
                <a:spcPts val="2401"/>
              </a:lnSpc>
              <a:spcAft>
                <a:spcPts val="600"/>
              </a:spcAft>
              <a:buClr>
                <a:srgbClr val="000000"/>
              </a:buClr>
            </a:pPr>
            <a:r>
              <a:rPr lang="en-GB" b="1" dirty="0" err="1"/>
              <a:t>Termine</a:t>
            </a:r>
            <a:r>
              <a:rPr lang="en-GB" b="1" dirty="0"/>
              <a:t> der </a:t>
            </a:r>
            <a:r>
              <a:rPr lang="en-GB" b="1" dirty="0" err="1"/>
              <a:t>nächsten</a:t>
            </a:r>
            <a:r>
              <a:rPr lang="en-GB" b="1" dirty="0"/>
              <a:t> Workshops</a:t>
            </a:r>
          </a:p>
          <a:p>
            <a:pPr marL="285750" indent="-285750">
              <a:lnSpc>
                <a:spcPts val="2401"/>
              </a:lnSpc>
              <a:spcAft>
                <a:spcPts val="600"/>
              </a:spcAft>
              <a:buClr>
                <a:srgbClr val="000000"/>
              </a:buClr>
              <a:buFont typeface="Arial" panose="020B0604020202020204" pitchFamily="34" charset="0"/>
              <a:buChar char="•"/>
            </a:pPr>
            <a:r>
              <a:rPr lang="en-GB" sz="1600" dirty="0"/>
              <a:t>14.12.2021 um 15-16 </a:t>
            </a:r>
            <a:r>
              <a:rPr lang="en-GB" sz="1600" dirty="0" err="1"/>
              <a:t>Uhr</a:t>
            </a:r>
            <a:r>
              <a:rPr lang="en-GB" sz="1600" dirty="0"/>
              <a:t>: </a:t>
            </a:r>
            <a:r>
              <a:rPr lang="de-DE" sz="1600" dirty="0"/>
              <a:t>Erfassung von Prozess- und Qualitätsgrößen</a:t>
            </a:r>
            <a:r>
              <a:rPr lang="en-GB" sz="1600" dirty="0"/>
              <a:t> </a:t>
            </a:r>
          </a:p>
          <a:p>
            <a:pPr marL="285750" indent="-285750">
              <a:lnSpc>
                <a:spcPts val="2401"/>
              </a:lnSpc>
              <a:spcAft>
                <a:spcPts val="600"/>
              </a:spcAft>
              <a:buClr>
                <a:srgbClr val="000000"/>
              </a:buClr>
              <a:buFont typeface="Arial" panose="020B0604020202020204" pitchFamily="34" charset="0"/>
              <a:buChar char="•"/>
            </a:pPr>
            <a:r>
              <a:rPr lang="en-GB" sz="1600" dirty="0"/>
              <a:t>11.01.2022 um 15-17 </a:t>
            </a:r>
            <a:r>
              <a:rPr lang="en-GB" sz="1600" dirty="0" err="1"/>
              <a:t>Uhr</a:t>
            </a:r>
            <a:r>
              <a:rPr lang="en-GB" sz="1600" dirty="0"/>
              <a:t>: </a:t>
            </a:r>
            <a:r>
              <a:rPr lang="en-GB" sz="1600" dirty="0" err="1"/>
              <a:t>Programmieren</a:t>
            </a:r>
            <a:r>
              <a:rPr lang="en-GB" sz="1600" dirty="0"/>
              <a:t> </a:t>
            </a:r>
            <a:r>
              <a:rPr lang="en-GB" sz="1600" dirty="0" err="1"/>
              <a:t>mit</a:t>
            </a:r>
            <a:r>
              <a:rPr lang="en-GB" sz="1600" dirty="0"/>
              <a:t> Python</a:t>
            </a:r>
          </a:p>
          <a:p>
            <a:pPr marL="285750" indent="-285750">
              <a:lnSpc>
                <a:spcPts val="2401"/>
              </a:lnSpc>
              <a:spcAft>
                <a:spcPts val="600"/>
              </a:spcAft>
              <a:buClr>
                <a:srgbClr val="000000"/>
              </a:buClr>
              <a:buFont typeface="Arial" panose="020B0604020202020204" pitchFamily="34" charset="0"/>
              <a:buChar char="•"/>
            </a:pPr>
            <a:r>
              <a:rPr lang="en-GB" sz="1600" dirty="0"/>
              <a:t>25.01.2022 um 15-17 </a:t>
            </a:r>
            <a:r>
              <a:rPr lang="en-GB" sz="1600" dirty="0" err="1"/>
              <a:t>Uhr</a:t>
            </a:r>
            <a:r>
              <a:rPr lang="en-GB" sz="1600" dirty="0"/>
              <a:t>: </a:t>
            </a:r>
            <a:r>
              <a:rPr lang="de-DE" sz="1600" dirty="0"/>
              <a:t>Datenerfassung und -export mit OPC-UA &amp; Python</a:t>
            </a:r>
          </a:p>
          <a:p>
            <a:pPr marL="285750" indent="-285750">
              <a:lnSpc>
                <a:spcPts val="2401"/>
              </a:lnSpc>
              <a:spcAft>
                <a:spcPts val="600"/>
              </a:spcAft>
              <a:buClr>
                <a:srgbClr val="000000"/>
              </a:buClr>
              <a:buFont typeface="Arial" panose="020B0604020202020204" pitchFamily="34" charset="0"/>
              <a:buChar char="•"/>
            </a:pPr>
            <a:endParaRPr lang="de-DE" sz="1600" dirty="0"/>
          </a:p>
          <a:p>
            <a:pPr>
              <a:lnSpc>
                <a:spcPts val="2401"/>
              </a:lnSpc>
              <a:spcAft>
                <a:spcPts val="600"/>
              </a:spcAft>
              <a:buClr>
                <a:srgbClr val="000000"/>
              </a:buClr>
            </a:pPr>
            <a:r>
              <a:rPr lang="de-DE" b="1" dirty="0"/>
              <a:t>Organisatorisches</a:t>
            </a:r>
          </a:p>
          <a:p>
            <a:pPr marL="285750" indent="-285750">
              <a:lnSpc>
                <a:spcPts val="2401"/>
              </a:lnSpc>
              <a:spcAft>
                <a:spcPts val="600"/>
              </a:spcAft>
              <a:buClr>
                <a:srgbClr val="000000"/>
              </a:buClr>
              <a:buFont typeface="Arial" panose="020B0604020202020204" pitchFamily="34" charset="0"/>
              <a:buChar char="•"/>
            </a:pPr>
            <a:r>
              <a:rPr lang="de-DE" sz="1600" dirty="0"/>
              <a:t>Die </a:t>
            </a:r>
            <a:r>
              <a:rPr lang="en-GB" sz="1600" dirty="0" err="1"/>
              <a:t>Anmeldung</a:t>
            </a:r>
            <a:r>
              <a:rPr lang="en-GB" sz="1600" dirty="0"/>
              <a:t> </a:t>
            </a:r>
            <a:r>
              <a:rPr lang="en-GB" sz="1600" dirty="0" err="1"/>
              <a:t>erfolgt</a:t>
            </a:r>
            <a:r>
              <a:rPr lang="en-GB" sz="1600" dirty="0"/>
              <a:t> </a:t>
            </a:r>
            <a:r>
              <a:rPr lang="en-GB" sz="1600" dirty="0" err="1"/>
              <a:t>über</a:t>
            </a:r>
            <a:r>
              <a:rPr lang="en-GB" sz="1600" dirty="0"/>
              <a:t> die </a:t>
            </a:r>
            <a:r>
              <a:rPr lang="en-GB" sz="1600" dirty="0" err="1"/>
              <a:t>Projektwebseite</a:t>
            </a:r>
            <a:endParaRPr lang="en" sz="1600" spc="-1" dirty="0">
              <a:solidFill>
                <a:srgbClr val="000000"/>
              </a:solidFill>
              <a:latin typeface="Calibri"/>
            </a:endParaRPr>
          </a:p>
          <a:p>
            <a:pPr marL="285750" indent="-285750">
              <a:lnSpc>
                <a:spcPts val="2401"/>
              </a:lnSpc>
              <a:spcAft>
                <a:spcPts val="600"/>
              </a:spcAft>
              <a:buClr>
                <a:srgbClr val="000000"/>
              </a:buClr>
              <a:buFont typeface="Arial" panose="020B0604020202020204" pitchFamily="34" charset="0"/>
              <a:buChar char="•"/>
            </a:pPr>
            <a:r>
              <a:rPr lang="en" sz="1600" b="0" strike="noStrike" spc="-1" dirty="0">
                <a:solidFill>
                  <a:srgbClr val="000000"/>
                </a:solidFill>
                <a:latin typeface="Calibri"/>
              </a:rPr>
              <a:t>Die Teilnahme an allen Workshops ist </a:t>
            </a:r>
            <a:r>
              <a:rPr lang="en" sz="1600" spc="-1" dirty="0">
                <a:solidFill>
                  <a:srgbClr val="000000"/>
                </a:solidFill>
                <a:latin typeface="Calibri"/>
              </a:rPr>
              <a:t>kostenlos</a:t>
            </a:r>
          </a:p>
          <a:p>
            <a:pPr marL="285750" indent="-285750">
              <a:lnSpc>
                <a:spcPts val="2401"/>
              </a:lnSpc>
              <a:spcAft>
                <a:spcPts val="600"/>
              </a:spcAft>
              <a:buClr>
                <a:srgbClr val="000000"/>
              </a:buClr>
              <a:buFont typeface="Arial" panose="020B0604020202020204" pitchFamily="34" charset="0"/>
              <a:buChar char="•"/>
            </a:pPr>
            <a:r>
              <a:rPr lang="en" sz="1600" spc="-1" dirty="0">
                <a:solidFill>
                  <a:srgbClr val="000000"/>
                </a:solidFill>
                <a:latin typeface="Calibri"/>
              </a:rPr>
              <a:t>Teilnahmebescheinigungen werden jeweils für die drei Blöcke</a:t>
            </a:r>
          </a:p>
          <a:p>
            <a:pPr marL="742950" lvl="1" indent="-285750">
              <a:lnSpc>
                <a:spcPts val="2401"/>
              </a:lnSpc>
              <a:spcAft>
                <a:spcPts val="600"/>
              </a:spcAft>
              <a:buClr>
                <a:srgbClr val="000000"/>
              </a:buClr>
              <a:buFont typeface="Arial" panose="020B0604020202020204" pitchFamily="34" charset="0"/>
              <a:buChar char="•"/>
            </a:pPr>
            <a:r>
              <a:rPr lang="de-DE" sz="1600" dirty="0"/>
              <a:t>Erfassung von Prozess- und Qualitätsgrößen</a:t>
            </a:r>
            <a:r>
              <a:rPr lang="en" sz="1600" spc="-1" dirty="0">
                <a:solidFill>
                  <a:srgbClr val="000000"/>
                </a:solidFill>
                <a:latin typeface="Calibri"/>
              </a:rPr>
              <a:t>, </a:t>
            </a:r>
            <a:r>
              <a:rPr lang="en-GB" sz="1600" dirty="0" err="1"/>
              <a:t>Programmieren</a:t>
            </a:r>
            <a:r>
              <a:rPr lang="en-GB" sz="1600" dirty="0"/>
              <a:t> </a:t>
            </a:r>
            <a:r>
              <a:rPr lang="en-GB" sz="1600" dirty="0" err="1"/>
              <a:t>mit</a:t>
            </a:r>
            <a:r>
              <a:rPr lang="en-GB" sz="1600" dirty="0"/>
              <a:t> Python</a:t>
            </a:r>
            <a:r>
              <a:rPr lang="en" sz="1600" spc="-1" dirty="0">
                <a:solidFill>
                  <a:srgbClr val="000000"/>
                </a:solidFill>
                <a:latin typeface="Calibri"/>
              </a:rPr>
              <a:t>, </a:t>
            </a:r>
            <a:r>
              <a:rPr lang="de-DE" sz="1600" dirty="0"/>
              <a:t>Datenerfassung und -export mit OPC-UA</a:t>
            </a:r>
          </a:p>
          <a:p>
            <a:pPr marL="742950" lvl="1" indent="-285750">
              <a:lnSpc>
                <a:spcPts val="2401"/>
              </a:lnSpc>
              <a:spcAft>
                <a:spcPts val="600"/>
              </a:spcAft>
              <a:buClr>
                <a:srgbClr val="000000"/>
              </a:buClr>
              <a:buFont typeface="Arial" panose="020B0604020202020204" pitchFamily="34" charset="0"/>
              <a:buChar char="•"/>
            </a:pPr>
            <a:r>
              <a:rPr lang="en-GB" sz="1600" dirty="0" err="1"/>
              <a:t>Datengetriebene</a:t>
            </a:r>
            <a:r>
              <a:rPr lang="en-GB" sz="1600" dirty="0"/>
              <a:t> </a:t>
            </a:r>
            <a:r>
              <a:rPr lang="en-GB" sz="1600" dirty="0" err="1"/>
              <a:t>Modellbildung</a:t>
            </a:r>
            <a:r>
              <a:rPr lang="en-GB" sz="1600" dirty="0"/>
              <a:t> Teil 1</a:t>
            </a:r>
            <a:r>
              <a:rPr lang="de-DE" sz="1600" dirty="0"/>
              <a:t> &amp; 2</a:t>
            </a:r>
          </a:p>
          <a:p>
            <a:pPr marL="742950" lvl="1" indent="-285750">
              <a:lnSpc>
                <a:spcPts val="2401"/>
              </a:lnSpc>
              <a:spcAft>
                <a:spcPts val="600"/>
              </a:spcAft>
              <a:buClr>
                <a:srgbClr val="000000"/>
              </a:buClr>
              <a:buFont typeface="Arial" panose="020B0604020202020204" pitchFamily="34" charset="0"/>
              <a:buChar char="•"/>
            </a:pPr>
            <a:r>
              <a:rPr lang="de-DE" sz="1600" dirty="0"/>
              <a:t>Prozessoptimierung Teil 1 &amp; 2</a:t>
            </a:r>
          </a:p>
          <a:p>
            <a:pPr marL="271463">
              <a:lnSpc>
                <a:spcPts val="2401"/>
              </a:lnSpc>
              <a:spcAft>
                <a:spcPts val="600"/>
              </a:spcAft>
              <a:buClr>
                <a:srgbClr val="000000"/>
              </a:buClr>
            </a:pPr>
            <a:r>
              <a:rPr lang="de-DE" sz="1600" spc="-1" dirty="0">
                <a:solidFill>
                  <a:srgbClr val="000000"/>
                </a:solidFill>
                <a:latin typeface="Calibri"/>
              </a:rPr>
              <a:t>ausgestellt</a:t>
            </a:r>
            <a:endParaRPr lang="en" sz="1600" spc="-1" dirty="0">
              <a:solidFill>
                <a:srgbClr val="000000"/>
              </a:solidFill>
              <a:latin typeface="Calibri"/>
            </a:endParaRPr>
          </a:p>
          <a:p>
            <a:pPr>
              <a:lnSpc>
                <a:spcPts val="2401"/>
              </a:lnSpc>
              <a:spcAft>
                <a:spcPts val="600"/>
              </a:spcAft>
              <a:buClr>
                <a:srgbClr val="000000"/>
              </a:buClr>
            </a:pPr>
            <a:endParaRPr lang="en" sz="1600" b="0" strike="noStrike" spc="-1" dirty="0">
              <a:solidFill>
                <a:srgbClr val="000000"/>
              </a:solidFill>
              <a:latin typeface="Calibri"/>
            </a:endParaRPr>
          </a:p>
        </p:txBody>
      </p:sp>
      <p:sp>
        <p:nvSpPr>
          <p:cNvPr id="7" name="TextShape 4">
            <a:extLst>
              <a:ext uri="{FF2B5EF4-FFF2-40B4-BE49-F238E27FC236}">
                <a16:creationId xmlns:a16="http://schemas.microsoft.com/office/drawing/2014/main" id="{D511A5C5-DA00-4499-AB09-B98F31CBA111}"/>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498917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Überblick kommende Workshops</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39</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39</a:t>
            </a:fld>
            <a:endParaRPr lang="de-DE" sz="1200" b="0" strike="noStrike" spc="-1">
              <a:latin typeface="Times New Roman"/>
            </a:endParaRPr>
          </a:p>
        </p:txBody>
      </p:sp>
      <p:grpSp>
        <p:nvGrpSpPr>
          <p:cNvPr id="3" name="Grafik 8">
            <a:extLst>
              <a:ext uri="{FF2B5EF4-FFF2-40B4-BE49-F238E27FC236}">
                <a16:creationId xmlns:a16="http://schemas.microsoft.com/office/drawing/2014/main" id="{BACB390E-390A-4320-B3B8-0B185A4CA3BB}"/>
              </a:ext>
            </a:extLst>
          </p:cNvPr>
          <p:cNvGrpSpPr/>
          <p:nvPr/>
        </p:nvGrpSpPr>
        <p:grpSpPr>
          <a:xfrm>
            <a:off x="0" y="1289049"/>
            <a:ext cx="4759139" cy="5199951"/>
            <a:chOff x="4124916" y="2421211"/>
            <a:chExt cx="4759139" cy="3522951"/>
          </a:xfrm>
        </p:grpSpPr>
        <p:sp>
          <p:nvSpPr>
            <p:cNvPr id="8" name="Freihandform: Form 7">
              <a:extLst>
                <a:ext uri="{FF2B5EF4-FFF2-40B4-BE49-F238E27FC236}">
                  <a16:creationId xmlns:a16="http://schemas.microsoft.com/office/drawing/2014/main" id="{5A78A2DF-AB89-47A9-B3FC-906DCBFCE3C2}"/>
                </a:ext>
              </a:extLst>
            </p:cNvPr>
            <p:cNvSpPr/>
            <p:nvPr/>
          </p:nvSpPr>
          <p:spPr>
            <a:xfrm flipV="1">
              <a:off x="4139809" y="2421211"/>
              <a:ext cx="4744246" cy="3522951"/>
            </a:xfrm>
            <a:custGeom>
              <a:avLst/>
              <a:gdLst>
                <a:gd name="connsiteX0" fmla="*/ 3466036 w 6184943"/>
                <a:gd name="connsiteY0" fmla="*/ -267 h 3509993"/>
                <a:gd name="connsiteX1" fmla="*/ 4493527 w 6184943"/>
                <a:gd name="connsiteY1" fmla="*/ 796646 h 3509993"/>
                <a:gd name="connsiteX2" fmla="*/ 5206986 w 6184943"/>
                <a:gd name="connsiteY2" fmla="*/ 1374862 h 3509993"/>
                <a:gd name="connsiteX3" fmla="*/ 5648805 w 6184943"/>
                <a:gd name="connsiteY3" fmla="*/ 1766110 h 3509993"/>
                <a:gd name="connsiteX4" fmla="*/ 6084172 w 6184943"/>
                <a:gd name="connsiteY4" fmla="*/ 2263428 h 3509993"/>
                <a:gd name="connsiteX5" fmla="*/ 6184108 w 6184943"/>
                <a:gd name="connsiteY5" fmla="*/ 2569078 h 3509993"/>
                <a:gd name="connsiteX6" fmla="*/ 5913091 w 6184943"/>
                <a:gd name="connsiteY6" fmla="*/ 2933910 h 3509993"/>
                <a:gd name="connsiteX7" fmla="*/ 5463664 w 6184943"/>
                <a:gd name="connsiteY7" fmla="*/ 3151041 h 3509993"/>
                <a:gd name="connsiteX8" fmla="*/ 5166422 w 6184943"/>
                <a:gd name="connsiteY8" fmla="*/ 3294653 h 3509993"/>
                <a:gd name="connsiteX9" fmla="*/ 5166511 w 6184943"/>
                <a:gd name="connsiteY9" fmla="*/ 3391084 h 3509993"/>
                <a:gd name="connsiteX10" fmla="*/ 5774700 w 6184943"/>
                <a:gd name="connsiteY10" fmla="*/ 3498970 h 3509993"/>
                <a:gd name="connsiteX11" fmla="*/ 5416929 w 6184943"/>
                <a:gd name="connsiteY11" fmla="*/ 3509727 h 3509993"/>
                <a:gd name="connsiteX12" fmla="*/ 5009831 w 6184943"/>
                <a:gd name="connsiteY12" fmla="*/ 3466852 h 3509993"/>
                <a:gd name="connsiteX13" fmla="*/ 4683556 w 6184943"/>
                <a:gd name="connsiteY13" fmla="*/ 3403885 h 3509993"/>
                <a:gd name="connsiteX14" fmla="*/ 4596968 w 6184943"/>
                <a:gd name="connsiteY14" fmla="*/ 3308191 h 3509993"/>
                <a:gd name="connsiteX15" fmla="*/ 4781689 w 6184943"/>
                <a:gd name="connsiteY15" fmla="*/ 3164605 h 3509993"/>
                <a:gd name="connsiteX16" fmla="*/ 5063273 w 6184943"/>
                <a:gd name="connsiteY16" fmla="*/ 2945721 h 3509993"/>
                <a:gd name="connsiteX17" fmla="*/ 5024322 w 6184943"/>
                <a:gd name="connsiteY17" fmla="*/ 2573053 h 3509993"/>
                <a:gd name="connsiteX18" fmla="*/ 4637976 w 6184943"/>
                <a:gd name="connsiteY18" fmla="*/ 2255590 h 3509993"/>
                <a:gd name="connsiteX19" fmla="*/ 3697277 w 6184943"/>
                <a:gd name="connsiteY19" fmla="*/ 1727936 h 3509993"/>
                <a:gd name="connsiteX20" fmla="*/ 2829267 w 6184943"/>
                <a:gd name="connsiteY20" fmla="*/ 1302675 h 3509993"/>
                <a:gd name="connsiteX21" fmla="*/ 1443572 w 6184943"/>
                <a:gd name="connsiteY21" fmla="*/ 657095 h 3509993"/>
                <a:gd name="connsiteX22" fmla="*/ -586 w 6184943"/>
                <a:gd name="connsiteY22" fmla="*/ -267 h 3509993"/>
                <a:gd name="connsiteX23" fmla="*/ 3466036 w 6184943"/>
                <a:gd name="connsiteY23" fmla="*/ -267 h 3509993"/>
                <a:gd name="connsiteX0" fmla="*/ 2066136 w 4784457"/>
                <a:gd name="connsiteY0" fmla="*/ 12906 h 3522900"/>
                <a:gd name="connsiteX1" fmla="*/ 3093627 w 4784457"/>
                <a:gd name="connsiteY1" fmla="*/ 809819 h 3522900"/>
                <a:gd name="connsiteX2" fmla="*/ 3807086 w 4784457"/>
                <a:gd name="connsiteY2" fmla="*/ 1388035 h 3522900"/>
                <a:gd name="connsiteX3" fmla="*/ 4248905 w 4784457"/>
                <a:gd name="connsiteY3" fmla="*/ 1779283 h 3522900"/>
                <a:gd name="connsiteX4" fmla="*/ 4684272 w 4784457"/>
                <a:gd name="connsiteY4" fmla="*/ 2276601 h 3522900"/>
                <a:gd name="connsiteX5" fmla="*/ 4784208 w 4784457"/>
                <a:gd name="connsiteY5" fmla="*/ 2582251 h 3522900"/>
                <a:gd name="connsiteX6" fmla="*/ 4513191 w 4784457"/>
                <a:gd name="connsiteY6" fmla="*/ 2947083 h 3522900"/>
                <a:gd name="connsiteX7" fmla="*/ 4063764 w 4784457"/>
                <a:gd name="connsiteY7" fmla="*/ 3164214 h 3522900"/>
                <a:gd name="connsiteX8" fmla="*/ 3766522 w 4784457"/>
                <a:gd name="connsiteY8" fmla="*/ 3307826 h 3522900"/>
                <a:gd name="connsiteX9" fmla="*/ 3766611 w 4784457"/>
                <a:gd name="connsiteY9" fmla="*/ 3404257 h 3522900"/>
                <a:gd name="connsiteX10" fmla="*/ 4374800 w 4784457"/>
                <a:gd name="connsiteY10" fmla="*/ 3512143 h 3522900"/>
                <a:gd name="connsiteX11" fmla="*/ 4017029 w 4784457"/>
                <a:gd name="connsiteY11" fmla="*/ 3522900 h 3522900"/>
                <a:gd name="connsiteX12" fmla="*/ 3609931 w 4784457"/>
                <a:gd name="connsiteY12" fmla="*/ 3480025 h 3522900"/>
                <a:gd name="connsiteX13" fmla="*/ 3283656 w 4784457"/>
                <a:gd name="connsiteY13" fmla="*/ 3417058 h 3522900"/>
                <a:gd name="connsiteX14" fmla="*/ 3197068 w 4784457"/>
                <a:gd name="connsiteY14" fmla="*/ 3321364 h 3522900"/>
                <a:gd name="connsiteX15" fmla="*/ 3381789 w 4784457"/>
                <a:gd name="connsiteY15" fmla="*/ 3177778 h 3522900"/>
                <a:gd name="connsiteX16" fmla="*/ 3663373 w 4784457"/>
                <a:gd name="connsiteY16" fmla="*/ 2958894 h 3522900"/>
                <a:gd name="connsiteX17" fmla="*/ 3624422 w 4784457"/>
                <a:gd name="connsiteY17" fmla="*/ 2586226 h 3522900"/>
                <a:gd name="connsiteX18" fmla="*/ 3238076 w 4784457"/>
                <a:gd name="connsiteY18" fmla="*/ 2268763 h 3522900"/>
                <a:gd name="connsiteX19" fmla="*/ 2297377 w 4784457"/>
                <a:gd name="connsiteY19" fmla="*/ 1741109 h 3522900"/>
                <a:gd name="connsiteX20" fmla="*/ 1429367 w 4784457"/>
                <a:gd name="connsiteY20" fmla="*/ 1315848 h 3522900"/>
                <a:gd name="connsiteX21" fmla="*/ 43672 w 4784457"/>
                <a:gd name="connsiteY21" fmla="*/ 670268 h 3522900"/>
                <a:gd name="connsiteX22" fmla="*/ 47314 w 4784457"/>
                <a:gd name="connsiteY22" fmla="*/ 0 h 3522900"/>
                <a:gd name="connsiteX23" fmla="*/ 2066136 w 4784457"/>
                <a:gd name="connsiteY23" fmla="*/ 12906 h 3522900"/>
                <a:gd name="connsiteX0" fmla="*/ 2162856 w 4881177"/>
                <a:gd name="connsiteY0" fmla="*/ 12906 h 3522900"/>
                <a:gd name="connsiteX1" fmla="*/ 3190347 w 4881177"/>
                <a:gd name="connsiteY1" fmla="*/ 809819 h 3522900"/>
                <a:gd name="connsiteX2" fmla="*/ 3903806 w 4881177"/>
                <a:gd name="connsiteY2" fmla="*/ 1388035 h 3522900"/>
                <a:gd name="connsiteX3" fmla="*/ 4345625 w 4881177"/>
                <a:gd name="connsiteY3" fmla="*/ 1779283 h 3522900"/>
                <a:gd name="connsiteX4" fmla="*/ 4780992 w 4881177"/>
                <a:gd name="connsiteY4" fmla="*/ 2276601 h 3522900"/>
                <a:gd name="connsiteX5" fmla="*/ 4880928 w 4881177"/>
                <a:gd name="connsiteY5" fmla="*/ 2582251 h 3522900"/>
                <a:gd name="connsiteX6" fmla="*/ 4609911 w 4881177"/>
                <a:gd name="connsiteY6" fmla="*/ 2947083 h 3522900"/>
                <a:gd name="connsiteX7" fmla="*/ 4160484 w 4881177"/>
                <a:gd name="connsiteY7" fmla="*/ 3164214 h 3522900"/>
                <a:gd name="connsiteX8" fmla="*/ 3863242 w 4881177"/>
                <a:gd name="connsiteY8" fmla="*/ 3307826 h 3522900"/>
                <a:gd name="connsiteX9" fmla="*/ 3863331 w 4881177"/>
                <a:gd name="connsiteY9" fmla="*/ 3404257 h 3522900"/>
                <a:gd name="connsiteX10" fmla="*/ 4471520 w 4881177"/>
                <a:gd name="connsiteY10" fmla="*/ 3512143 h 3522900"/>
                <a:gd name="connsiteX11" fmla="*/ 4113749 w 4881177"/>
                <a:gd name="connsiteY11" fmla="*/ 3522900 h 3522900"/>
                <a:gd name="connsiteX12" fmla="*/ 3706651 w 4881177"/>
                <a:gd name="connsiteY12" fmla="*/ 3480025 h 3522900"/>
                <a:gd name="connsiteX13" fmla="*/ 3380376 w 4881177"/>
                <a:gd name="connsiteY13" fmla="*/ 3417058 h 3522900"/>
                <a:gd name="connsiteX14" fmla="*/ 3293788 w 4881177"/>
                <a:gd name="connsiteY14" fmla="*/ 3321364 h 3522900"/>
                <a:gd name="connsiteX15" fmla="*/ 3478509 w 4881177"/>
                <a:gd name="connsiteY15" fmla="*/ 3177778 h 3522900"/>
                <a:gd name="connsiteX16" fmla="*/ 3760093 w 4881177"/>
                <a:gd name="connsiteY16" fmla="*/ 2958894 h 3522900"/>
                <a:gd name="connsiteX17" fmla="*/ 3721142 w 4881177"/>
                <a:gd name="connsiteY17" fmla="*/ 2586226 h 3522900"/>
                <a:gd name="connsiteX18" fmla="*/ 3334796 w 4881177"/>
                <a:gd name="connsiteY18" fmla="*/ 2268763 h 3522900"/>
                <a:gd name="connsiteX19" fmla="*/ 2394097 w 4881177"/>
                <a:gd name="connsiteY19" fmla="*/ 1741109 h 3522900"/>
                <a:gd name="connsiteX20" fmla="*/ 1526087 w 4881177"/>
                <a:gd name="connsiteY20" fmla="*/ 1315848 h 3522900"/>
                <a:gd name="connsiteX21" fmla="*/ 140392 w 4881177"/>
                <a:gd name="connsiteY21" fmla="*/ 670268 h 3522900"/>
                <a:gd name="connsiteX22" fmla="*/ 136931 w 4881177"/>
                <a:gd name="connsiteY22" fmla="*/ 356862 h 3522900"/>
                <a:gd name="connsiteX23" fmla="*/ 144034 w 4881177"/>
                <a:gd name="connsiteY23" fmla="*/ 0 h 3522900"/>
                <a:gd name="connsiteX24" fmla="*/ 2162856 w 4881177"/>
                <a:gd name="connsiteY24" fmla="*/ 12906 h 3522900"/>
                <a:gd name="connsiteX0" fmla="*/ 2162856 w 4881177"/>
                <a:gd name="connsiteY0" fmla="*/ 12906 h 3522900"/>
                <a:gd name="connsiteX1" fmla="*/ 3190347 w 4881177"/>
                <a:gd name="connsiteY1" fmla="*/ 809819 h 3522900"/>
                <a:gd name="connsiteX2" fmla="*/ 3903806 w 4881177"/>
                <a:gd name="connsiteY2" fmla="*/ 1388035 h 3522900"/>
                <a:gd name="connsiteX3" fmla="*/ 4345625 w 4881177"/>
                <a:gd name="connsiteY3" fmla="*/ 1779283 h 3522900"/>
                <a:gd name="connsiteX4" fmla="*/ 4780992 w 4881177"/>
                <a:gd name="connsiteY4" fmla="*/ 2276601 h 3522900"/>
                <a:gd name="connsiteX5" fmla="*/ 4880928 w 4881177"/>
                <a:gd name="connsiteY5" fmla="*/ 2582251 h 3522900"/>
                <a:gd name="connsiteX6" fmla="*/ 4609911 w 4881177"/>
                <a:gd name="connsiteY6" fmla="*/ 2947083 h 3522900"/>
                <a:gd name="connsiteX7" fmla="*/ 4160484 w 4881177"/>
                <a:gd name="connsiteY7" fmla="*/ 3164214 h 3522900"/>
                <a:gd name="connsiteX8" fmla="*/ 3863242 w 4881177"/>
                <a:gd name="connsiteY8" fmla="*/ 3307826 h 3522900"/>
                <a:gd name="connsiteX9" fmla="*/ 3863331 w 4881177"/>
                <a:gd name="connsiteY9" fmla="*/ 3404257 h 3522900"/>
                <a:gd name="connsiteX10" fmla="*/ 4471520 w 4881177"/>
                <a:gd name="connsiteY10" fmla="*/ 3512143 h 3522900"/>
                <a:gd name="connsiteX11" fmla="*/ 4113749 w 4881177"/>
                <a:gd name="connsiteY11" fmla="*/ 3522900 h 3522900"/>
                <a:gd name="connsiteX12" fmla="*/ 3706651 w 4881177"/>
                <a:gd name="connsiteY12" fmla="*/ 3480025 h 3522900"/>
                <a:gd name="connsiteX13" fmla="*/ 3380376 w 4881177"/>
                <a:gd name="connsiteY13" fmla="*/ 3417058 h 3522900"/>
                <a:gd name="connsiteX14" fmla="*/ 3293788 w 4881177"/>
                <a:gd name="connsiteY14" fmla="*/ 3321364 h 3522900"/>
                <a:gd name="connsiteX15" fmla="*/ 3478509 w 4881177"/>
                <a:gd name="connsiteY15" fmla="*/ 3177778 h 3522900"/>
                <a:gd name="connsiteX16" fmla="*/ 3760093 w 4881177"/>
                <a:gd name="connsiteY16" fmla="*/ 2958894 h 3522900"/>
                <a:gd name="connsiteX17" fmla="*/ 3721142 w 4881177"/>
                <a:gd name="connsiteY17" fmla="*/ 2586226 h 3522900"/>
                <a:gd name="connsiteX18" fmla="*/ 3334796 w 4881177"/>
                <a:gd name="connsiteY18" fmla="*/ 2268763 h 3522900"/>
                <a:gd name="connsiteX19" fmla="*/ 2394097 w 4881177"/>
                <a:gd name="connsiteY19" fmla="*/ 1741109 h 3522900"/>
                <a:gd name="connsiteX20" fmla="*/ 1526087 w 4881177"/>
                <a:gd name="connsiteY20" fmla="*/ 1315848 h 3522900"/>
                <a:gd name="connsiteX21" fmla="*/ 140392 w 4881177"/>
                <a:gd name="connsiteY21" fmla="*/ 670268 h 3522900"/>
                <a:gd name="connsiteX22" fmla="*/ 136931 w 4881177"/>
                <a:gd name="connsiteY22" fmla="*/ 356862 h 3522900"/>
                <a:gd name="connsiteX23" fmla="*/ 144034 w 4881177"/>
                <a:gd name="connsiteY23" fmla="*/ 0 h 3522900"/>
                <a:gd name="connsiteX24" fmla="*/ 2162856 w 4881177"/>
                <a:gd name="connsiteY24" fmla="*/ 12906 h 3522900"/>
                <a:gd name="connsiteX0" fmla="*/ 2126407 w 4844728"/>
                <a:gd name="connsiteY0" fmla="*/ 12906 h 3522900"/>
                <a:gd name="connsiteX1" fmla="*/ 3153898 w 4844728"/>
                <a:gd name="connsiteY1" fmla="*/ 809819 h 3522900"/>
                <a:gd name="connsiteX2" fmla="*/ 3867357 w 4844728"/>
                <a:gd name="connsiteY2" fmla="*/ 1388035 h 3522900"/>
                <a:gd name="connsiteX3" fmla="*/ 4309176 w 4844728"/>
                <a:gd name="connsiteY3" fmla="*/ 1779283 h 3522900"/>
                <a:gd name="connsiteX4" fmla="*/ 4744543 w 4844728"/>
                <a:gd name="connsiteY4" fmla="*/ 2276601 h 3522900"/>
                <a:gd name="connsiteX5" fmla="*/ 4844479 w 4844728"/>
                <a:gd name="connsiteY5" fmla="*/ 2582251 h 3522900"/>
                <a:gd name="connsiteX6" fmla="*/ 4573462 w 4844728"/>
                <a:gd name="connsiteY6" fmla="*/ 2947083 h 3522900"/>
                <a:gd name="connsiteX7" fmla="*/ 4124035 w 4844728"/>
                <a:gd name="connsiteY7" fmla="*/ 3164214 h 3522900"/>
                <a:gd name="connsiteX8" fmla="*/ 3826793 w 4844728"/>
                <a:gd name="connsiteY8" fmla="*/ 3307826 h 3522900"/>
                <a:gd name="connsiteX9" fmla="*/ 3826882 w 4844728"/>
                <a:gd name="connsiteY9" fmla="*/ 3404257 h 3522900"/>
                <a:gd name="connsiteX10" fmla="*/ 4435071 w 4844728"/>
                <a:gd name="connsiteY10" fmla="*/ 3512143 h 3522900"/>
                <a:gd name="connsiteX11" fmla="*/ 4077300 w 4844728"/>
                <a:gd name="connsiteY11" fmla="*/ 3522900 h 3522900"/>
                <a:gd name="connsiteX12" fmla="*/ 3670202 w 4844728"/>
                <a:gd name="connsiteY12" fmla="*/ 3480025 h 3522900"/>
                <a:gd name="connsiteX13" fmla="*/ 3343927 w 4844728"/>
                <a:gd name="connsiteY13" fmla="*/ 3417058 h 3522900"/>
                <a:gd name="connsiteX14" fmla="*/ 3257339 w 4844728"/>
                <a:gd name="connsiteY14" fmla="*/ 3321364 h 3522900"/>
                <a:gd name="connsiteX15" fmla="*/ 3442060 w 4844728"/>
                <a:gd name="connsiteY15" fmla="*/ 3177778 h 3522900"/>
                <a:gd name="connsiteX16" fmla="*/ 3723644 w 4844728"/>
                <a:gd name="connsiteY16" fmla="*/ 2958894 h 3522900"/>
                <a:gd name="connsiteX17" fmla="*/ 3684693 w 4844728"/>
                <a:gd name="connsiteY17" fmla="*/ 2586226 h 3522900"/>
                <a:gd name="connsiteX18" fmla="*/ 3298347 w 4844728"/>
                <a:gd name="connsiteY18" fmla="*/ 2268763 h 3522900"/>
                <a:gd name="connsiteX19" fmla="*/ 2357648 w 4844728"/>
                <a:gd name="connsiteY19" fmla="*/ 1741109 h 3522900"/>
                <a:gd name="connsiteX20" fmla="*/ 1489638 w 4844728"/>
                <a:gd name="connsiteY20" fmla="*/ 1315848 h 3522900"/>
                <a:gd name="connsiteX21" fmla="*/ 103943 w 4844728"/>
                <a:gd name="connsiteY21" fmla="*/ 670268 h 3522900"/>
                <a:gd name="connsiteX22" fmla="*/ 100482 w 4844728"/>
                <a:gd name="connsiteY22" fmla="*/ 356862 h 3522900"/>
                <a:gd name="connsiteX23" fmla="*/ 107585 w 4844728"/>
                <a:gd name="connsiteY23" fmla="*/ 0 h 3522900"/>
                <a:gd name="connsiteX24" fmla="*/ 2126407 w 4844728"/>
                <a:gd name="connsiteY24" fmla="*/ 12906 h 3522900"/>
                <a:gd name="connsiteX0" fmla="*/ 2025925 w 4744246"/>
                <a:gd name="connsiteY0" fmla="*/ 12906 h 3522900"/>
                <a:gd name="connsiteX1" fmla="*/ 3053416 w 4744246"/>
                <a:gd name="connsiteY1" fmla="*/ 809819 h 3522900"/>
                <a:gd name="connsiteX2" fmla="*/ 3766875 w 4744246"/>
                <a:gd name="connsiteY2" fmla="*/ 1388035 h 3522900"/>
                <a:gd name="connsiteX3" fmla="*/ 4208694 w 4744246"/>
                <a:gd name="connsiteY3" fmla="*/ 1779283 h 3522900"/>
                <a:gd name="connsiteX4" fmla="*/ 4644061 w 4744246"/>
                <a:gd name="connsiteY4" fmla="*/ 2276601 h 3522900"/>
                <a:gd name="connsiteX5" fmla="*/ 4743997 w 4744246"/>
                <a:gd name="connsiteY5" fmla="*/ 2582251 h 3522900"/>
                <a:gd name="connsiteX6" fmla="*/ 4472980 w 4744246"/>
                <a:gd name="connsiteY6" fmla="*/ 2947083 h 3522900"/>
                <a:gd name="connsiteX7" fmla="*/ 4023553 w 4744246"/>
                <a:gd name="connsiteY7" fmla="*/ 3164214 h 3522900"/>
                <a:gd name="connsiteX8" fmla="*/ 3726311 w 4744246"/>
                <a:gd name="connsiteY8" fmla="*/ 3307826 h 3522900"/>
                <a:gd name="connsiteX9" fmla="*/ 3726400 w 4744246"/>
                <a:gd name="connsiteY9" fmla="*/ 3404257 h 3522900"/>
                <a:gd name="connsiteX10" fmla="*/ 4334589 w 4744246"/>
                <a:gd name="connsiteY10" fmla="*/ 3512143 h 3522900"/>
                <a:gd name="connsiteX11" fmla="*/ 3976818 w 4744246"/>
                <a:gd name="connsiteY11" fmla="*/ 3522900 h 3522900"/>
                <a:gd name="connsiteX12" fmla="*/ 3569720 w 4744246"/>
                <a:gd name="connsiteY12" fmla="*/ 3480025 h 3522900"/>
                <a:gd name="connsiteX13" fmla="*/ 3243445 w 4744246"/>
                <a:gd name="connsiteY13" fmla="*/ 3417058 h 3522900"/>
                <a:gd name="connsiteX14" fmla="*/ 3156857 w 4744246"/>
                <a:gd name="connsiteY14" fmla="*/ 3321364 h 3522900"/>
                <a:gd name="connsiteX15" fmla="*/ 3341578 w 4744246"/>
                <a:gd name="connsiteY15" fmla="*/ 3177778 h 3522900"/>
                <a:gd name="connsiteX16" fmla="*/ 3623162 w 4744246"/>
                <a:gd name="connsiteY16" fmla="*/ 2958894 h 3522900"/>
                <a:gd name="connsiteX17" fmla="*/ 3584211 w 4744246"/>
                <a:gd name="connsiteY17" fmla="*/ 2586226 h 3522900"/>
                <a:gd name="connsiteX18" fmla="*/ 3197865 w 4744246"/>
                <a:gd name="connsiteY18" fmla="*/ 2268763 h 3522900"/>
                <a:gd name="connsiteX19" fmla="*/ 2257166 w 4744246"/>
                <a:gd name="connsiteY19" fmla="*/ 1741109 h 3522900"/>
                <a:gd name="connsiteX20" fmla="*/ 1389156 w 4744246"/>
                <a:gd name="connsiteY20" fmla="*/ 1315848 h 3522900"/>
                <a:gd name="connsiteX21" fmla="*/ 3461 w 4744246"/>
                <a:gd name="connsiteY21" fmla="*/ 670268 h 3522900"/>
                <a:gd name="connsiteX22" fmla="*/ 0 w 4744246"/>
                <a:gd name="connsiteY22" fmla="*/ 356862 h 3522900"/>
                <a:gd name="connsiteX23" fmla="*/ 7103 w 4744246"/>
                <a:gd name="connsiteY23" fmla="*/ 0 h 3522900"/>
                <a:gd name="connsiteX24" fmla="*/ 2025925 w 4744246"/>
                <a:gd name="connsiteY24" fmla="*/ 12906 h 352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44246" h="3522900">
                  <a:moveTo>
                    <a:pt x="2025925" y="12906"/>
                  </a:moveTo>
                  <a:lnTo>
                    <a:pt x="3053416" y="809819"/>
                  </a:lnTo>
                  <a:cubicBezTo>
                    <a:pt x="3333234" y="1030595"/>
                    <a:pt x="3569085" y="1221387"/>
                    <a:pt x="3766875" y="1388035"/>
                  </a:cubicBezTo>
                  <a:cubicBezTo>
                    <a:pt x="3939899" y="1533817"/>
                    <a:pt x="4086520" y="1663471"/>
                    <a:pt x="4208694" y="1779283"/>
                  </a:cubicBezTo>
                  <a:cubicBezTo>
                    <a:pt x="4416580" y="1976386"/>
                    <a:pt x="4560521" y="2141158"/>
                    <a:pt x="4644061" y="2276601"/>
                  </a:cubicBezTo>
                  <a:cubicBezTo>
                    <a:pt x="4716845" y="2394723"/>
                    <a:pt x="4747363" y="2496780"/>
                    <a:pt x="4743997" y="2582251"/>
                  </a:cubicBezTo>
                  <a:cubicBezTo>
                    <a:pt x="4737635" y="2739159"/>
                    <a:pt x="4619881" y="2854627"/>
                    <a:pt x="4472980" y="2947083"/>
                  </a:cubicBezTo>
                  <a:cubicBezTo>
                    <a:pt x="4333750" y="3034637"/>
                    <a:pt x="4170213" y="3102518"/>
                    <a:pt x="4023553" y="3164214"/>
                  </a:cubicBezTo>
                  <a:cubicBezTo>
                    <a:pt x="3895411" y="3218126"/>
                    <a:pt x="3786178" y="3263033"/>
                    <a:pt x="3726311" y="3307826"/>
                  </a:cubicBezTo>
                  <a:cubicBezTo>
                    <a:pt x="3681569" y="3341366"/>
                    <a:pt x="3672666" y="3375999"/>
                    <a:pt x="3726400" y="3404257"/>
                  </a:cubicBezTo>
                  <a:cubicBezTo>
                    <a:pt x="3833448" y="3460352"/>
                    <a:pt x="4100147" y="3486057"/>
                    <a:pt x="4334589" y="3512143"/>
                  </a:cubicBezTo>
                  <a:lnTo>
                    <a:pt x="3976818" y="3522900"/>
                  </a:lnTo>
                  <a:cubicBezTo>
                    <a:pt x="3843811" y="3510289"/>
                    <a:pt x="3707147" y="3497614"/>
                    <a:pt x="3569720" y="3480025"/>
                  </a:cubicBezTo>
                  <a:cubicBezTo>
                    <a:pt x="3444613" y="3464010"/>
                    <a:pt x="3325170" y="3444909"/>
                    <a:pt x="3243445" y="3417058"/>
                  </a:cubicBezTo>
                  <a:cubicBezTo>
                    <a:pt x="3169798" y="3391912"/>
                    <a:pt x="3140004" y="3354485"/>
                    <a:pt x="3156857" y="3321364"/>
                  </a:cubicBezTo>
                  <a:cubicBezTo>
                    <a:pt x="3179882" y="3276342"/>
                    <a:pt x="3254685" y="3231766"/>
                    <a:pt x="3341578" y="3177778"/>
                  </a:cubicBezTo>
                  <a:cubicBezTo>
                    <a:pt x="3441273" y="3115853"/>
                    <a:pt x="3553413" y="3047883"/>
                    <a:pt x="3623162" y="2958894"/>
                  </a:cubicBezTo>
                  <a:cubicBezTo>
                    <a:pt x="3696161" y="2865613"/>
                    <a:pt x="3716214" y="2744366"/>
                    <a:pt x="3584211" y="2586226"/>
                  </a:cubicBezTo>
                  <a:cubicBezTo>
                    <a:pt x="3509383" y="2496717"/>
                    <a:pt x="3381278" y="2389796"/>
                    <a:pt x="3197865" y="2268763"/>
                  </a:cubicBezTo>
                  <a:cubicBezTo>
                    <a:pt x="2977864" y="2123641"/>
                    <a:pt x="2666956" y="1949626"/>
                    <a:pt x="2257166" y="1741109"/>
                  </a:cubicBezTo>
                  <a:cubicBezTo>
                    <a:pt x="2010304" y="1615504"/>
                    <a:pt x="1722902" y="1474852"/>
                    <a:pt x="1389156" y="1315848"/>
                  </a:cubicBezTo>
                  <a:cubicBezTo>
                    <a:pt x="1001822" y="1131332"/>
                    <a:pt x="234987" y="830099"/>
                    <a:pt x="3461" y="670268"/>
                  </a:cubicBezTo>
                  <a:cubicBezTo>
                    <a:pt x="2307" y="565799"/>
                    <a:pt x="1154" y="461331"/>
                    <a:pt x="0" y="356862"/>
                  </a:cubicBezTo>
                  <a:lnTo>
                    <a:pt x="7103" y="0"/>
                  </a:lnTo>
                  <a:lnTo>
                    <a:pt x="2025925" y="12906"/>
                  </a:lnTo>
                </a:path>
              </a:pathLst>
            </a:custGeom>
            <a:solidFill>
              <a:srgbClr val="15243C"/>
            </a:solidFill>
            <a:ln w="1270" cap="flat">
              <a:noFill/>
              <a:prstDash val="solid"/>
              <a:miter/>
            </a:ln>
          </p:spPr>
          <p:txBody>
            <a:bodyPr rtlCol="0" anchor="ctr"/>
            <a:lstStyle/>
            <a:p>
              <a:endParaRPr lang="de-DE"/>
            </a:p>
          </p:txBody>
        </p:sp>
        <p:sp>
          <p:nvSpPr>
            <p:cNvPr id="10" name="Freihandform: Form 9">
              <a:extLst>
                <a:ext uri="{FF2B5EF4-FFF2-40B4-BE49-F238E27FC236}">
                  <a16:creationId xmlns:a16="http://schemas.microsoft.com/office/drawing/2014/main" id="{AB6ABA8F-279D-4621-91F6-2FD9E208F884}"/>
                </a:ext>
              </a:extLst>
            </p:cNvPr>
            <p:cNvSpPr/>
            <p:nvPr/>
          </p:nvSpPr>
          <p:spPr>
            <a:xfrm flipV="1">
              <a:off x="4124916" y="2422114"/>
              <a:ext cx="4030352" cy="3004183"/>
            </a:xfrm>
            <a:custGeom>
              <a:avLst/>
              <a:gdLst>
                <a:gd name="connsiteX0" fmla="*/ 85325 w 5160085"/>
                <a:gd name="connsiteY0" fmla="*/ -266 h 3509091"/>
                <a:gd name="connsiteX1" fmla="*/ 1497310 w 5160085"/>
                <a:gd name="connsiteY1" fmla="*/ 673075 h 3509091"/>
                <a:gd name="connsiteX2" fmla="*/ 2802133 w 5160085"/>
                <a:gd name="connsiteY2" fmla="*/ 1310816 h 3509091"/>
                <a:gd name="connsiteX3" fmla="*/ 3619904 w 5160085"/>
                <a:gd name="connsiteY3" fmla="*/ 1732189 h 3509091"/>
                <a:gd name="connsiteX4" fmla="*/ 4502158 w 5160085"/>
                <a:gd name="connsiteY4" fmla="*/ 2256443 h 3509091"/>
                <a:gd name="connsiteX5" fmla="*/ 4855928 w 5160085"/>
                <a:gd name="connsiteY5" fmla="*/ 2572609 h 3509091"/>
                <a:gd name="connsiteX6" fmla="*/ 4860107 w 5160085"/>
                <a:gd name="connsiteY6" fmla="*/ 2944439 h 3509091"/>
                <a:gd name="connsiteX7" fmla="*/ 4559905 w 5160085"/>
                <a:gd name="connsiteY7" fmla="*/ 3163145 h 3509091"/>
                <a:gd name="connsiteX8" fmla="*/ 4362801 w 5160085"/>
                <a:gd name="connsiteY8" fmla="*/ 3306731 h 3509091"/>
                <a:gd name="connsiteX9" fmla="*/ 4439915 w 5160085"/>
                <a:gd name="connsiteY9" fmla="*/ 3402501 h 3509091"/>
                <a:gd name="connsiteX10" fmla="*/ 5159648 w 5160085"/>
                <a:gd name="connsiteY10" fmla="*/ 3508559 h 3509091"/>
                <a:gd name="connsiteX11" fmla="*/ 5150974 w 5160085"/>
                <a:gd name="connsiteY11" fmla="*/ 3508825 h 3509091"/>
                <a:gd name="connsiteX12" fmla="*/ 4428168 w 5160085"/>
                <a:gd name="connsiteY12" fmla="*/ 3402819 h 3509091"/>
                <a:gd name="connsiteX13" fmla="*/ 4348933 w 5160085"/>
                <a:gd name="connsiteY13" fmla="*/ 3307061 h 3509091"/>
                <a:gd name="connsiteX14" fmla="*/ 4543255 w 5160085"/>
                <a:gd name="connsiteY14" fmla="*/ 3163462 h 3509091"/>
                <a:gd name="connsiteX15" fmla="*/ 4839279 w 5160085"/>
                <a:gd name="connsiteY15" fmla="*/ 2944731 h 3509091"/>
                <a:gd name="connsiteX16" fmla="*/ 4827303 w 5160085"/>
                <a:gd name="connsiteY16" fmla="*/ 2572711 h 3509091"/>
                <a:gd name="connsiteX17" fmla="*/ 4466217 w 5160085"/>
                <a:gd name="connsiteY17" fmla="*/ 2256255 h 3509091"/>
                <a:gd name="connsiteX18" fmla="*/ 3570895 w 5160085"/>
                <a:gd name="connsiteY18" fmla="*/ 1731236 h 3509091"/>
                <a:gd name="connsiteX19" fmla="*/ 2741907 w 5160085"/>
                <a:gd name="connsiteY19" fmla="*/ 1308986 h 3509091"/>
                <a:gd name="connsiteX20" fmla="*/ 1419070 w 5160085"/>
                <a:gd name="connsiteY20" fmla="*/ 669493 h 3509091"/>
                <a:gd name="connsiteX21" fmla="*/ -438 w 5160085"/>
                <a:gd name="connsiteY21" fmla="*/ -266 h 3509091"/>
                <a:gd name="connsiteX22" fmla="*/ 85325 w 5160085"/>
                <a:gd name="connsiteY22" fmla="*/ -266 h 3509091"/>
                <a:gd name="connsiteX0" fmla="*/ 85763 w 5160086"/>
                <a:gd name="connsiteY0" fmla="*/ 0 h 3509091"/>
                <a:gd name="connsiteX1" fmla="*/ 1497748 w 5160086"/>
                <a:gd name="connsiteY1" fmla="*/ 673341 h 3509091"/>
                <a:gd name="connsiteX2" fmla="*/ 2802571 w 5160086"/>
                <a:gd name="connsiteY2" fmla="*/ 1311082 h 3509091"/>
                <a:gd name="connsiteX3" fmla="*/ 3620342 w 5160086"/>
                <a:gd name="connsiteY3" fmla="*/ 1732455 h 3509091"/>
                <a:gd name="connsiteX4" fmla="*/ 4502596 w 5160086"/>
                <a:gd name="connsiteY4" fmla="*/ 2256709 h 3509091"/>
                <a:gd name="connsiteX5" fmla="*/ 4856366 w 5160086"/>
                <a:gd name="connsiteY5" fmla="*/ 2572875 h 3509091"/>
                <a:gd name="connsiteX6" fmla="*/ 4860545 w 5160086"/>
                <a:gd name="connsiteY6" fmla="*/ 2944705 h 3509091"/>
                <a:gd name="connsiteX7" fmla="*/ 4560343 w 5160086"/>
                <a:gd name="connsiteY7" fmla="*/ 3163411 h 3509091"/>
                <a:gd name="connsiteX8" fmla="*/ 4363239 w 5160086"/>
                <a:gd name="connsiteY8" fmla="*/ 3306997 h 3509091"/>
                <a:gd name="connsiteX9" fmla="*/ 4440353 w 5160086"/>
                <a:gd name="connsiteY9" fmla="*/ 3402767 h 3509091"/>
                <a:gd name="connsiteX10" fmla="*/ 5160086 w 5160086"/>
                <a:gd name="connsiteY10" fmla="*/ 3508825 h 3509091"/>
                <a:gd name="connsiteX11" fmla="*/ 5151412 w 5160086"/>
                <a:gd name="connsiteY11" fmla="*/ 3509091 h 3509091"/>
                <a:gd name="connsiteX12" fmla="*/ 4428606 w 5160086"/>
                <a:gd name="connsiteY12" fmla="*/ 3403085 h 3509091"/>
                <a:gd name="connsiteX13" fmla="*/ 4349371 w 5160086"/>
                <a:gd name="connsiteY13" fmla="*/ 3307327 h 3509091"/>
                <a:gd name="connsiteX14" fmla="*/ 4543693 w 5160086"/>
                <a:gd name="connsiteY14" fmla="*/ 3163728 h 3509091"/>
                <a:gd name="connsiteX15" fmla="*/ 4839717 w 5160086"/>
                <a:gd name="connsiteY15" fmla="*/ 2944997 h 3509091"/>
                <a:gd name="connsiteX16" fmla="*/ 4827741 w 5160086"/>
                <a:gd name="connsiteY16" fmla="*/ 2572977 h 3509091"/>
                <a:gd name="connsiteX17" fmla="*/ 4466655 w 5160086"/>
                <a:gd name="connsiteY17" fmla="*/ 2256521 h 3509091"/>
                <a:gd name="connsiteX18" fmla="*/ 3571333 w 5160086"/>
                <a:gd name="connsiteY18" fmla="*/ 1731502 h 3509091"/>
                <a:gd name="connsiteX19" fmla="*/ 2742345 w 5160086"/>
                <a:gd name="connsiteY19" fmla="*/ 1309252 h 3509091"/>
                <a:gd name="connsiteX20" fmla="*/ 1419508 w 5160086"/>
                <a:gd name="connsiteY20" fmla="*/ 669759 h 3509091"/>
                <a:gd name="connsiteX21" fmla="*/ 0 w 5160086"/>
                <a:gd name="connsiteY21" fmla="*/ 0 h 3509091"/>
                <a:gd name="connsiteX22" fmla="*/ 1190663 w 5160086"/>
                <a:gd name="connsiteY22" fmla="*/ 509792 h 3509091"/>
                <a:gd name="connsiteX0" fmla="*/ 1497748 w 5160086"/>
                <a:gd name="connsiteY0" fmla="*/ 673341 h 3509091"/>
                <a:gd name="connsiteX1" fmla="*/ 2802571 w 5160086"/>
                <a:gd name="connsiteY1" fmla="*/ 1311082 h 3509091"/>
                <a:gd name="connsiteX2" fmla="*/ 3620342 w 5160086"/>
                <a:gd name="connsiteY2" fmla="*/ 1732455 h 3509091"/>
                <a:gd name="connsiteX3" fmla="*/ 4502596 w 5160086"/>
                <a:gd name="connsiteY3" fmla="*/ 2256709 h 3509091"/>
                <a:gd name="connsiteX4" fmla="*/ 4856366 w 5160086"/>
                <a:gd name="connsiteY4" fmla="*/ 2572875 h 3509091"/>
                <a:gd name="connsiteX5" fmla="*/ 4860545 w 5160086"/>
                <a:gd name="connsiteY5" fmla="*/ 2944705 h 3509091"/>
                <a:gd name="connsiteX6" fmla="*/ 4560343 w 5160086"/>
                <a:gd name="connsiteY6" fmla="*/ 3163411 h 3509091"/>
                <a:gd name="connsiteX7" fmla="*/ 4363239 w 5160086"/>
                <a:gd name="connsiteY7" fmla="*/ 3306997 h 3509091"/>
                <a:gd name="connsiteX8" fmla="*/ 4440353 w 5160086"/>
                <a:gd name="connsiteY8" fmla="*/ 3402767 h 3509091"/>
                <a:gd name="connsiteX9" fmla="*/ 5160086 w 5160086"/>
                <a:gd name="connsiteY9" fmla="*/ 3508825 h 3509091"/>
                <a:gd name="connsiteX10" fmla="*/ 5151412 w 5160086"/>
                <a:gd name="connsiteY10" fmla="*/ 3509091 h 3509091"/>
                <a:gd name="connsiteX11" fmla="*/ 4428606 w 5160086"/>
                <a:gd name="connsiteY11" fmla="*/ 3403085 h 3509091"/>
                <a:gd name="connsiteX12" fmla="*/ 4349371 w 5160086"/>
                <a:gd name="connsiteY12" fmla="*/ 3307327 h 3509091"/>
                <a:gd name="connsiteX13" fmla="*/ 4543693 w 5160086"/>
                <a:gd name="connsiteY13" fmla="*/ 3163728 h 3509091"/>
                <a:gd name="connsiteX14" fmla="*/ 4839717 w 5160086"/>
                <a:gd name="connsiteY14" fmla="*/ 2944997 h 3509091"/>
                <a:gd name="connsiteX15" fmla="*/ 4827741 w 5160086"/>
                <a:gd name="connsiteY15" fmla="*/ 2572977 h 3509091"/>
                <a:gd name="connsiteX16" fmla="*/ 4466655 w 5160086"/>
                <a:gd name="connsiteY16" fmla="*/ 2256521 h 3509091"/>
                <a:gd name="connsiteX17" fmla="*/ 3571333 w 5160086"/>
                <a:gd name="connsiteY17" fmla="*/ 1731502 h 3509091"/>
                <a:gd name="connsiteX18" fmla="*/ 2742345 w 5160086"/>
                <a:gd name="connsiteY18" fmla="*/ 1309252 h 3509091"/>
                <a:gd name="connsiteX19" fmla="*/ 1419508 w 5160086"/>
                <a:gd name="connsiteY19" fmla="*/ 669759 h 3509091"/>
                <a:gd name="connsiteX20" fmla="*/ 0 w 5160086"/>
                <a:gd name="connsiteY20" fmla="*/ 0 h 3509091"/>
                <a:gd name="connsiteX21" fmla="*/ 1190663 w 5160086"/>
                <a:gd name="connsiteY21" fmla="*/ 509792 h 3509091"/>
                <a:gd name="connsiteX0" fmla="*/ 364273 w 4026611"/>
                <a:gd name="connsiteY0" fmla="*/ 163549 h 2999299"/>
                <a:gd name="connsiteX1" fmla="*/ 1669096 w 4026611"/>
                <a:gd name="connsiteY1" fmla="*/ 801290 h 2999299"/>
                <a:gd name="connsiteX2" fmla="*/ 2486867 w 4026611"/>
                <a:gd name="connsiteY2" fmla="*/ 1222663 h 2999299"/>
                <a:gd name="connsiteX3" fmla="*/ 3369121 w 4026611"/>
                <a:gd name="connsiteY3" fmla="*/ 1746917 h 2999299"/>
                <a:gd name="connsiteX4" fmla="*/ 3722891 w 4026611"/>
                <a:gd name="connsiteY4" fmla="*/ 2063083 h 2999299"/>
                <a:gd name="connsiteX5" fmla="*/ 3727070 w 4026611"/>
                <a:gd name="connsiteY5" fmla="*/ 2434913 h 2999299"/>
                <a:gd name="connsiteX6" fmla="*/ 3426868 w 4026611"/>
                <a:gd name="connsiteY6" fmla="*/ 2653619 h 2999299"/>
                <a:gd name="connsiteX7" fmla="*/ 3229764 w 4026611"/>
                <a:gd name="connsiteY7" fmla="*/ 2797205 h 2999299"/>
                <a:gd name="connsiteX8" fmla="*/ 3306878 w 4026611"/>
                <a:gd name="connsiteY8" fmla="*/ 2892975 h 2999299"/>
                <a:gd name="connsiteX9" fmla="*/ 4026611 w 4026611"/>
                <a:gd name="connsiteY9" fmla="*/ 2999033 h 2999299"/>
                <a:gd name="connsiteX10" fmla="*/ 4017937 w 4026611"/>
                <a:gd name="connsiteY10" fmla="*/ 2999299 h 2999299"/>
                <a:gd name="connsiteX11" fmla="*/ 3295131 w 4026611"/>
                <a:gd name="connsiteY11" fmla="*/ 2893293 h 2999299"/>
                <a:gd name="connsiteX12" fmla="*/ 3215896 w 4026611"/>
                <a:gd name="connsiteY12" fmla="*/ 2797535 h 2999299"/>
                <a:gd name="connsiteX13" fmla="*/ 3410218 w 4026611"/>
                <a:gd name="connsiteY13" fmla="*/ 2653936 h 2999299"/>
                <a:gd name="connsiteX14" fmla="*/ 3706242 w 4026611"/>
                <a:gd name="connsiteY14" fmla="*/ 2435205 h 2999299"/>
                <a:gd name="connsiteX15" fmla="*/ 3694266 w 4026611"/>
                <a:gd name="connsiteY15" fmla="*/ 2063185 h 2999299"/>
                <a:gd name="connsiteX16" fmla="*/ 3333180 w 4026611"/>
                <a:gd name="connsiteY16" fmla="*/ 1746729 h 2999299"/>
                <a:gd name="connsiteX17" fmla="*/ 2437858 w 4026611"/>
                <a:gd name="connsiteY17" fmla="*/ 1221710 h 2999299"/>
                <a:gd name="connsiteX18" fmla="*/ 1608870 w 4026611"/>
                <a:gd name="connsiteY18" fmla="*/ 799460 h 2999299"/>
                <a:gd name="connsiteX19" fmla="*/ 286033 w 4026611"/>
                <a:gd name="connsiteY19" fmla="*/ 159967 h 2999299"/>
                <a:gd name="connsiteX20" fmla="*/ 0 w 4026611"/>
                <a:gd name="connsiteY20" fmla="*/ 45172 h 2999299"/>
                <a:gd name="connsiteX21" fmla="*/ 57188 w 4026611"/>
                <a:gd name="connsiteY21" fmla="*/ 0 h 2999299"/>
                <a:gd name="connsiteX0" fmla="*/ 364273 w 4026611"/>
                <a:gd name="connsiteY0" fmla="*/ 163549 h 2999299"/>
                <a:gd name="connsiteX1" fmla="*/ 1669096 w 4026611"/>
                <a:gd name="connsiteY1" fmla="*/ 801290 h 2999299"/>
                <a:gd name="connsiteX2" fmla="*/ 2486867 w 4026611"/>
                <a:gd name="connsiteY2" fmla="*/ 1222663 h 2999299"/>
                <a:gd name="connsiteX3" fmla="*/ 3369121 w 4026611"/>
                <a:gd name="connsiteY3" fmla="*/ 1746917 h 2999299"/>
                <a:gd name="connsiteX4" fmla="*/ 3722891 w 4026611"/>
                <a:gd name="connsiteY4" fmla="*/ 2063083 h 2999299"/>
                <a:gd name="connsiteX5" fmla="*/ 3727070 w 4026611"/>
                <a:gd name="connsiteY5" fmla="*/ 2434913 h 2999299"/>
                <a:gd name="connsiteX6" fmla="*/ 3426868 w 4026611"/>
                <a:gd name="connsiteY6" fmla="*/ 2653619 h 2999299"/>
                <a:gd name="connsiteX7" fmla="*/ 3229764 w 4026611"/>
                <a:gd name="connsiteY7" fmla="*/ 2797205 h 2999299"/>
                <a:gd name="connsiteX8" fmla="*/ 3306878 w 4026611"/>
                <a:gd name="connsiteY8" fmla="*/ 2892975 h 2999299"/>
                <a:gd name="connsiteX9" fmla="*/ 4026611 w 4026611"/>
                <a:gd name="connsiteY9" fmla="*/ 2999033 h 2999299"/>
                <a:gd name="connsiteX10" fmla="*/ 4017937 w 4026611"/>
                <a:gd name="connsiteY10" fmla="*/ 2999299 h 2999299"/>
                <a:gd name="connsiteX11" fmla="*/ 3295131 w 4026611"/>
                <a:gd name="connsiteY11" fmla="*/ 2893293 h 2999299"/>
                <a:gd name="connsiteX12" fmla="*/ 3215896 w 4026611"/>
                <a:gd name="connsiteY12" fmla="*/ 2797535 h 2999299"/>
                <a:gd name="connsiteX13" fmla="*/ 3410218 w 4026611"/>
                <a:gd name="connsiteY13" fmla="*/ 2653936 h 2999299"/>
                <a:gd name="connsiteX14" fmla="*/ 3706242 w 4026611"/>
                <a:gd name="connsiteY14" fmla="*/ 2435205 h 2999299"/>
                <a:gd name="connsiteX15" fmla="*/ 3694266 w 4026611"/>
                <a:gd name="connsiteY15" fmla="*/ 2063185 h 2999299"/>
                <a:gd name="connsiteX16" fmla="*/ 3333180 w 4026611"/>
                <a:gd name="connsiteY16" fmla="*/ 1746729 h 2999299"/>
                <a:gd name="connsiteX17" fmla="*/ 2437858 w 4026611"/>
                <a:gd name="connsiteY17" fmla="*/ 1221710 h 2999299"/>
                <a:gd name="connsiteX18" fmla="*/ 1608870 w 4026611"/>
                <a:gd name="connsiteY18" fmla="*/ 799460 h 2999299"/>
                <a:gd name="connsiteX19" fmla="*/ 286033 w 4026611"/>
                <a:gd name="connsiteY19" fmla="*/ 159967 h 2999299"/>
                <a:gd name="connsiteX20" fmla="*/ 0 w 4026611"/>
                <a:gd name="connsiteY20" fmla="*/ 45172 h 2999299"/>
                <a:gd name="connsiteX21" fmla="*/ 57188 w 4026611"/>
                <a:gd name="connsiteY21" fmla="*/ 0 h 2999299"/>
                <a:gd name="connsiteX0" fmla="*/ 361892 w 4024230"/>
                <a:gd name="connsiteY0" fmla="*/ 163549 h 2999299"/>
                <a:gd name="connsiteX1" fmla="*/ 1666715 w 4024230"/>
                <a:gd name="connsiteY1" fmla="*/ 801290 h 2999299"/>
                <a:gd name="connsiteX2" fmla="*/ 2484486 w 4024230"/>
                <a:gd name="connsiteY2" fmla="*/ 1222663 h 2999299"/>
                <a:gd name="connsiteX3" fmla="*/ 3366740 w 4024230"/>
                <a:gd name="connsiteY3" fmla="*/ 1746917 h 2999299"/>
                <a:gd name="connsiteX4" fmla="*/ 3720510 w 4024230"/>
                <a:gd name="connsiteY4" fmla="*/ 2063083 h 2999299"/>
                <a:gd name="connsiteX5" fmla="*/ 3724689 w 4024230"/>
                <a:gd name="connsiteY5" fmla="*/ 2434913 h 2999299"/>
                <a:gd name="connsiteX6" fmla="*/ 3424487 w 4024230"/>
                <a:gd name="connsiteY6" fmla="*/ 2653619 h 2999299"/>
                <a:gd name="connsiteX7" fmla="*/ 3227383 w 4024230"/>
                <a:gd name="connsiteY7" fmla="*/ 2797205 h 2999299"/>
                <a:gd name="connsiteX8" fmla="*/ 3304497 w 4024230"/>
                <a:gd name="connsiteY8" fmla="*/ 2892975 h 2999299"/>
                <a:gd name="connsiteX9" fmla="*/ 4024230 w 4024230"/>
                <a:gd name="connsiteY9" fmla="*/ 2999033 h 2999299"/>
                <a:gd name="connsiteX10" fmla="*/ 4015556 w 4024230"/>
                <a:gd name="connsiteY10" fmla="*/ 2999299 h 2999299"/>
                <a:gd name="connsiteX11" fmla="*/ 3292750 w 4024230"/>
                <a:gd name="connsiteY11" fmla="*/ 2893293 h 2999299"/>
                <a:gd name="connsiteX12" fmla="*/ 3213515 w 4024230"/>
                <a:gd name="connsiteY12" fmla="*/ 2797535 h 2999299"/>
                <a:gd name="connsiteX13" fmla="*/ 3407837 w 4024230"/>
                <a:gd name="connsiteY13" fmla="*/ 2653936 h 2999299"/>
                <a:gd name="connsiteX14" fmla="*/ 3703861 w 4024230"/>
                <a:gd name="connsiteY14" fmla="*/ 2435205 h 2999299"/>
                <a:gd name="connsiteX15" fmla="*/ 3691885 w 4024230"/>
                <a:gd name="connsiteY15" fmla="*/ 2063185 h 2999299"/>
                <a:gd name="connsiteX16" fmla="*/ 3330799 w 4024230"/>
                <a:gd name="connsiteY16" fmla="*/ 1746729 h 2999299"/>
                <a:gd name="connsiteX17" fmla="*/ 2435477 w 4024230"/>
                <a:gd name="connsiteY17" fmla="*/ 1221710 h 2999299"/>
                <a:gd name="connsiteX18" fmla="*/ 1606489 w 4024230"/>
                <a:gd name="connsiteY18" fmla="*/ 799460 h 2999299"/>
                <a:gd name="connsiteX19" fmla="*/ 283652 w 4024230"/>
                <a:gd name="connsiteY19" fmla="*/ 159967 h 2999299"/>
                <a:gd name="connsiteX20" fmla="*/ 0 w 4024230"/>
                <a:gd name="connsiteY20" fmla="*/ 27426 h 2999299"/>
                <a:gd name="connsiteX21" fmla="*/ 54807 w 4024230"/>
                <a:gd name="connsiteY21" fmla="*/ 0 h 2999299"/>
                <a:gd name="connsiteX0" fmla="*/ 361892 w 4024230"/>
                <a:gd name="connsiteY0" fmla="*/ 173229 h 3008979"/>
                <a:gd name="connsiteX1" fmla="*/ 1666715 w 4024230"/>
                <a:gd name="connsiteY1" fmla="*/ 810970 h 3008979"/>
                <a:gd name="connsiteX2" fmla="*/ 2484486 w 4024230"/>
                <a:gd name="connsiteY2" fmla="*/ 1232343 h 3008979"/>
                <a:gd name="connsiteX3" fmla="*/ 3366740 w 4024230"/>
                <a:gd name="connsiteY3" fmla="*/ 1756597 h 3008979"/>
                <a:gd name="connsiteX4" fmla="*/ 3720510 w 4024230"/>
                <a:gd name="connsiteY4" fmla="*/ 2072763 h 3008979"/>
                <a:gd name="connsiteX5" fmla="*/ 3724689 w 4024230"/>
                <a:gd name="connsiteY5" fmla="*/ 2444593 h 3008979"/>
                <a:gd name="connsiteX6" fmla="*/ 3424487 w 4024230"/>
                <a:gd name="connsiteY6" fmla="*/ 2663299 h 3008979"/>
                <a:gd name="connsiteX7" fmla="*/ 3227383 w 4024230"/>
                <a:gd name="connsiteY7" fmla="*/ 2806885 h 3008979"/>
                <a:gd name="connsiteX8" fmla="*/ 3304497 w 4024230"/>
                <a:gd name="connsiteY8" fmla="*/ 2902655 h 3008979"/>
                <a:gd name="connsiteX9" fmla="*/ 4024230 w 4024230"/>
                <a:gd name="connsiteY9" fmla="*/ 3008713 h 3008979"/>
                <a:gd name="connsiteX10" fmla="*/ 4015556 w 4024230"/>
                <a:gd name="connsiteY10" fmla="*/ 3008979 h 3008979"/>
                <a:gd name="connsiteX11" fmla="*/ 3292750 w 4024230"/>
                <a:gd name="connsiteY11" fmla="*/ 2902973 h 3008979"/>
                <a:gd name="connsiteX12" fmla="*/ 3213515 w 4024230"/>
                <a:gd name="connsiteY12" fmla="*/ 2807215 h 3008979"/>
                <a:gd name="connsiteX13" fmla="*/ 3407837 w 4024230"/>
                <a:gd name="connsiteY13" fmla="*/ 2663616 h 3008979"/>
                <a:gd name="connsiteX14" fmla="*/ 3703861 w 4024230"/>
                <a:gd name="connsiteY14" fmla="*/ 2444885 h 3008979"/>
                <a:gd name="connsiteX15" fmla="*/ 3691885 w 4024230"/>
                <a:gd name="connsiteY15" fmla="*/ 2072865 h 3008979"/>
                <a:gd name="connsiteX16" fmla="*/ 3330799 w 4024230"/>
                <a:gd name="connsiteY16" fmla="*/ 1756409 h 3008979"/>
                <a:gd name="connsiteX17" fmla="*/ 2435477 w 4024230"/>
                <a:gd name="connsiteY17" fmla="*/ 1231390 h 3008979"/>
                <a:gd name="connsiteX18" fmla="*/ 1606489 w 4024230"/>
                <a:gd name="connsiteY18" fmla="*/ 809140 h 3008979"/>
                <a:gd name="connsiteX19" fmla="*/ 283652 w 4024230"/>
                <a:gd name="connsiteY19" fmla="*/ 169647 h 3008979"/>
                <a:gd name="connsiteX20" fmla="*/ 0 w 4024230"/>
                <a:gd name="connsiteY20" fmla="*/ 37106 h 3008979"/>
                <a:gd name="connsiteX21" fmla="*/ 21469 w 4024230"/>
                <a:gd name="connsiteY21" fmla="*/ 0 h 3008979"/>
                <a:gd name="connsiteX0" fmla="*/ 368014 w 4030352"/>
                <a:gd name="connsiteY0" fmla="*/ 168389 h 3004139"/>
                <a:gd name="connsiteX1" fmla="*/ 1672837 w 4030352"/>
                <a:gd name="connsiteY1" fmla="*/ 806130 h 3004139"/>
                <a:gd name="connsiteX2" fmla="*/ 2490608 w 4030352"/>
                <a:gd name="connsiteY2" fmla="*/ 1227503 h 3004139"/>
                <a:gd name="connsiteX3" fmla="*/ 3372862 w 4030352"/>
                <a:gd name="connsiteY3" fmla="*/ 1751757 h 3004139"/>
                <a:gd name="connsiteX4" fmla="*/ 3726632 w 4030352"/>
                <a:gd name="connsiteY4" fmla="*/ 2067923 h 3004139"/>
                <a:gd name="connsiteX5" fmla="*/ 3730811 w 4030352"/>
                <a:gd name="connsiteY5" fmla="*/ 2439753 h 3004139"/>
                <a:gd name="connsiteX6" fmla="*/ 3430609 w 4030352"/>
                <a:gd name="connsiteY6" fmla="*/ 2658459 h 3004139"/>
                <a:gd name="connsiteX7" fmla="*/ 3233505 w 4030352"/>
                <a:gd name="connsiteY7" fmla="*/ 2802045 h 3004139"/>
                <a:gd name="connsiteX8" fmla="*/ 3310619 w 4030352"/>
                <a:gd name="connsiteY8" fmla="*/ 2897815 h 3004139"/>
                <a:gd name="connsiteX9" fmla="*/ 4030352 w 4030352"/>
                <a:gd name="connsiteY9" fmla="*/ 3003873 h 3004139"/>
                <a:gd name="connsiteX10" fmla="*/ 4021678 w 4030352"/>
                <a:gd name="connsiteY10" fmla="*/ 3004139 h 3004139"/>
                <a:gd name="connsiteX11" fmla="*/ 3298872 w 4030352"/>
                <a:gd name="connsiteY11" fmla="*/ 2898133 h 3004139"/>
                <a:gd name="connsiteX12" fmla="*/ 3219637 w 4030352"/>
                <a:gd name="connsiteY12" fmla="*/ 2802375 h 3004139"/>
                <a:gd name="connsiteX13" fmla="*/ 3413959 w 4030352"/>
                <a:gd name="connsiteY13" fmla="*/ 2658776 h 3004139"/>
                <a:gd name="connsiteX14" fmla="*/ 3709983 w 4030352"/>
                <a:gd name="connsiteY14" fmla="*/ 2440045 h 3004139"/>
                <a:gd name="connsiteX15" fmla="*/ 3698007 w 4030352"/>
                <a:gd name="connsiteY15" fmla="*/ 2068025 h 3004139"/>
                <a:gd name="connsiteX16" fmla="*/ 3336921 w 4030352"/>
                <a:gd name="connsiteY16" fmla="*/ 1751569 h 3004139"/>
                <a:gd name="connsiteX17" fmla="*/ 2441599 w 4030352"/>
                <a:gd name="connsiteY17" fmla="*/ 1226550 h 3004139"/>
                <a:gd name="connsiteX18" fmla="*/ 1612611 w 4030352"/>
                <a:gd name="connsiteY18" fmla="*/ 804300 h 3004139"/>
                <a:gd name="connsiteX19" fmla="*/ 289774 w 4030352"/>
                <a:gd name="connsiteY19" fmla="*/ 164807 h 3004139"/>
                <a:gd name="connsiteX20" fmla="*/ 6122 w 4030352"/>
                <a:gd name="connsiteY20" fmla="*/ 32266 h 3004139"/>
                <a:gd name="connsiteX21" fmla="*/ 8541 w 4030352"/>
                <a:gd name="connsiteY21" fmla="*/ 0 h 300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30352" h="3004139">
                  <a:moveTo>
                    <a:pt x="368014" y="168389"/>
                  </a:moveTo>
                  <a:lnTo>
                    <a:pt x="1672837" y="806130"/>
                  </a:lnTo>
                  <a:cubicBezTo>
                    <a:pt x="1987549" y="963610"/>
                    <a:pt x="2258389" y="1103002"/>
                    <a:pt x="2490608" y="1227503"/>
                  </a:cubicBezTo>
                  <a:cubicBezTo>
                    <a:pt x="2877017" y="1434705"/>
                    <a:pt x="3168774" y="1607742"/>
                    <a:pt x="3372862" y="1751757"/>
                  </a:cubicBezTo>
                  <a:cubicBezTo>
                    <a:pt x="3543855" y="1872483"/>
                    <a:pt x="3660808" y="1978922"/>
                    <a:pt x="3726632" y="2067923"/>
                  </a:cubicBezTo>
                  <a:cubicBezTo>
                    <a:pt x="3843421" y="2226101"/>
                    <a:pt x="3812002" y="2346560"/>
                    <a:pt x="3730811" y="2439753"/>
                  </a:cubicBezTo>
                  <a:cubicBezTo>
                    <a:pt x="3653303" y="2528589"/>
                    <a:pt x="3535485" y="2596547"/>
                    <a:pt x="3430609" y="2658459"/>
                  </a:cubicBezTo>
                  <a:cubicBezTo>
                    <a:pt x="3339169" y="2712421"/>
                    <a:pt x="3260594" y="2757036"/>
                    <a:pt x="3233505" y="2802045"/>
                  </a:cubicBezTo>
                  <a:cubicBezTo>
                    <a:pt x="3213605" y="2835204"/>
                    <a:pt x="3238992" y="2872377"/>
                    <a:pt x="3310619" y="2897815"/>
                  </a:cubicBezTo>
                  <a:cubicBezTo>
                    <a:pt x="3482640" y="2958775"/>
                    <a:pt x="3764567" y="2978269"/>
                    <a:pt x="4030352" y="3003873"/>
                  </a:cubicBezTo>
                  <a:lnTo>
                    <a:pt x="4021678" y="3004139"/>
                  </a:lnTo>
                  <a:cubicBezTo>
                    <a:pt x="3755042" y="2978549"/>
                    <a:pt x="3472671" y="2959156"/>
                    <a:pt x="3298872" y="2898133"/>
                  </a:cubicBezTo>
                  <a:cubicBezTo>
                    <a:pt x="3226800" y="2872758"/>
                    <a:pt x="3200422" y="2835522"/>
                    <a:pt x="3219637" y="2802375"/>
                  </a:cubicBezTo>
                  <a:cubicBezTo>
                    <a:pt x="3245824" y="2757366"/>
                    <a:pt x="3323548" y="2712751"/>
                    <a:pt x="3413959" y="2658776"/>
                  </a:cubicBezTo>
                  <a:cubicBezTo>
                    <a:pt x="3517680" y="2596864"/>
                    <a:pt x="3634215" y="2528907"/>
                    <a:pt x="3709983" y="2440045"/>
                  </a:cubicBezTo>
                  <a:cubicBezTo>
                    <a:pt x="3789332" y="2346827"/>
                    <a:pt x="3818224" y="2226190"/>
                    <a:pt x="3698007" y="2068025"/>
                  </a:cubicBezTo>
                  <a:cubicBezTo>
                    <a:pt x="3630163" y="1978909"/>
                    <a:pt x="3510720" y="1872369"/>
                    <a:pt x="3336921" y="1751569"/>
                  </a:cubicBezTo>
                  <a:cubicBezTo>
                    <a:pt x="3129289" y="1607295"/>
                    <a:pt x="2833240" y="1434040"/>
                    <a:pt x="2441599" y="1226550"/>
                  </a:cubicBezTo>
                  <a:cubicBezTo>
                    <a:pt x="2206116" y="1101812"/>
                    <a:pt x="1931593" y="962137"/>
                    <a:pt x="1612611" y="804300"/>
                  </a:cubicBezTo>
                  <a:cubicBezTo>
                    <a:pt x="1242849" y="621371"/>
                    <a:pt x="557522" y="293479"/>
                    <a:pt x="289774" y="164807"/>
                  </a:cubicBezTo>
                  <a:cubicBezTo>
                    <a:pt x="22026" y="36135"/>
                    <a:pt x="100673" y="76446"/>
                    <a:pt x="6122" y="32266"/>
                  </a:cubicBezTo>
                  <a:cubicBezTo>
                    <a:pt x="34710" y="32266"/>
                    <a:pt x="-20047" y="0"/>
                    <a:pt x="8541" y="0"/>
                  </a:cubicBezTo>
                </a:path>
              </a:pathLst>
            </a:custGeom>
            <a:solidFill>
              <a:srgbClr val="FFFFFF"/>
            </a:solidFill>
            <a:ln w="1270" cap="flat">
              <a:noFill/>
              <a:prstDash val="solid"/>
              <a:miter/>
            </a:ln>
          </p:spPr>
          <p:txBody>
            <a:bodyPr rtlCol="0" anchor="ctr"/>
            <a:lstStyle/>
            <a:p>
              <a:endParaRPr lang="de-DE"/>
            </a:p>
          </p:txBody>
        </p:sp>
        <p:sp>
          <p:nvSpPr>
            <p:cNvPr id="11" name="Freihandform: Form 10">
              <a:extLst>
                <a:ext uri="{FF2B5EF4-FFF2-40B4-BE49-F238E27FC236}">
                  <a16:creationId xmlns:a16="http://schemas.microsoft.com/office/drawing/2014/main" id="{F1F483E9-9D97-4269-96A3-97951E0D6402}"/>
                </a:ext>
              </a:extLst>
            </p:cNvPr>
            <p:cNvSpPr/>
            <p:nvPr/>
          </p:nvSpPr>
          <p:spPr>
            <a:xfrm flipV="1">
              <a:off x="5762332" y="2430419"/>
              <a:ext cx="3014012" cy="3500568"/>
            </a:xfrm>
            <a:custGeom>
              <a:avLst/>
              <a:gdLst>
                <a:gd name="connsiteX0" fmla="*/ 79409 w 3014012"/>
                <a:gd name="connsiteY0" fmla="*/ -262 h 3500518"/>
                <a:gd name="connsiteX1" fmla="*/ 1157127 w 3014012"/>
                <a:gd name="connsiteY1" fmla="*/ 784154 h 3500518"/>
                <a:gd name="connsiteX2" fmla="*/ 1927570 w 3014012"/>
                <a:gd name="connsiteY2" fmla="*/ 1368298 h 3500518"/>
                <a:gd name="connsiteX3" fmla="*/ 2406347 w 3014012"/>
                <a:gd name="connsiteY3" fmla="*/ 1762608 h 3500518"/>
                <a:gd name="connsiteX4" fmla="*/ 2886405 w 3014012"/>
                <a:gd name="connsiteY4" fmla="*/ 2262693 h 3500518"/>
                <a:gd name="connsiteX5" fmla="*/ 3012148 w 3014012"/>
                <a:gd name="connsiteY5" fmla="*/ 2569451 h 3500518"/>
                <a:gd name="connsiteX6" fmla="*/ 2769426 w 3014012"/>
                <a:gd name="connsiteY6" fmla="*/ 2935032 h 3500518"/>
                <a:gd name="connsiteX7" fmla="*/ 2335519 w 3014012"/>
                <a:gd name="connsiteY7" fmla="*/ 3152328 h 3500518"/>
                <a:gd name="connsiteX8" fmla="*/ 2048754 w 3014012"/>
                <a:gd name="connsiteY8" fmla="*/ 3295952 h 3500518"/>
                <a:gd name="connsiteX9" fmla="*/ 2056958 w 3014012"/>
                <a:gd name="connsiteY9" fmla="*/ 3392307 h 3500518"/>
                <a:gd name="connsiteX10" fmla="*/ 2676932 w 3014012"/>
                <a:gd name="connsiteY10" fmla="*/ 3500003 h 3500518"/>
                <a:gd name="connsiteX11" fmla="*/ 2668411 w 3014012"/>
                <a:gd name="connsiteY11" fmla="*/ 3500257 h 3500518"/>
                <a:gd name="connsiteX12" fmla="*/ 2045464 w 3014012"/>
                <a:gd name="connsiteY12" fmla="*/ 3392612 h 3500518"/>
                <a:gd name="connsiteX13" fmla="*/ 2035241 w 3014012"/>
                <a:gd name="connsiteY13" fmla="*/ 3296257 h 3500518"/>
                <a:gd name="connsiteX14" fmla="*/ 2319377 w 3014012"/>
                <a:gd name="connsiteY14" fmla="*/ 3152646 h 3500518"/>
                <a:gd name="connsiteX15" fmla="*/ 2749386 w 3014012"/>
                <a:gd name="connsiteY15" fmla="*/ 2935311 h 3500518"/>
                <a:gd name="connsiteX16" fmla="*/ 2984983 w 3014012"/>
                <a:gd name="connsiteY16" fmla="*/ 2569539 h 3500518"/>
                <a:gd name="connsiteX17" fmla="*/ 2852763 w 3014012"/>
                <a:gd name="connsiteY17" fmla="*/ 2262520 h 3500518"/>
                <a:gd name="connsiteX18" fmla="*/ 2361402 w 3014012"/>
                <a:gd name="connsiteY18" fmla="*/ 1761720 h 3500518"/>
                <a:gd name="connsiteX19" fmla="*/ 1873278 w 3014012"/>
                <a:gd name="connsiteY19" fmla="*/ 1366651 h 3500518"/>
                <a:gd name="connsiteX20" fmla="*/ 1088369 w 3014012"/>
                <a:gd name="connsiteY20" fmla="*/ 781014 h 3500518"/>
                <a:gd name="connsiteX21" fmla="*/ -1594 w 3014012"/>
                <a:gd name="connsiteY21" fmla="*/ -262 h 3500518"/>
                <a:gd name="connsiteX22" fmla="*/ 79409 w 3014012"/>
                <a:gd name="connsiteY22" fmla="*/ -262 h 350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14012" h="3500518">
                  <a:moveTo>
                    <a:pt x="79409" y="-262"/>
                  </a:moveTo>
                  <a:cubicBezTo>
                    <a:pt x="500691" y="303242"/>
                    <a:pt x="856023" y="561522"/>
                    <a:pt x="1157127" y="784154"/>
                  </a:cubicBezTo>
                  <a:cubicBezTo>
                    <a:pt x="1458993" y="1007341"/>
                    <a:pt x="1713601" y="1200064"/>
                    <a:pt x="1927570" y="1368298"/>
                  </a:cubicBezTo>
                  <a:cubicBezTo>
                    <a:pt x="2114476" y="1515276"/>
                    <a:pt x="2273340" y="1645906"/>
                    <a:pt x="2406347" y="1762608"/>
                  </a:cubicBezTo>
                  <a:cubicBezTo>
                    <a:pt x="2632101" y="1960717"/>
                    <a:pt x="2790914" y="2126402"/>
                    <a:pt x="2886405" y="2262693"/>
                  </a:cubicBezTo>
                  <a:cubicBezTo>
                    <a:pt x="2969311" y="2381123"/>
                    <a:pt x="3008529" y="2483650"/>
                    <a:pt x="3012148" y="2569451"/>
                  </a:cubicBezTo>
                  <a:cubicBezTo>
                    <a:pt x="3018587" y="2726600"/>
                    <a:pt x="2909494" y="2842500"/>
                    <a:pt x="2769426" y="2935032"/>
                  </a:cubicBezTo>
                  <a:cubicBezTo>
                    <a:pt x="2636572" y="3022713"/>
                    <a:pt x="2477822" y="3090607"/>
                    <a:pt x="2335519" y="3152328"/>
                  </a:cubicBezTo>
                  <a:cubicBezTo>
                    <a:pt x="2211212" y="3206252"/>
                    <a:pt x="2105218" y="3251121"/>
                    <a:pt x="2048754" y="3295952"/>
                  </a:cubicBezTo>
                  <a:cubicBezTo>
                    <a:pt x="2006653" y="3329429"/>
                    <a:pt x="2001142" y="3364354"/>
                    <a:pt x="2056958" y="3392307"/>
                  </a:cubicBezTo>
                  <a:cubicBezTo>
                    <a:pt x="2170750" y="3449114"/>
                    <a:pt x="2439163" y="3473955"/>
                    <a:pt x="2676932" y="3500003"/>
                  </a:cubicBezTo>
                  <a:cubicBezTo>
                    <a:pt x="2674100" y="3500079"/>
                    <a:pt x="2671255" y="3500168"/>
                    <a:pt x="2668411" y="3500257"/>
                  </a:cubicBezTo>
                  <a:cubicBezTo>
                    <a:pt x="2429804" y="3474222"/>
                    <a:pt x="2160971" y="3449584"/>
                    <a:pt x="2045464" y="3392612"/>
                  </a:cubicBezTo>
                  <a:cubicBezTo>
                    <a:pt x="1989140" y="3364748"/>
                    <a:pt x="1993788" y="3329747"/>
                    <a:pt x="2035241" y="3296257"/>
                  </a:cubicBezTo>
                  <a:cubicBezTo>
                    <a:pt x="2090841" y="3251439"/>
                    <a:pt x="2196035" y="3206570"/>
                    <a:pt x="2319377" y="3152646"/>
                  </a:cubicBezTo>
                  <a:cubicBezTo>
                    <a:pt x="2460576" y="3090924"/>
                    <a:pt x="2618131" y="3023030"/>
                    <a:pt x="2749386" y="2935311"/>
                  </a:cubicBezTo>
                  <a:cubicBezTo>
                    <a:pt x="2887739" y="2842754"/>
                    <a:pt x="2994648" y="2726765"/>
                    <a:pt x="2984983" y="2569539"/>
                  </a:cubicBezTo>
                  <a:cubicBezTo>
                    <a:pt x="2979611" y="2483662"/>
                    <a:pt x="2938183" y="2381009"/>
                    <a:pt x="2852763" y="2262520"/>
                  </a:cubicBezTo>
                  <a:cubicBezTo>
                    <a:pt x="2754237" y="2125996"/>
                    <a:pt x="2591677" y="1960106"/>
                    <a:pt x="2361402" y="1761720"/>
                  </a:cubicBezTo>
                  <a:cubicBezTo>
                    <a:pt x="2225652" y="1644805"/>
                    <a:pt x="2063702" y="1513916"/>
                    <a:pt x="1873278" y="1366651"/>
                  </a:cubicBezTo>
                  <a:cubicBezTo>
                    <a:pt x="1655194" y="1198004"/>
                    <a:pt x="1395823" y="1004816"/>
                    <a:pt x="1088369" y="781014"/>
                  </a:cubicBezTo>
                  <a:cubicBezTo>
                    <a:pt x="783519" y="559112"/>
                    <a:pt x="424136" y="301848"/>
                    <a:pt x="-1594" y="-262"/>
                  </a:cubicBezTo>
                  <a:lnTo>
                    <a:pt x="79409" y="-262"/>
                  </a:lnTo>
                </a:path>
              </a:pathLst>
            </a:custGeom>
            <a:solidFill>
              <a:srgbClr val="FFFFFF"/>
            </a:solidFill>
            <a:ln w="1270" cap="flat">
              <a:noFill/>
              <a:prstDash val="solid"/>
              <a:miter/>
            </a:ln>
          </p:spPr>
          <p:txBody>
            <a:bodyPr rtlCol="0" anchor="ctr"/>
            <a:lstStyle/>
            <a:p>
              <a:endParaRPr lang="de-DE"/>
            </a:p>
          </p:txBody>
        </p:sp>
        <p:sp>
          <p:nvSpPr>
            <p:cNvPr id="12" name="Freihandform: Form 11">
              <a:extLst>
                <a:ext uri="{FF2B5EF4-FFF2-40B4-BE49-F238E27FC236}">
                  <a16:creationId xmlns:a16="http://schemas.microsoft.com/office/drawing/2014/main" id="{BDF9AD2F-B1B9-4A96-8509-0F0712F1D1B2}"/>
                </a:ext>
              </a:extLst>
            </p:cNvPr>
            <p:cNvSpPr/>
            <p:nvPr/>
          </p:nvSpPr>
          <p:spPr>
            <a:xfrm flipV="1">
              <a:off x="5909614" y="2447972"/>
              <a:ext cx="2440379" cy="2629414"/>
            </a:xfrm>
            <a:custGeom>
              <a:avLst/>
              <a:gdLst>
                <a:gd name="connsiteX0" fmla="*/ 1306623 w 2440379"/>
                <a:gd name="connsiteY0" fmla="*/ 758898 h 2629376"/>
                <a:gd name="connsiteX1" fmla="*/ 68313 w 2440379"/>
                <a:gd name="connsiteY1" fmla="*/ 2352 h 2629376"/>
                <a:gd name="connsiteX2" fmla="*/ -1499 w 2440379"/>
                <a:gd name="connsiteY2" fmla="*/ -635 h 2629376"/>
                <a:gd name="connsiteX3" fmla="*/ 1256408 w 2440379"/>
                <a:gd name="connsiteY3" fmla="*/ 757732 h 2629376"/>
                <a:gd name="connsiteX4" fmla="*/ 1306623 w 2440379"/>
                <a:gd name="connsiteY4" fmla="*/ 758898 h 2629376"/>
                <a:gd name="connsiteX5" fmla="*/ 2277041 w 2440379"/>
                <a:gd name="connsiteY5" fmla="*/ 1503244 h 2629376"/>
                <a:gd name="connsiteX6" fmla="*/ 1948467 w 2440379"/>
                <a:gd name="connsiteY6" fmla="*/ 1206254 h 2629376"/>
                <a:gd name="connsiteX7" fmla="*/ 1909097 w 2440379"/>
                <a:gd name="connsiteY7" fmla="*/ 1205822 h 2629376"/>
                <a:gd name="connsiteX8" fmla="*/ 2244504 w 2440379"/>
                <a:gd name="connsiteY8" fmla="*/ 1503155 h 2629376"/>
                <a:gd name="connsiteX9" fmla="*/ 2277041 w 2440379"/>
                <a:gd name="connsiteY9" fmla="*/ 1503244 h 2629376"/>
                <a:gd name="connsiteX10" fmla="*/ 2434190 w 2440379"/>
                <a:gd name="connsiteY10" fmla="*/ 1877754 h 2629376"/>
                <a:gd name="connsiteX11" fmla="*/ 2416601 w 2440379"/>
                <a:gd name="connsiteY11" fmla="*/ 1716248 h 2629376"/>
                <a:gd name="connsiteX12" fmla="*/ 2388724 w 2440379"/>
                <a:gd name="connsiteY12" fmla="*/ 1716337 h 2629376"/>
                <a:gd name="connsiteX13" fmla="*/ 2409666 w 2440379"/>
                <a:gd name="connsiteY13" fmla="*/ 1877957 h 2629376"/>
                <a:gd name="connsiteX14" fmla="*/ 2434190 w 2440379"/>
                <a:gd name="connsiteY14" fmla="*/ 1877754 h 2629376"/>
                <a:gd name="connsiteX15" fmla="*/ 2262283 w 2440379"/>
                <a:gd name="connsiteY15" fmla="*/ 2109680 h 2629376"/>
                <a:gd name="connsiteX16" fmla="*/ 2372456 w 2440379"/>
                <a:gd name="connsiteY16" fmla="*/ 2005464 h 2629376"/>
                <a:gd name="connsiteX17" fmla="*/ 2350485 w 2440379"/>
                <a:gd name="connsiteY17" fmla="*/ 2005718 h 2629376"/>
                <a:gd name="connsiteX18" fmla="*/ 2242306 w 2440379"/>
                <a:gd name="connsiteY18" fmla="*/ 2109973 h 2629376"/>
                <a:gd name="connsiteX19" fmla="*/ 2262283 w 2440379"/>
                <a:gd name="connsiteY19" fmla="*/ 2109680 h 2629376"/>
                <a:gd name="connsiteX20" fmla="*/ 1989132 w 2440379"/>
                <a:gd name="connsiteY20" fmla="*/ 2270703 h 2629376"/>
                <a:gd name="connsiteX21" fmla="*/ 2127892 w 2440379"/>
                <a:gd name="connsiteY21" fmla="*/ 2196751 h 2629376"/>
                <a:gd name="connsiteX22" fmla="*/ 2109528 w 2440379"/>
                <a:gd name="connsiteY22" fmla="*/ 2197056 h 2629376"/>
                <a:gd name="connsiteX23" fmla="*/ 1972140 w 2440379"/>
                <a:gd name="connsiteY23" fmla="*/ 2271033 h 2629376"/>
                <a:gd name="connsiteX24" fmla="*/ 1989132 w 2440379"/>
                <a:gd name="connsiteY24" fmla="*/ 2270703 h 2629376"/>
                <a:gd name="connsiteX25" fmla="*/ 1759847 w 2440379"/>
                <a:gd name="connsiteY25" fmla="*/ 2389042 h 2629376"/>
                <a:gd name="connsiteX26" fmla="*/ 1862222 w 2440379"/>
                <a:gd name="connsiteY26" fmla="*/ 2334203 h 2629376"/>
                <a:gd name="connsiteX27" fmla="*/ 1846398 w 2440379"/>
                <a:gd name="connsiteY27" fmla="*/ 2334533 h 2629376"/>
                <a:gd name="connsiteX28" fmla="*/ 1745039 w 2440379"/>
                <a:gd name="connsiteY28" fmla="*/ 2389372 h 2629376"/>
                <a:gd name="connsiteX29" fmla="*/ 1759847 w 2440379"/>
                <a:gd name="connsiteY29" fmla="*/ 2389042 h 2629376"/>
                <a:gd name="connsiteX30" fmla="*/ 1661333 w 2440379"/>
                <a:gd name="connsiteY30" fmla="*/ 2477548 h 2629376"/>
                <a:gd name="connsiteX31" fmla="*/ 1691115 w 2440379"/>
                <a:gd name="connsiteY31" fmla="*/ 2436501 h 2629376"/>
                <a:gd name="connsiteX32" fmla="*/ 1677208 w 2440379"/>
                <a:gd name="connsiteY32" fmla="*/ 2436832 h 2629376"/>
                <a:gd name="connsiteX33" fmla="*/ 1648278 w 2440379"/>
                <a:gd name="connsiteY33" fmla="*/ 2477878 h 2629376"/>
                <a:gd name="connsiteX34" fmla="*/ 1661333 w 2440379"/>
                <a:gd name="connsiteY34" fmla="*/ 2477548 h 2629376"/>
                <a:gd name="connsiteX35" fmla="*/ 1721925 w 2440379"/>
                <a:gd name="connsiteY35" fmla="*/ 2543448 h 2629376"/>
                <a:gd name="connsiteX36" fmla="*/ 1672217 w 2440379"/>
                <a:gd name="connsiteY36" fmla="*/ 2512968 h 2629376"/>
                <a:gd name="connsiteX37" fmla="*/ 1659898 w 2440379"/>
                <a:gd name="connsiteY37" fmla="*/ 2513285 h 2629376"/>
                <a:gd name="connsiteX38" fmla="*/ 1710330 w 2440379"/>
                <a:gd name="connsiteY38" fmla="*/ 2543753 h 2629376"/>
                <a:gd name="connsiteX39" fmla="*/ 1721925 w 2440379"/>
                <a:gd name="connsiteY39" fmla="*/ 2543448 h 2629376"/>
                <a:gd name="connsiteX40" fmla="*/ 1916717 w 2440379"/>
                <a:gd name="connsiteY40" fmla="*/ 2592127 h 2629376"/>
                <a:gd name="connsiteX41" fmla="*/ 1805758 w 2440379"/>
                <a:gd name="connsiteY41" fmla="*/ 2569622 h 2629376"/>
                <a:gd name="connsiteX42" fmla="*/ 1794810 w 2440379"/>
                <a:gd name="connsiteY42" fmla="*/ 2569927 h 2629376"/>
                <a:gd name="connsiteX43" fmla="*/ 1906354 w 2440379"/>
                <a:gd name="connsiteY43" fmla="*/ 2592406 h 2629376"/>
                <a:gd name="connsiteX44" fmla="*/ 1916717 w 2440379"/>
                <a:gd name="connsiteY44" fmla="*/ 2592127 h 2629376"/>
                <a:gd name="connsiteX45" fmla="*/ 2185157 w 2440379"/>
                <a:gd name="connsiteY45" fmla="*/ 2628474 h 2629376"/>
                <a:gd name="connsiteX46" fmla="*/ 2046244 w 2440379"/>
                <a:gd name="connsiteY46" fmla="*/ 2611545 h 2629376"/>
                <a:gd name="connsiteX47" fmla="*/ 2036453 w 2440379"/>
                <a:gd name="connsiteY47" fmla="*/ 2611825 h 2629376"/>
                <a:gd name="connsiteX48" fmla="*/ 2175886 w 2440379"/>
                <a:gd name="connsiteY48" fmla="*/ 2628741 h 2629376"/>
                <a:gd name="connsiteX49" fmla="*/ 2185157 w 2440379"/>
                <a:gd name="connsiteY49" fmla="*/ 2628474 h 262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40379" h="2629376">
                  <a:moveTo>
                    <a:pt x="1306623" y="758898"/>
                  </a:moveTo>
                  <a:cubicBezTo>
                    <a:pt x="987461" y="552627"/>
                    <a:pt x="581620" y="305384"/>
                    <a:pt x="68313" y="2352"/>
                  </a:cubicBezTo>
                  <a:cubicBezTo>
                    <a:pt x="45072" y="1359"/>
                    <a:pt x="21793" y="367"/>
                    <a:pt x="-1499" y="-635"/>
                  </a:cubicBezTo>
                  <a:cubicBezTo>
                    <a:pt x="519810" y="303186"/>
                    <a:pt x="932012" y="550999"/>
                    <a:pt x="1256408" y="757732"/>
                  </a:cubicBezTo>
                  <a:cubicBezTo>
                    <a:pt x="1273159" y="758123"/>
                    <a:pt x="1289898" y="758505"/>
                    <a:pt x="1306623" y="758898"/>
                  </a:cubicBezTo>
                  <a:close/>
                  <a:moveTo>
                    <a:pt x="2277041" y="1503244"/>
                  </a:moveTo>
                  <a:cubicBezTo>
                    <a:pt x="2199914" y="1416348"/>
                    <a:pt x="2090643" y="1317278"/>
                    <a:pt x="1948467" y="1206254"/>
                  </a:cubicBezTo>
                  <a:cubicBezTo>
                    <a:pt x="1935348" y="1206114"/>
                    <a:pt x="1922229" y="1205976"/>
                    <a:pt x="1909097" y="1205822"/>
                  </a:cubicBezTo>
                  <a:cubicBezTo>
                    <a:pt x="2053839" y="1316947"/>
                    <a:pt x="2165408" y="1416135"/>
                    <a:pt x="2244504" y="1503155"/>
                  </a:cubicBezTo>
                  <a:cubicBezTo>
                    <a:pt x="2255362" y="1503193"/>
                    <a:pt x="2266195" y="1503219"/>
                    <a:pt x="2277041" y="1503244"/>
                  </a:cubicBezTo>
                  <a:close/>
                  <a:moveTo>
                    <a:pt x="2434190" y="1877754"/>
                  </a:moveTo>
                  <a:cubicBezTo>
                    <a:pt x="2443614" y="1829659"/>
                    <a:pt x="2439372" y="1775900"/>
                    <a:pt x="2416601" y="1716248"/>
                  </a:cubicBezTo>
                  <a:cubicBezTo>
                    <a:pt x="2407317" y="1716273"/>
                    <a:pt x="2398021" y="1716299"/>
                    <a:pt x="2388724" y="1716337"/>
                  </a:cubicBezTo>
                  <a:cubicBezTo>
                    <a:pt x="2412753" y="1776039"/>
                    <a:pt x="2418112" y="1829824"/>
                    <a:pt x="2409666" y="1877957"/>
                  </a:cubicBezTo>
                  <a:cubicBezTo>
                    <a:pt x="2417845" y="1877893"/>
                    <a:pt x="2426011" y="1877830"/>
                    <a:pt x="2434190" y="1877754"/>
                  </a:cubicBezTo>
                  <a:close/>
                  <a:moveTo>
                    <a:pt x="2262283" y="2109680"/>
                  </a:moveTo>
                  <a:cubicBezTo>
                    <a:pt x="2304638" y="2077778"/>
                    <a:pt x="2342547" y="2043361"/>
                    <a:pt x="2372456" y="2005464"/>
                  </a:cubicBezTo>
                  <a:cubicBezTo>
                    <a:pt x="2365128" y="2005553"/>
                    <a:pt x="2357813" y="2005642"/>
                    <a:pt x="2350485" y="2005718"/>
                  </a:cubicBezTo>
                  <a:cubicBezTo>
                    <a:pt x="2321326" y="2043628"/>
                    <a:pt x="2284051" y="2078057"/>
                    <a:pt x="2242306" y="2109973"/>
                  </a:cubicBezTo>
                  <a:cubicBezTo>
                    <a:pt x="2248961" y="2109871"/>
                    <a:pt x="2255616" y="2109782"/>
                    <a:pt x="2262283" y="2109680"/>
                  </a:cubicBezTo>
                  <a:close/>
                  <a:moveTo>
                    <a:pt x="1989132" y="2270703"/>
                  </a:moveTo>
                  <a:cubicBezTo>
                    <a:pt x="2035132" y="2247450"/>
                    <a:pt x="2082058" y="2223002"/>
                    <a:pt x="2127892" y="2196751"/>
                  </a:cubicBezTo>
                  <a:cubicBezTo>
                    <a:pt x="2121771" y="2196853"/>
                    <a:pt x="2115662" y="2196967"/>
                    <a:pt x="2109528" y="2197056"/>
                  </a:cubicBezTo>
                  <a:cubicBezTo>
                    <a:pt x="2064189" y="2223320"/>
                    <a:pt x="2017720" y="2247780"/>
                    <a:pt x="1972140" y="2271033"/>
                  </a:cubicBezTo>
                  <a:cubicBezTo>
                    <a:pt x="1977804" y="2270919"/>
                    <a:pt x="1983456" y="2270818"/>
                    <a:pt x="1989132" y="2270703"/>
                  </a:cubicBezTo>
                  <a:close/>
                  <a:moveTo>
                    <a:pt x="1759847" y="2389042"/>
                  </a:moveTo>
                  <a:cubicBezTo>
                    <a:pt x="1789895" y="2371401"/>
                    <a:pt x="1824541" y="2353266"/>
                    <a:pt x="1862222" y="2334203"/>
                  </a:cubicBezTo>
                  <a:cubicBezTo>
                    <a:pt x="1856951" y="2334317"/>
                    <a:pt x="1851668" y="2334419"/>
                    <a:pt x="1846398" y="2334533"/>
                  </a:cubicBezTo>
                  <a:cubicBezTo>
                    <a:pt x="1809060" y="2353596"/>
                    <a:pt x="1774757" y="2371719"/>
                    <a:pt x="1745039" y="2389372"/>
                  </a:cubicBezTo>
                  <a:cubicBezTo>
                    <a:pt x="1749979" y="2389270"/>
                    <a:pt x="1754907" y="2389156"/>
                    <a:pt x="1759847" y="2389042"/>
                  </a:cubicBezTo>
                  <a:close/>
                  <a:moveTo>
                    <a:pt x="1661333" y="2477548"/>
                  </a:moveTo>
                  <a:cubicBezTo>
                    <a:pt x="1664699" y="2464022"/>
                    <a:pt x="1675354" y="2450471"/>
                    <a:pt x="1691115" y="2436501"/>
                  </a:cubicBezTo>
                  <a:cubicBezTo>
                    <a:pt x="1686479" y="2436616"/>
                    <a:pt x="1681844" y="2436730"/>
                    <a:pt x="1677208" y="2436832"/>
                  </a:cubicBezTo>
                  <a:cubicBezTo>
                    <a:pt x="1661727" y="2450789"/>
                    <a:pt x="1651339" y="2464340"/>
                    <a:pt x="1648278" y="2477878"/>
                  </a:cubicBezTo>
                  <a:cubicBezTo>
                    <a:pt x="1652634" y="2477764"/>
                    <a:pt x="1656977" y="2477662"/>
                    <a:pt x="1661333" y="2477548"/>
                  </a:cubicBezTo>
                  <a:close/>
                  <a:moveTo>
                    <a:pt x="1721925" y="2543448"/>
                  </a:moveTo>
                  <a:cubicBezTo>
                    <a:pt x="1699332" y="2534037"/>
                    <a:pt x="1681958" y="2523344"/>
                    <a:pt x="1672217" y="2512968"/>
                  </a:cubicBezTo>
                  <a:cubicBezTo>
                    <a:pt x="1668103" y="2513070"/>
                    <a:pt x="1664001" y="2513184"/>
                    <a:pt x="1659898" y="2513285"/>
                  </a:cubicBezTo>
                  <a:cubicBezTo>
                    <a:pt x="1669893" y="2523661"/>
                    <a:pt x="1687534" y="2534355"/>
                    <a:pt x="1710330" y="2543753"/>
                  </a:cubicBezTo>
                  <a:cubicBezTo>
                    <a:pt x="1714178" y="2543651"/>
                    <a:pt x="1718052" y="2543549"/>
                    <a:pt x="1721925" y="2543448"/>
                  </a:cubicBezTo>
                  <a:close/>
                  <a:moveTo>
                    <a:pt x="1916717" y="2592127"/>
                  </a:moveTo>
                  <a:cubicBezTo>
                    <a:pt x="1877373" y="2585383"/>
                    <a:pt x="1839959" y="2578017"/>
                    <a:pt x="1805758" y="2569622"/>
                  </a:cubicBezTo>
                  <a:cubicBezTo>
                    <a:pt x="1802113" y="2569724"/>
                    <a:pt x="1798468" y="2569813"/>
                    <a:pt x="1794810" y="2569927"/>
                  </a:cubicBezTo>
                  <a:cubicBezTo>
                    <a:pt x="1829215" y="2578309"/>
                    <a:pt x="1866832" y="2585675"/>
                    <a:pt x="1906354" y="2592406"/>
                  </a:cubicBezTo>
                  <a:cubicBezTo>
                    <a:pt x="1909808" y="2592317"/>
                    <a:pt x="1913263" y="2592216"/>
                    <a:pt x="1916717" y="2592127"/>
                  </a:cubicBezTo>
                  <a:close/>
                  <a:moveTo>
                    <a:pt x="2185157" y="2628474"/>
                  </a:moveTo>
                  <a:cubicBezTo>
                    <a:pt x="2138509" y="2623204"/>
                    <a:pt x="2092129" y="2617654"/>
                    <a:pt x="2046244" y="2611545"/>
                  </a:cubicBezTo>
                  <a:cubicBezTo>
                    <a:pt x="2042980" y="2611634"/>
                    <a:pt x="2039716" y="2611736"/>
                    <a:pt x="2036453" y="2611825"/>
                  </a:cubicBezTo>
                  <a:cubicBezTo>
                    <a:pt x="2082515" y="2617933"/>
                    <a:pt x="2129048" y="2623470"/>
                    <a:pt x="2175886" y="2628741"/>
                  </a:cubicBezTo>
                  <a:cubicBezTo>
                    <a:pt x="2178972" y="2628652"/>
                    <a:pt x="2182058" y="2628550"/>
                    <a:pt x="2185157" y="2628474"/>
                  </a:cubicBezTo>
                </a:path>
              </a:pathLst>
            </a:custGeom>
            <a:solidFill>
              <a:srgbClr val="FFFFFF"/>
            </a:solidFill>
            <a:ln w="1270"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46839C83-C139-4FB8-BDDE-7DD498997CCD}"/>
                </a:ext>
              </a:extLst>
            </p:cNvPr>
            <p:cNvSpPr/>
            <p:nvPr/>
          </p:nvSpPr>
          <p:spPr>
            <a:xfrm flipV="1">
              <a:off x="8226609" y="2426193"/>
              <a:ext cx="74701" cy="7048"/>
            </a:xfrm>
            <a:custGeom>
              <a:avLst/>
              <a:gdLst>
                <a:gd name="connsiteX0" fmla="*/ 72429 w 74701"/>
                <a:gd name="connsiteY0" fmla="*/ 4970 h 7048"/>
                <a:gd name="connsiteX1" fmla="*/ 6541 w 74701"/>
                <a:gd name="connsiteY1" fmla="*/ -1825 h 7048"/>
                <a:gd name="connsiteX2" fmla="*/ -2273 w 74701"/>
                <a:gd name="connsiteY2" fmla="*/ -1558 h 7048"/>
                <a:gd name="connsiteX3" fmla="*/ 63818 w 74701"/>
                <a:gd name="connsiteY3" fmla="*/ 5224 h 7048"/>
                <a:gd name="connsiteX4" fmla="*/ 72429 w 74701"/>
                <a:gd name="connsiteY4" fmla="*/ 4970 h 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01" h="7048">
                  <a:moveTo>
                    <a:pt x="72429" y="4970"/>
                  </a:moveTo>
                  <a:cubicBezTo>
                    <a:pt x="50737" y="2735"/>
                    <a:pt x="28766" y="487"/>
                    <a:pt x="6541" y="-1825"/>
                  </a:cubicBezTo>
                  <a:cubicBezTo>
                    <a:pt x="3608" y="-1736"/>
                    <a:pt x="661" y="-1647"/>
                    <a:pt x="-2273" y="-1558"/>
                  </a:cubicBezTo>
                  <a:cubicBezTo>
                    <a:pt x="20041" y="753"/>
                    <a:pt x="42063" y="3001"/>
                    <a:pt x="63818" y="5224"/>
                  </a:cubicBezTo>
                  <a:cubicBezTo>
                    <a:pt x="66688" y="5135"/>
                    <a:pt x="69546" y="5059"/>
                    <a:pt x="72429" y="4970"/>
                  </a:cubicBezTo>
                </a:path>
              </a:pathLst>
            </a:custGeom>
            <a:solidFill>
              <a:srgbClr val="FFFFFF"/>
            </a:solidFill>
            <a:ln w="1270" cap="flat">
              <a:noFill/>
              <a:prstDash val="solid"/>
              <a:miter/>
            </a:ln>
          </p:spPr>
          <p:txBody>
            <a:bodyPr rtlCol="0" anchor="ctr"/>
            <a:lstStyle/>
            <a:p>
              <a:endParaRPr lang="de-DE"/>
            </a:p>
          </p:txBody>
        </p:sp>
      </p:grpSp>
      <p:sp>
        <p:nvSpPr>
          <p:cNvPr id="368" name="TextShape 1">
            <a:extLst>
              <a:ext uri="{FF2B5EF4-FFF2-40B4-BE49-F238E27FC236}">
                <a16:creationId xmlns:a16="http://schemas.microsoft.com/office/drawing/2014/main" id="{7CFA72E4-ACC9-4DED-B45E-69796927800A}"/>
              </a:ext>
            </a:extLst>
          </p:cNvPr>
          <p:cNvSpPr txBox="1"/>
          <p:nvPr/>
        </p:nvSpPr>
        <p:spPr>
          <a:xfrm>
            <a:off x="6567743" y="769876"/>
            <a:ext cx="5556523" cy="5687640"/>
          </a:xfrm>
          <a:prstGeom prst="rect">
            <a:avLst/>
          </a:prstGeom>
          <a:noFill/>
          <a:ln>
            <a:noFill/>
          </a:ln>
        </p:spPr>
        <p:txBody>
          <a:bodyPr lIns="108000" tIns="72000" rIns="108000" bIns="72000">
            <a:noAutofit/>
          </a:bodyPr>
          <a:lstStyle/>
          <a:p>
            <a:pPr marL="343080" indent="-159840">
              <a:lnSpc>
                <a:spcPct val="150000"/>
              </a:lnSpc>
              <a:buClr>
                <a:srgbClr val="000000"/>
              </a:buClr>
              <a:buFont typeface="Arial"/>
              <a:buChar char="•"/>
            </a:pPr>
            <a:r>
              <a:rPr lang="de-DE" sz="1600" b="1" strike="noStrike" spc="-1" dirty="0">
                <a:latin typeface="Calibri"/>
              </a:rPr>
              <a:t>Erfassung von Prozess- und Qualitätsgrößen</a:t>
            </a:r>
          </a:p>
          <a:p>
            <a:pPr marL="800280" lvl="1" indent="-159840">
              <a:buClr>
                <a:srgbClr val="000000"/>
              </a:buClr>
              <a:buFont typeface="Arial"/>
              <a:buChar char="•"/>
            </a:pPr>
            <a:r>
              <a:rPr lang="de-DE" sz="1600" strike="noStrike" spc="-1" dirty="0">
                <a:latin typeface="Calibri"/>
              </a:rPr>
              <a:t>Prozessgrößen- und Sensorauswahl</a:t>
            </a:r>
          </a:p>
          <a:p>
            <a:pPr marL="800280" lvl="1" indent="-159840">
              <a:buClr>
                <a:srgbClr val="000000"/>
              </a:buClr>
              <a:buFont typeface="Arial"/>
              <a:buChar char="•"/>
            </a:pPr>
            <a:r>
              <a:rPr lang="de-DE" sz="1600" strike="noStrike" spc="-1" dirty="0">
                <a:latin typeface="Calibri"/>
              </a:rPr>
              <a:t>Auslesen von Daten aus der Maschinensteuerung</a:t>
            </a:r>
          </a:p>
          <a:p>
            <a:pPr marL="800280" lvl="1" indent="-159840">
              <a:buClr>
                <a:srgbClr val="000000"/>
              </a:buClr>
              <a:buFont typeface="Arial"/>
              <a:buChar char="•"/>
            </a:pPr>
            <a:r>
              <a:rPr lang="de-DE" sz="1600" strike="noStrike" spc="-1" dirty="0">
                <a:latin typeface="Calibri"/>
              </a:rPr>
              <a:t>Auswahl und Erfassung von Qualitätsgrößen</a:t>
            </a:r>
          </a:p>
          <a:p>
            <a:pPr marL="800280" lvl="1" indent="-159840">
              <a:buClr>
                <a:srgbClr val="000000"/>
              </a:buClr>
              <a:buFont typeface="Arial"/>
              <a:buChar char="•"/>
            </a:pPr>
            <a:r>
              <a:rPr lang="de-DE" sz="1600" strike="noStrike" spc="-1" dirty="0">
                <a:latin typeface="Calibri"/>
              </a:rPr>
              <a:t>Aufbau einer Qualitätsmesszelle</a:t>
            </a:r>
          </a:p>
          <a:p>
            <a:pPr marL="343080" indent="-159840">
              <a:lnSpc>
                <a:spcPct val="150000"/>
              </a:lnSpc>
              <a:buClr>
                <a:srgbClr val="000000"/>
              </a:buClr>
              <a:buFont typeface="Arial"/>
              <a:buChar char="•"/>
            </a:pPr>
            <a:r>
              <a:rPr lang="de-DE" sz="1600" b="1" spc="-1" dirty="0">
                <a:solidFill>
                  <a:srgbClr val="000000"/>
                </a:solidFill>
                <a:latin typeface="Calibri"/>
              </a:rPr>
              <a:t>Programmieren mit Python</a:t>
            </a:r>
          </a:p>
          <a:p>
            <a:pPr marL="800280" lvl="1" indent="-159840">
              <a:buClr>
                <a:srgbClr val="000000"/>
              </a:buClr>
              <a:buFont typeface="Arial"/>
              <a:buChar char="•"/>
            </a:pPr>
            <a:r>
              <a:rPr lang="de-DE" sz="1600" spc="-1" dirty="0">
                <a:solidFill>
                  <a:srgbClr val="000000"/>
                </a:solidFill>
                <a:latin typeface="Calibri"/>
              </a:rPr>
              <a:t>Grundlegende und fortgeschrittene Aspekte der objektorientierten Programmierung mit Python</a:t>
            </a:r>
          </a:p>
          <a:p>
            <a:pPr marL="343080" indent="-159840">
              <a:lnSpc>
                <a:spcPct val="150000"/>
              </a:lnSpc>
              <a:buClr>
                <a:srgbClr val="000000"/>
              </a:buClr>
              <a:buFont typeface="Arial"/>
              <a:buChar char="•"/>
            </a:pPr>
            <a:r>
              <a:rPr lang="de-DE" sz="1600" b="1" spc="-1" dirty="0">
                <a:solidFill>
                  <a:srgbClr val="000000"/>
                </a:solidFill>
                <a:latin typeface="Calibri"/>
              </a:rPr>
              <a:t>Datenerfassung mit OPC-UA</a:t>
            </a:r>
          </a:p>
          <a:p>
            <a:pPr marL="800280" lvl="1" indent="-159840">
              <a:buClr>
                <a:srgbClr val="000000"/>
              </a:buClr>
              <a:buFont typeface="Arial"/>
              <a:buChar char="•"/>
            </a:pPr>
            <a:r>
              <a:rPr lang="de-DE" sz="1600" spc="-1" dirty="0">
                <a:solidFill>
                  <a:srgbClr val="000000"/>
                </a:solidFill>
                <a:latin typeface="Calibri"/>
              </a:rPr>
              <a:t>Überblick über die Funktionsweise des Python-Skripts zur Datenaufzeichnung</a:t>
            </a:r>
          </a:p>
          <a:p>
            <a:pPr marL="800280" lvl="1" indent="-159840">
              <a:buClr>
                <a:srgbClr val="000000"/>
              </a:buClr>
              <a:buFont typeface="Arial"/>
              <a:buChar char="•"/>
            </a:pPr>
            <a:r>
              <a:rPr lang="de-DE" sz="1600" spc="-1" dirty="0">
                <a:solidFill>
                  <a:srgbClr val="000000"/>
                </a:solidFill>
                <a:latin typeface="Calibri"/>
              </a:rPr>
              <a:t>Anpassung/Erweiterung zur Erfassung gewünschter Prozessparameter</a:t>
            </a:r>
          </a:p>
          <a:p>
            <a:pPr marL="343080" indent="-159840">
              <a:lnSpc>
                <a:spcPct val="150000"/>
              </a:lnSpc>
              <a:spcBef>
                <a:spcPts val="201"/>
              </a:spcBef>
              <a:buClr>
                <a:srgbClr val="000000"/>
              </a:buClr>
              <a:buFont typeface="Arial"/>
              <a:buChar char="•"/>
            </a:pPr>
            <a:r>
              <a:rPr lang="de-DE" sz="1600" b="1" spc="-1" dirty="0">
                <a:solidFill>
                  <a:srgbClr val="000000"/>
                </a:solidFill>
                <a:latin typeface="Calibri"/>
              </a:rPr>
              <a:t>Datengetriebene Modellbildung </a:t>
            </a:r>
          </a:p>
          <a:p>
            <a:pPr marL="800280" lvl="1" indent="-159840">
              <a:spcBef>
                <a:spcPts val="201"/>
              </a:spcBef>
              <a:buClr>
                <a:srgbClr val="000000"/>
              </a:buClr>
              <a:buFont typeface="Arial"/>
              <a:buChar char="•"/>
            </a:pPr>
            <a:r>
              <a:rPr lang="de-DE" sz="1600" spc="-1" dirty="0">
                <a:solidFill>
                  <a:srgbClr val="000000"/>
                </a:solidFill>
                <a:latin typeface="Calibri"/>
              </a:rPr>
              <a:t>Grundlagen der datengetriebenen Modellbildung und nichtlinearen Optimierung</a:t>
            </a:r>
          </a:p>
          <a:p>
            <a:pPr marL="800280" lvl="1" indent="-159840">
              <a:spcBef>
                <a:spcPts val="201"/>
              </a:spcBef>
              <a:buClr>
                <a:srgbClr val="000000"/>
              </a:buClr>
              <a:buFont typeface="Arial"/>
              <a:buChar char="•"/>
            </a:pPr>
            <a:r>
              <a:rPr lang="de-DE" sz="1600" spc="-1" dirty="0">
                <a:solidFill>
                  <a:srgbClr val="000000"/>
                </a:solidFill>
                <a:latin typeface="Calibri"/>
              </a:rPr>
              <a:t>Modellbildung des Spritzgießprozesses</a:t>
            </a:r>
          </a:p>
          <a:p>
            <a:pPr marL="343080" indent="-159840">
              <a:lnSpc>
                <a:spcPct val="150000"/>
              </a:lnSpc>
              <a:spcBef>
                <a:spcPts val="201"/>
              </a:spcBef>
              <a:buClr>
                <a:srgbClr val="000000"/>
              </a:buClr>
              <a:buFont typeface="Arial"/>
              <a:buChar char="•"/>
            </a:pPr>
            <a:r>
              <a:rPr lang="de-DE" sz="1600" b="1" spc="-1" dirty="0">
                <a:solidFill>
                  <a:srgbClr val="000000"/>
                </a:solidFill>
                <a:latin typeface="Calibri"/>
              </a:rPr>
              <a:t>Prozessoptimierung mittels numerischer </a:t>
            </a:r>
            <a:r>
              <a:rPr lang="de-DE" sz="1600" b="1" spc="-1" dirty="0" err="1">
                <a:solidFill>
                  <a:srgbClr val="000000"/>
                </a:solidFill>
                <a:latin typeface="Calibri"/>
              </a:rPr>
              <a:t>Optimalsteuerung</a:t>
            </a:r>
            <a:r>
              <a:rPr lang="de-DE" sz="1600" b="1" spc="-1" dirty="0">
                <a:solidFill>
                  <a:srgbClr val="000000"/>
                </a:solidFill>
                <a:latin typeface="Calibri"/>
              </a:rPr>
              <a:t> </a:t>
            </a:r>
          </a:p>
          <a:p>
            <a:pPr marL="800280" lvl="1" indent="-159840">
              <a:spcBef>
                <a:spcPts val="201"/>
              </a:spcBef>
              <a:buClr>
                <a:srgbClr val="000000"/>
              </a:buClr>
              <a:buFont typeface="Arial"/>
              <a:buChar char="•"/>
            </a:pPr>
            <a:r>
              <a:rPr lang="de-DE" sz="1600" spc="-1" dirty="0">
                <a:solidFill>
                  <a:srgbClr val="000000"/>
                </a:solidFill>
                <a:latin typeface="Calibri"/>
              </a:rPr>
              <a:t>Grundlagen der numerischen </a:t>
            </a:r>
            <a:r>
              <a:rPr lang="de-DE" sz="1600" spc="-1" dirty="0" err="1">
                <a:solidFill>
                  <a:srgbClr val="000000"/>
                </a:solidFill>
                <a:latin typeface="Calibri"/>
              </a:rPr>
              <a:t>Optimalsteuerung</a:t>
            </a:r>
            <a:endParaRPr lang="de-DE" sz="1600" spc="-1" dirty="0">
              <a:solidFill>
                <a:srgbClr val="000000"/>
              </a:solidFill>
              <a:latin typeface="Calibri"/>
            </a:endParaRPr>
          </a:p>
          <a:p>
            <a:pPr marL="800280" lvl="1" indent="-159840">
              <a:spcBef>
                <a:spcPts val="201"/>
              </a:spcBef>
              <a:buClr>
                <a:srgbClr val="000000"/>
              </a:buClr>
              <a:buFont typeface="Arial"/>
              <a:buChar char="•"/>
            </a:pPr>
            <a:r>
              <a:rPr lang="de-DE" sz="1600" spc="-1" dirty="0" err="1">
                <a:solidFill>
                  <a:srgbClr val="000000"/>
                </a:solidFill>
                <a:latin typeface="Calibri"/>
              </a:rPr>
              <a:t>Optimalsteuerung</a:t>
            </a:r>
            <a:r>
              <a:rPr lang="de-DE" sz="1600" spc="-1" dirty="0">
                <a:solidFill>
                  <a:srgbClr val="000000"/>
                </a:solidFill>
                <a:latin typeface="Calibri"/>
              </a:rPr>
              <a:t> des Spritzgießprozesses</a:t>
            </a: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grpSp>
        <p:nvGrpSpPr>
          <p:cNvPr id="385" name="Gruppieren 384">
            <a:extLst>
              <a:ext uri="{FF2B5EF4-FFF2-40B4-BE49-F238E27FC236}">
                <a16:creationId xmlns:a16="http://schemas.microsoft.com/office/drawing/2014/main" id="{84796ABE-7B9E-4BE5-9071-EAA76DCF9079}"/>
              </a:ext>
            </a:extLst>
          </p:cNvPr>
          <p:cNvGrpSpPr/>
          <p:nvPr/>
        </p:nvGrpSpPr>
        <p:grpSpPr>
          <a:xfrm>
            <a:off x="370487" y="2823904"/>
            <a:ext cx="2861954" cy="2818798"/>
            <a:chOff x="370487" y="2823904"/>
            <a:chExt cx="2861954" cy="2818798"/>
          </a:xfrm>
        </p:grpSpPr>
        <p:grpSp>
          <p:nvGrpSpPr>
            <p:cNvPr id="374" name="Gruppieren 373">
              <a:extLst>
                <a:ext uri="{FF2B5EF4-FFF2-40B4-BE49-F238E27FC236}">
                  <a16:creationId xmlns:a16="http://schemas.microsoft.com/office/drawing/2014/main" id="{62B86F90-E993-4592-8B34-AB98BAF9D9A7}"/>
                </a:ext>
              </a:extLst>
            </p:cNvPr>
            <p:cNvGrpSpPr/>
            <p:nvPr/>
          </p:nvGrpSpPr>
          <p:grpSpPr>
            <a:xfrm>
              <a:off x="370487" y="2823904"/>
              <a:ext cx="2137392" cy="2818798"/>
              <a:chOff x="370487" y="2823904"/>
              <a:chExt cx="2137392" cy="2818798"/>
            </a:xfrm>
          </p:grpSpPr>
          <p:grpSp>
            <p:nvGrpSpPr>
              <p:cNvPr id="337" name="Gruppieren 336">
                <a:extLst>
                  <a:ext uri="{FF2B5EF4-FFF2-40B4-BE49-F238E27FC236}">
                    <a16:creationId xmlns:a16="http://schemas.microsoft.com/office/drawing/2014/main" id="{51B7D90C-EB6B-434E-98C6-C6AB70FE0138}"/>
                  </a:ext>
                </a:extLst>
              </p:cNvPr>
              <p:cNvGrpSpPr/>
              <p:nvPr/>
            </p:nvGrpSpPr>
            <p:grpSpPr>
              <a:xfrm flipH="1">
                <a:off x="370487" y="3149582"/>
                <a:ext cx="2137392" cy="2493120"/>
                <a:chOff x="-367266" y="2477076"/>
                <a:chExt cx="2137392" cy="2493120"/>
              </a:xfrm>
            </p:grpSpPr>
            <p:cxnSp>
              <p:nvCxnSpPr>
                <p:cNvPr id="333" name="Gerader Verbinder 332">
                  <a:extLst>
                    <a:ext uri="{FF2B5EF4-FFF2-40B4-BE49-F238E27FC236}">
                      <a16:creationId xmlns:a16="http://schemas.microsoft.com/office/drawing/2014/main" id="{8A8AE7A4-DE9F-47BC-A02A-A56AB81B834D}"/>
                    </a:ext>
                  </a:extLst>
                </p:cNvPr>
                <p:cNvCxnSpPr/>
                <p:nvPr/>
              </p:nvCxnSpPr>
              <p:spPr>
                <a:xfrm>
                  <a:off x="1648705" y="2709325"/>
                  <a:ext cx="0" cy="2196000"/>
                </a:xfrm>
                <a:prstGeom prst="line">
                  <a:avLst/>
                </a:prstGeom>
                <a:ln w="38100">
                  <a:solidFill>
                    <a:srgbClr val="FF4196"/>
                  </a:solidFill>
                </a:ln>
              </p:spPr>
              <p:style>
                <a:lnRef idx="1">
                  <a:schemeClr val="accent1"/>
                </a:lnRef>
                <a:fillRef idx="0">
                  <a:schemeClr val="accent1"/>
                </a:fillRef>
                <a:effectRef idx="0">
                  <a:schemeClr val="accent1"/>
                </a:effectRef>
                <a:fontRef idx="minor">
                  <a:schemeClr val="tx1"/>
                </a:fontRef>
              </p:style>
            </p:cxnSp>
            <p:sp>
              <p:nvSpPr>
                <p:cNvPr id="334" name="Rechteck 333">
                  <a:extLst>
                    <a:ext uri="{FF2B5EF4-FFF2-40B4-BE49-F238E27FC236}">
                      <a16:creationId xmlns:a16="http://schemas.microsoft.com/office/drawing/2014/main" id="{8E9F40BF-FC4A-4784-A7B6-6A8F43806D7D}"/>
                    </a:ext>
                  </a:extLst>
                </p:cNvPr>
                <p:cNvSpPr/>
                <p:nvPr/>
              </p:nvSpPr>
              <p:spPr>
                <a:xfrm>
                  <a:off x="-367266" y="2477076"/>
                  <a:ext cx="2016000" cy="288000"/>
                </a:xfrm>
                <a:prstGeom prst="rect">
                  <a:avLst/>
                </a:prstGeom>
                <a:noFill/>
                <a:ln w="38100">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5" name="Ellipse 334">
                  <a:extLst>
                    <a:ext uri="{FF2B5EF4-FFF2-40B4-BE49-F238E27FC236}">
                      <a16:creationId xmlns:a16="http://schemas.microsoft.com/office/drawing/2014/main" id="{9013E911-3BFE-4138-9ECE-92E24AA0E9BE}"/>
                    </a:ext>
                  </a:extLst>
                </p:cNvPr>
                <p:cNvSpPr/>
                <p:nvPr/>
              </p:nvSpPr>
              <p:spPr>
                <a:xfrm>
                  <a:off x="1569357" y="4898196"/>
                  <a:ext cx="144000" cy="36000"/>
                </a:xfrm>
                <a:prstGeom prst="ellipse">
                  <a:avLst/>
                </a:prstGeom>
                <a:solidFill>
                  <a:srgbClr val="FF4196"/>
                </a:solidFill>
                <a:ln>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6" name="Ellipse 335">
                  <a:extLst>
                    <a:ext uri="{FF2B5EF4-FFF2-40B4-BE49-F238E27FC236}">
                      <a16:creationId xmlns:a16="http://schemas.microsoft.com/office/drawing/2014/main" id="{9A1B4A97-A15D-430A-851C-4E591D1618F2}"/>
                    </a:ext>
                  </a:extLst>
                </p:cNvPr>
                <p:cNvSpPr/>
                <p:nvPr/>
              </p:nvSpPr>
              <p:spPr>
                <a:xfrm>
                  <a:off x="1518126" y="4862196"/>
                  <a:ext cx="252000" cy="108000"/>
                </a:xfrm>
                <a:prstGeom prst="ellipse">
                  <a:avLst/>
                </a:prstGeom>
                <a:noFill/>
                <a:ln>
                  <a:solidFill>
                    <a:srgbClr val="FF4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8" name="Textfeld 347">
                <a:extLst>
                  <a:ext uri="{FF2B5EF4-FFF2-40B4-BE49-F238E27FC236}">
                    <a16:creationId xmlns:a16="http://schemas.microsoft.com/office/drawing/2014/main" id="{12472EF4-4775-4BFE-A216-3D8131D6BDBF}"/>
                  </a:ext>
                </a:extLst>
              </p:cNvPr>
              <p:cNvSpPr txBox="1"/>
              <p:nvPr/>
            </p:nvSpPr>
            <p:spPr>
              <a:xfrm>
                <a:off x="394800" y="2823904"/>
                <a:ext cx="1761367" cy="369332"/>
              </a:xfrm>
              <a:prstGeom prst="rect">
                <a:avLst/>
              </a:prstGeom>
              <a:noFill/>
            </p:spPr>
            <p:txBody>
              <a:bodyPr wrap="square" rtlCol="0">
                <a:spAutoFit/>
              </a:bodyPr>
              <a:lstStyle/>
              <a:p>
                <a:r>
                  <a:rPr lang="de-DE" b="1" dirty="0">
                    <a:solidFill>
                      <a:srgbClr val="FF4196"/>
                    </a:solidFill>
                  </a:rPr>
                  <a:t>Dezember, 2021</a:t>
                </a:r>
              </a:p>
            </p:txBody>
          </p:sp>
          <p:sp>
            <p:nvSpPr>
              <p:cNvPr id="369" name="Textfeld 368">
                <a:extLst>
                  <a:ext uri="{FF2B5EF4-FFF2-40B4-BE49-F238E27FC236}">
                    <a16:creationId xmlns:a16="http://schemas.microsoft.com/office/drawing/2014/main" id="{94470B3C-6E17-40C7-95CC-DAF25DD978DB}"/>
                  </a:ext>
                </a:extLst>
              </p:cNvPr>
              <p:cNvSpPr txBox="1"/>
              <p:nvPr/>
            </p:nvSpPr>
            <p:spPr>
              <a:xfrm>
                <a:off x="493007" y="3478902"/>
                <a:ext cx="1459726" cy="276999"/>
              </a:xfrm>
              <a:prstGeom prst="rect">
                <a:avLst/>
              </a:prstGeom>
              <a:noFill/>
            </p:spPr>
            <p:txBody>
              <a:bodyPr wrap="square" rtlCol="0">
                <a:spAutoFit/>
              </a:bodyPr>
              <a:lstStyle/>
              <a:p>
                <a:r>
                  <a:rPr lang="de-DE" sz="1200" dirty="0"/>
                  <a:t>1h Seminar</a:t>
                </a:r>
              </a:p>
            </p:txBody>
          </p:sp>
        </p:grpSp>
        <p:sp>
          <p:nvSpPr>
            <p:cNvPr id="351" name="Textfeld 350">
              <a:extLst>
                <a:ext uri="{FF2B5EF4-FFF2-40B4-BE49-F238E27FC236}">
                  <a16:creationId xmlns:a16="http://schemas.microsoft.com/office/drawing/2014/main" id="{F1D62DC9-1177-423D-A268-12432F4DF2B9}"/>
                </a:ext>
              </a:extLst>
            </p:cNvPr>
            <p:cNvSpPr txBox="1"/>
            <p:nvPr/>
          </p:nvSpPr>
          <p:spPr>
            <a:xfrm>
              <a:off x="441349" y="3137658"/>
              <a:ext cx="2791092" cy="307777"/>
            </a:xfrm>
            <a:prstGeom prst="rect">
              <a:avLst/>
            </a:prstGeom>
            <a:noFill/>
          </p:spPr>
          <p:txBody>
            <a:bodyPr wrap="square" rtlCol="0">
              <a:spAutoFit/>
            </a:bodyPr>
            <a:lstStyle/>
            <a:p>
              <a:r>
                <a:rPr lang="de-DE" sz="1400" dirty="0"/>
                <a:t>Prozess- + Qualitätsgrößen</a:t>
              </a:r>
            </a:p>
          </p:txBody>
        </p:sp>
      </p:grpSp>
      <p:grpSp>
        <p:nvGrpSpPr>
          <p:cNvPr id="384" name="Gruppieren 383">
            <a:extLst>
              <a:ext uri="{FF2B5EF4-FFF2-40B4-BE49-F238E27FC236}">
                <a16:creationId xmlns:a16="http://schemas.microsoft.com/office/drawing/2014/main" id="{37C5BA11-1D66-431A-BCA2-7D79A03C3827}"/>
              </a:ext>
            </a:extLst>
          </p:cNvPr>
          <p:cNvGrpSpPr/>
          <p:nvPr/>
        </p:nvGrpSpPr>
        <p:grpSpPr>
          <a:xfrm>
            <a:off x="1167662" y="1444121"/>
            <a:ext cx="2813534" cy="2165973"/>
            <a:chOff x="1167662" y="1444121"/>
            <a:chExt cx="2813534" cy="2165973"/>
          </a:xfrm>
        </p:grpSpPr>
        <p:sp>
          <p:nvSpPr>
            <p:cNvPr id="353" name="Textfeld 352">
              <a:extLst>
                <a:ext uri="{FF2B5EF4-FFF2-40B4-BE49-F238E27FC236}">
                  <a16:creationId xmlns:a16="http://schemas.microsoft.com/office/drawing/2014/main" id="{EABE6240-ABF3-4D70-8BA6-ADC45181F47B}"/>
                </a:ext>
              </a:extLst>
            </p:cNvPr>
            <p:cNvSpPr txBox="1"/>
            <p:nvPr/>
          </p:nvSpPr>
          <p:spPr>
            <a:xfrm>
              <a:off x="1190104" y="1784423"/>
              <a:ext cx="2791092" cy="307777"/>
            </a:xfrm>
            <a:prstGeom prst="rect">
              <a:avLst/>
            </a:prstGeom>
            <a:noFill/>
          </p:spPr>
          <p:txBody>
            <a:bodyPr wrap="square" rtlCol="0">
              <a:spAutoFit/>
            </a:bodyPr>
            <a:lstStyle/>
            <a:p>
              <a:r>
                <a:rPr lang="de-DE" sz="1400" dirty="0"/>
                <a:t>Datenerfassung (OPC-UA)</a:t>
              </a:r>
            </a:p>
          </p:txBody>
        </p:sp>
        <p:grpSp>
          <p:nvGrpSpPr>
            <p:cNvPr id="383" name="Gruppieren 382">
              <a:extLst>
                <a:ext uri="{FF2B5EF4-FFF2-40B4-BE49-F238E27FC236}">
                  <a16:creationId xmlns:a16="http://schemas.microsoft.com/office/drawing/2014/main" id="{121E9D67-26E2-49C7-BD7D-14167EC834CE}"/>
                </a:ext>
              </a:extLst>
            </p:cNvPr>
            <p:cNvGrpSpPr/>
            <p:nvPr/>
          </p:nvGrpSpPr>
          <p:grpSpPr>
            <a:xfrm>
              <a:off x="1167662" y="1444121"/>
              <a:ext cx="2134933" cy="2165973"/>
              <a:chOff x="1167662" y="1444121"/>
              <a:chExt cx="2134933" cy="2165973"/>
            </a:xfrm>
          </p:grpSpPr>
          <p:grpSp>
            <p:nvGrpSpPr>
              <p:cNvPr id="338" name="Gruppieren 337">
                <a:extLst>
                  <a:ext uri="{FF2B5EF4-FFF2-40B4-BE49-F238E27FC236}">
                    <a16:creationId xmlns:a16="http://schemas.microsoft.com/office/drawing/2014/main" id="{50B7E9DD-0077-46A1-A407-27C89A2EC5C3}"/>
                  </a:ext>
                </a:extLst>
              </p:cNvPr>
              <p:cNvGrpSpPr/>
              <p:nvPr/>
            </p:nvGrpSpPr>
            <p:grpSpPr>
              <a:xfrm>
                <a:off x="1226799" y="1778205"/>
                <a:ext cx="2075796" cy="1831889"/>
                <a:chOff x="-305670" y="3138307"/>
                <a:chExt cx="2075796" cy="1831889"/>
              </a:xfrm>
            </p:grpSpPr>
            <p:cxnSp>
              <p:nvCxnSpPr>
                <p:cNvPr id="339" name="Gerader Verbinder 338">
                  <a:extLst>
                    <a:ext uri="{FF2B5EF4-FFF2-40B4-BE49-F238E27FC236}">
                      <a16:creationId xmlns:a16="http://schemas.microsoft.com/office/drawing/2014/main" id="{08FC45A7-C87D-473E-85C6-7BB8594F8900}"/>
                    </a:ext>
                  </a:extLst>
                </p:cNvPr>
                <p:cNvCxnSpPr/>
                <p:nvPr/>
              </p:nvCxnSpPr>
              <p:spPr>
                <a:xfrm>
                  <a:off x="1637416" y="3138307"/>
                  <a:ext cx="0" cy="1800000"/>
                </a:xfrm>
                <a:prstGeom prst="line">
                  <a:avLst/>
                </a:prstGeom>
                <a:ln w="38100">
                  <a:solidFill>
                    <a:srgbClr val="A8CE6E"/>
                  </a:solidFill>
                </a:ln>
              </p:spPr>
              <p:style>
                <a:lnRef idx="1">
                  <a:schemeClr val="accent1"/>
                </a:lnRef>
                <a:fillRef idx="0">
                  <a:schemeClr val="accent1"/>
                </a:fillRef>
                <a:effectRef idx="0">
                  <a:schemeClr val="accent1"/>
                </a:effectRef>
                <a:fontRef idx="minor">
                  <a:schemeClr val="tx1"/>
                </a:fontRef>
              </p:style>
            </p:cxnSp>
            <p:sp>
              <p:nvSpPr>
                <p:cNvPr id="340" name="Rechteck 339">
                  <a:extLst>
                    <a:ext uri="{FF2B5EF4-FFF2-40B4-BE49-F238E27FC236}">
                      <a16:creationId xmlns:a16="http://schemas.microsoft.com/office/drawing/2014/main" id="{89E70C4B-E342-49E9-B12E-BDD994A0E2B1}"/>
                    </a:ext>
                  </a:extLst>
                </p:cNvPr>
                <p:cNvSpPr/>
                <p:nvPr/>
              </p:nvSpPr>
              <p:spPr>
                <a:xfrm>
                  <a:off x="-305670" y="3154414"/>
                  <a:ext cx="1944000" cy="288000"/>
                </a:xfrm>
                <a:prstGeom prst="rect">
                  <a:avLst/>
                </a:prstGeom>
                <a:noFill/>
                <a:ln w="38100">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1" name="Ellipse 340">
                  <a:extLst>
                    <a:ext uri="{FF2B5EF4-FFF2-40B4-BE49-F238E27FC236}">
                      <a16:creationId xmlns:a16="http://schemas.microsoft.com/office/drawing/2014/main" id="{7C486732-6023-4972-917E-D522F857AB49}"/>
                    </a:ext>
                  </a:extLst>
                </p:cNvPr>
                <p:cNvSpPr/>
                <p:nvPr/>
              </p:nvSpPr>
              <p:spPr>
                <a:xfrm>
                  <a:off x="1569357" y="4898196"/>
                  <a:ext cx="144000" cy="36000"/>
                </a:xfrm>
                <a:prstGeom prst="ellipse">
                  <a:avLst/>
                </a:prstGeom>
                <a:solidFill>
                  <a:srgbClr val="A8CE6E"/>
                </a:solidFill>
                <a:ln>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2" name="Ellipse 341">
                  <a:extLst>
                    <a:ext uri="{FF2B5EF4-FFF2-40B4-BE49-F238E27FC236}">
                      <a16:creationId xmlns:a16="http://schemas.microsoft.com/office/drawing/2014/main" id="{99861C5F-5F90-4A75-9C8A-49404B96F8A9}"/>
                    </a:ext>
                  </a:extLst>
                </p:cNvPr>
                <p:cNvSpPr/>
                <p:nvPr/>
              </p:nvSpPr>
              <p:spPr>
                <a:xfrm>
                  <a:off x="1518126" y="4862196"/>
                  <a:ext cx="252000" cy="108000"/>
                </a:xfrm>
                <a:prstGeom prst="ellipse">
                  <a:avLst/>
                </a:prstGeom>
                <a:noFill/>
                <a:ln>
                  <a:solidFill>
                    <a:srgbClr val="A8C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50" name="Textfeld 349">
                <a:extLst>
                  <a:ext uri="{FF2B5EF4-FFF2-40B4-BE49-F238E27FC236}">
                    <a16:creationId xmlns:a16="http://schemas.microsoft.com/office/drawing/2014/main" id="{AA4BD07C-B1F6-4488-A505-8F0677FCE25C}"/>
                  </a:ext>
                </a:extLst>
              </p:cNvPr>
              <p:cNvSpPr txBox="1"/>
              <p:nvPr/>
            </p:nvSpPr>
            <p:spPr>
              <a:xfrm>
                <a:off x="1167662" y="1444121"/>
                <a:ext cx="1761367" cy="369332"/>
              </a:xfrm>
              <a:prstGeom prst="rect">
                <a:avLst/>
              </a:prstGeom>
              <a:noFill/>
            </p:spPr>
            <p:txBody>
              <a:bodyPr wrap="square" rtlCol="0">
                <a:spAutoFit/>
              </a:bodyPr>
              <a:lstStyle/>
              <a:p>
                <a:r>
                  <a:rPr lang="de-DE" b="1" dirty="0">
                    <a:solidFill>
                      <a:srgbClr val="A8CE6E"/>
                    </a:solidFill>
                  </a:rPr>
                  <a:t>Februar, 2022</a:t>
                </a:r>
              </a:p>
            </p:txBody>
          </p:sp>
          <p:sp>
            <p:nvSpPr>
              <p:cNvPr id="370" name="Textfeld 369">
                <a:extLst>
                  <a:ext uri="{FF2B5EF4-FFF2-40B4-BE49-F238E27FC236}">
                    <a16:creationId xmlns:a16="http://schemas.microsoft.com/office/drawing/2014/main" id="{A0911486-9073-48AC-BCB3-EFCE121D92BA}"/>
                  </a:ext>
                </a:extLst>
              </p:cNvPr>
              <p:cNvSpPr txBox="1"/>
              <p:nvPr/>
            </p:nvSpPr>
            <p:spPr>
              <a:xfrm>
                <a:off x="1714100" y="2076825"/>
                <a:ext cx="1459726" cy="461665"/>
              </a:xfrm>
              <a:prstGeom prst="rect">
                <a:avLst/>
              </a:prstGeom>
              <a:noFill/>
            </p:spPr>
            <p:txBody>
              <a:bodyPr wrap="square" rtlCol="0">
                <a:spAutoFit/>
              </a:bodyPr>
              <a:lstStyle/>
              <a:p>
                <a:pPr algn="r"/>
                <a:r>
                  <a:rPr lang="de-DE" sz="1200" dirty="0"/>
                  <a:t>2h Seminar</a:t>
                </a:r>
                <a:br>
                  <a:rPr lang="de-DE" sz="1200" dirty="0"/>
                </a:br>
                <a:r>
                  <a:rPr lang="de-DE" sz="1200" dirty="0"/>
                  <a:t>+ Workshop</a:t>
                </a:r>
              </a:p>
            </p:txBody>
          </p:sp>
        </p:grpSp>
      </p:grpSp>
      <p:grpSp>
        <p:nvGrpSpPr>
          <p:cNvPr id="379" name="Gruppieren 378">
            <a:extLst>
              <a:ext uri="{FF2B5EF4-FFF2-40B4-BE49-F238E27FC236}">
                <a16:creationId xmlns:a16="http://schemas.microsoft.com/office/drawing/2014/main" id="{B77162F6-31CB-42DD-96B6-70387DC4D0B5}"/>
              </a:ext>
            </a:extLst>
          </p:cNvPr>
          <p:cNvGrpSpPr/>
          <p:nvPr/>
        </p:nvGrpSpPr>
        <p:grpSpPr>
          <a:xfrm>
            <a:off x="2957863" y="4304161"/>
            <a:ext cx="2900759" cy="1988219"/>
            <a:chOff x="2957863" y="4304161"/>
            <a:chExt cx="2900759" cy="1988219"/>
          </a:xfrm>
        </p:grpSpPr>
        <p:sp>
          <p:nvSpPr>
            <p:cNvPr id="352" name="Textfeld 351">
              <a:extLst>
                <a:ext uri="{FF2B5EF4-FFF2-40B4-BE49-F238E27FC236}">
                  <a16:creationId xmlns:a16="http://schemas.microsoft.com/office/drawing/2014/main" id="{772E939E-4949-47BD-A8CF-647A93D9F5B4}"/>
                </a:ext>
              </a:extLst>
            </p:cNvPr>
            <p:cNvSpPr txBox="1"/>
            <p:nvPr/>
          </p:nvSpPr>
          <p:spPr>
            <a:xfrm>
              <a:off x="3067530" y="5661684"/>
              <a:ext cx="2791092" cy="307777"/>
            </a:xfrm>
            <a:prstGeom prst="rect">
              <a:avLst/>
            </a:prstGeom>
            <a:noFill/>
          </p:spPr>
          <p:txBody>
            <a:bodyPr wrap="square" rtlCol="0">
              <a:spAutoFit/>
            </a:bodyPr>
            <a:lstStyle/>
            <a:p>
              <a:r>
                <a:rPr lang="de-DE" sz="1400" dirty="0"/>
                <a:t>Programmieren (Python)</a:t>
              </a:r>
            </a:p>
          </p:txBody>
        </p:sp>
        <p:grpSp>
          <p:nvGrpSpPr>
            <p:cNvPr id="377" name="Gruppieren 376">
              <a:extLst>
                <a:ext uri="{FF2B5EF4-FFF2-40B4-BE49-F238E27FC236}">
                  <a16:creationId xmlns:a16="http://schemas.microsoft.com/office/drawing/2014/main" id="{FF74BB1D-52F9-452F-860B-6A003398FAEC}"/>
                </a:ext>
              </a:extLst>
            </p:cNvPr>
            <p:cNvGrpSpPr/>
            <p:nvPr/>
          </p:nvGrpSpPr>
          <p:grpSpPr>
            <a:xfrm>
              <a:off x="2957863" y="4304161"/>
              <a:ext cx="2040681" cy="1988219"/>
              <a:chOff x="2957863" y="4304161"/>
              <a:chExt cx="2040681" cy="1988219"/>
            </a:xfrm>
          </p:grpSpPr>
          <p:grpSp>
            <p:nvGrpSpPr>
              <p:cNvPr id="343" name="Gruppieren 342">
                <a:extLst>
                  <a:ext uri="{FF2B5EF4-FFF2-40B4-BE49-F238E27FC236}">
                    <a16:creationId xmlns:a16="http://schemas.microsoft.com/office/drawing/2014/main" id="{3D0BEDDA-A932-4824-84BB-E8A8427A9001}"/>
                  </a:ext>
                </a:extLst>
              </p:cNvPr>
              <p:cNvGrpSpPr/>
              <p:nvPr/>
            </p:nvGrpSpPr>
            <p:grpSpPr>
              <a:xfrm flipH="1" flipV="1">
                <a:off x="2957863" y="4304161"/>
                <a:ext cx="2040681" cy="1657736"/>
                <a:chOff x="-270555" y="3312460"/>
                <a:chExt cx="2040681" cy="1657736"/>
              </a:xfrm>
            </p:grpSpPr>
            <p:cxnSp>
              <p:nvCxnSpPr>
                <p:cNvPr id="344" name="Gerader Verbinder 343">
                  <a:extLst>
                    <a:ext uri="{FF2B5EF4-FFF2-40B4-BE49-F238E27FC236}">
                      <a16:creationId xmlns:a16="http://schemas.microsoft.com/office/drawing/2014/main" id="{858BA3A1-BD98-4671-8120-0A04EE21E5C2}"/>
                    </a:ext>
                  </a:extLst>
                </p:cNvPr>
                <p:cNvCxnSpPr/>
                <p:nvPr/>
              </p:nvCxnSpPr>
              <p:spPr>
                <a:xfrm>
                  <a:off x="1637416" y="3498307"/>
                  <a:ext cx="0" cy="1440000"/>
                </a:xfrm>
                <a:prstGeom prst="line">
                  <a:avLst/>
                </a:prstGeom>
                <a:ln w="38100">
                  <a:solidFill>
                    <a:srgbClr val="009BDC"/>
                  </a:solidFill>
                </a:ln>
              </p:spPr>
              <p:style>
                <a:lnRef idx="1">
                  <a:schemeClr val="accent1"/>
                </a:lnRef>
                <a:fillRef idx="0">
                  <a:schemeClr val="accent1"/>
                </a:fillRef>
                <a:effectRef idx="0">
                  <a:schemeClr val="accent1"/>
                </a:effectRef>
                <a:fontRef idx="minor">
                  <a:schemeClr val="tx1"/>
                </a:fontRef>
              </p:style>
            </p:cxnSp>
            <p:sp>
              <p:nvSpPr>
                <p:cNvPr id="345" name="Rechteck 344">
                  <a:extLst>
                    <a:ext uri="{FF2B5EF4-FFF2-40B4-BE49-F238E27FC236}">
                      <a16:creationId xmlns:a16="http://schemas.microsoft.com/office/drawing/2014/main" id="{2E4C1DFC-393F-44CF-92AC-3B81C45AB7F2}"/>
                    </a:ext>
                  </a:extLst>
                </p:cNvPr>
                <p:cNvSpPr/>
                <p:nvPr/>
              </p:nvSpPr>
              <p:spPr>
                <a:xfrm>
                  <a:off x="-270555" y="3312460"/>
                  <a:ext cx="1908000" cy="288000"/>
                </a:xfrm>
                <a:prstGeom prst="rect">
                  <a:avLst/>
                </a:prstGeom>
                <a:noFill/>
                <a:ln w="38100">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6" name="Ellipse 345">
                  <a:extLst>
                    <a:ext uri="{FF2B5EF4-FFF2-40B4-BE49-F238E27FC236}">
                      <a16:creationId xmlns:a16="http://schemas.microsoft.com/office/drawing/2014/main" id="{994C6BAA-8A99-47A1-9D5C-BC302D9B8576}"/>
                    </a:ext>
                  </a:extLst>
                </p:cNvPr>
                <p:cNvSpPr/>
                <p:nvPr/>
              </p:nvSpPr>
              <p:spPr>
                <a:xfrm>
                  <a:off x="1569357" y="4898196"/>
                  <a:ext cx="144000" cy="36000"/>
                </a:xfrm>
                <a:prstGeom prst="ellipse">
                  <a:avLst/>
                </a:prstGeom>
                <a:solidFill>
                  <a:srgbClr val="009BDC"/>
                </a:solidFill>
                <a:ln>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7" name="Ellipse 346">
                  <a:extLst>
                    <a:ext uri="{FF2B5EF4-FFF2-40B4-BE49-F238E27FC236}">
                      <a16:creationId xmlns:a16="http://schemas.microsoft.com/office/drawing/2014/main" id="{7DDAF34D-A68E-484C-B3A8-9EF1C4C98961}"/>
                    </a:ext>
                  </a:extLst>
                </p:cNvPr>
                <p:cNvSpPr/>
                <p:nvPr/>
              </p:nvSpPr>
              <p:spPr>
                <a:xfrm>
                  <a:off x="1518126" y="4862196"/>
                  <a:ext cx="252000" cy="108000"/>
                </a:xfrm>
                <a:prstGeom prst="ellipse">
                  <a:avLst/>
                </a:prstGeom>
                <a:noFill/>
                <a:ln>
                  <a:solidFill>
                    <a:srgbClr val="009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9" name="Textfeld 348">
                <a:extLst>
                  <a:ext uri="{FF2B5EF4-FFF2-40B4-BE49-F238E27FC236}">
                    <a16:creationId xmlns:a16="http://schemas.microsoft.com/office/drawing/2014/main" id="{63BB8F95-EC71-4C4C-9C93-EA56E4D71809}"/>
                  </a:ext>
                </a:extLst>
              </p:cNvPr>
              <p:cNvSpPr txBox="1"/>
              <p:nvPr/>
            </p:nvSpPr>
            <p:spPr>
              <a:xfrm>
                <a:off x="3023774" y="5923048"/>
                <a:ext cx="1761367" cy="369332"/>
              </a:xfrm>
              <a:prstGeom prst="rect">
                <a:avLst/>
              </a:prstGeom>
              <a:noFill/>
            </p:spPr>
            <p:txBody>
              <a:bodyPr wrap="square" rtlCol="0">
                <a:spAutoFit/>
              </a:bodyPr>
              <a:lstStyle/>
              <a:p>
                <a:r>
                  <a:rPr lang="de-DE" b="1" dirty="0">
                    <a:solidFill>
                      <a:srgbClr val="009BDC"/>
                    </a:solidFill>
                  </a:rPr>
                  <a:t>Januar, 2022</a:t>
                </a:r>
              </a:p>
            </p:txBody>
          </p:sp>
          <p:sp>
            <p:nvSpPr>
              <p:cNvPr id="371" name="Textfeld 370">
                <a:extLst>
                  <a:ext uri="{FF2B5EF4-FFF2-40B4-BE49-F238E27FC236}">
                    <a16:creationId xmlns:a16="http://schemas.microsoft.com/office/drawing/2014/main" id="{7E771CFB-8BAC-4408-A1EE-0C764572D8E9}"/>
                  </a:ext>
                </a:extLst>
              </p:cNvPr>
              <p:cNvSpPr txBox="1"/>
              <p:nvPr/>
            </p:nvSpPr>
            <p:spPr>
              <a:xfrm>
                <a:off x="3055259" y="5227328"/>
                <a:ext cx="1459726" cy="461665"/>
              </a:xfrm>
              <a:prstGeom prst="rect">
                <a:avLst/>
              </a:prstGeom>
              <a:noFill/>
            </p:spPr>
            <p:txBody>
              <a:bodyPr wrap="square" rtlCol="0">
                <a:spAutoFit/>
              </a:bodyPr>
              <a:lstStyle/>
              <a:p>
                <a:r>
                  <a:rPr lang="de-DE" sz="1200" dirty="0"/>
                  <a:t>2h Seminar</a:t>
                </a:r>
              </a:p>
              <a:p>
                <a:r>
                  <a:rPr lang="de-DE" sz="1200" dirty="0"/>
                  <a:t>+ Workshop</a:t>
                </a:r>
              </a:p>
            </p:txBody>
          </p:sp>
        </p:grpSp>
      </p:grpSp>
      <p:grpSp>
        <p:nvGrpSpPr>
          <p:cNvPr id="380" name="Gruppieren 379">
            <a:extLst>
              <a:ext uri="{FF2B5EF4-FFF2-40B4-BE49-F238E27FC236}">
                <a16:creationId xmlns:a16="http://schemas.microsoft.com/office/drawing/2014/main" id="{A0352D81-48A3-4A9A-BC36-0FA9F4CC6FA0}"/>
              </a:ext>
            </a:extLst>
          </p:cNvPr>
          <p:cNvGrpSpPr/>
          <p:nvPr/>
        </p:nvGrpSpPr>
        <p:grpSpPr>
          <a:xfrm>
            <a:off x="4027239" y="3174828"/>
            <a:ext cx="2883225" cy="1983528"/>
            <a:chOff x="4027239" y="3174828"/>
            <a:chExt cx="2883225" cy="1983528"/>
          </a:xfrm>
        </p:grpSpPr>
        <p:sp>
          <p:nvSpPr>
            <p:cNvPr id="360" name="Textfeld 359">
              <a:extLst>
                <a:ext uri="{FF2B5EF4-FFF2-40B4-BE49-F238E27FC236}">
                  <a16:creationId xmlns:a16="http://schemas.microsoft.com/office/drawing/2014/main" id="{2A5E4289-B0CC-4E6D-9B87-F2F735305FCD}"/>
                </a:ext>
              </a:extLst>
            </p:cNvPr>
            <p:cNvSpPr txBox="1"/>
            <p:nvPr/>
          </p:nvSpPr>
          <p:spPr>
            <a:xfrm>
              <a:off x="4119372" y="4539059"/>
              <a:ext cx="2791092" cy="307777"/>
            </a:xfrm>
            <a:prstGeom prst="rect">
              <a:avLst/>
            </a:prstGeom>
            <a:noFill/>
          </p:spPr>
          <p:txBody>
            <a:bodyPr wrap="square" rtlCol="0">
              <a:spAutoFit/>
            </a:bodyPr>
            <a:lstStyle/>
            <a:p>
              <a:r>
                <a:rPr lang="de-DE" sz="1400" dirty="0"/>
                <a:t>Datengetriebene Modellbildung</a:t>
              </a:r>
            </a:p>
          </p:txBody>
        </p:sp>
        <p:grpSp>
          <p:nvGrpSpPr>
            <p:cNvPr id="378" name="Gruppieren 377">
              <a:extLst>
                <a:ext uri="{FF2B5EF4-FFF2-40B4-BE49-F238E27FC236}">
                  <a16:creationId xmlns:a16="http://schemas.microsoft.com/office/drawing/2014/main" id="{CDBF3F68-9594-45C0-BD03-0A2483BDB9A2}"/>
                </a:ext>
              </a:extLst>
            </p:cNvPr>
            <p:cNvGrpSpPr/>
            <p:nvPr/>
          </p:nvGrpSpPr>
          <p:grpSpPr>
            <a:xfrm>
              <a:off x="4027239" y="3174828"/>
              <a:ext cx="2544681" cy="1983528"/>
              <a:chOff x="4027239" y="3174828"/>
              <a:chExt cx="2544681" cy="1983528"/>
            </a:xfrm>
          </p:grpSpPr>
          <p:grpSp>
            <p:nvGrpSpPr>
              <p:cNvPr id="354" name="Gruppieren 353">
                <a:extLst>
                  <a:ext uri="{FF2B5EF4-FFF2-40B4-BE49-F238E27FC236}">
                    <a16:creationId xmlns:a16="http://schemas.microsoft.com/office/drawing/2014/main" id="{4E30AB34-64F7-4B23-97FF-475949D2250C}"/>
                  </a:ext>
                </a:extLst>
              </p:cNvPr>
              <p:cNvGrpSpPr/>
              <p:nvPr/>
            </p:nvGrpSpPr>
            <p:grpSpPr>
              <a:xfrm flipH="1" flipV="1">
                <a:off x="4027239" y="3174828"/>
                <a:ext cx="2544681" cy="1657736"/>
                <a:chOff x="-774555" y="3312460"/>
                <a:chExt cx="2544681" cy="1657736"/>
              </a:xfrm>
            </p:grpSpPr>
            <p:cxnSp>
              <p:nvCxnSpPr>
                <p:cNvPr id="355" name="Gerader Verbinder 354">
                  <a:extLst>
                    <a:ext uri="{FF2B5EF4-FFF2-40B4-BE49-F238E27FC236}">
                      <a16:creationId xmlns:a16="http://schemas.microsoft.com/office/drawing/2014/main" id="{F8015E5D-05D8-472B-B301-4944C68F41F8}"/>
                    </a:ext>
                  </a:extLst>
                </p:cNvPr>
                <p:cNvCxnSpPr/>
                <p:nvPr/>
              </p:nvCxnSpPr>
              <p:spPr>
                <a:xfrm>
                  <a:off x="1637416" y="3498307"/>
                  <a:ext cx="0" cy="1440000"/>
                </a:xfrm>
                <a:prstGeom prst="line">
                  <a:avLst/>
                </a:prstGeom>
                <a:ln w="38100">
                  <a:solidFill>
                    <a:srgbClr val="A744A1"/>
                  </a:solidFill>
                </a:ln>
              </p:spPr>
              <p:style>
                <a:lnRef idx="1">
                  <a:schemeClr val="accent1"/>
                </a:lnRef>
                <a:fillRef idx="0">
                  <a:schemeClr val="accent1"/>
                </a:fillRef>
                <a:effectRef idx="0">
                  <a:schemeClr val="accent1"/>
                </a:effectRef>
                <a:fontRef idx="minor">
                  <a:schemeClr val="tx1"/>
                </a:fontRef>
              </p:style>
            </p:cxnSp>
            <p:sp>
              <p:nvSpPr>
                <p:cNvPr id="356" name="Rechteck 355">
                  <a:extLst>
                    <a:ext uri="{FF2B5EF4-FFF2-40B4-BE49-F238E27FC236}">
                      <a16:creationId xmlns:a16="http://schemas.microsoft.com/office/drawing/2014/main" id="{2854EFC2-F426-416B-98F7-C143CDC5B25D}"/>
                    </a:ext>
                  </a:extLst>
                </p:cNvPr>
                <p:cNvSpPr/>
                <p:nvPr/>
              </p:nvSpPr>
              <p:spPr>
                <a:xfrm>
                  <a:off x="-774555" y="3312460"/>
                  <a:ext cx="2412000" cy="288000"/>
                </a:xfrm>
                <a:prstGeom prst="rect">
                  <a:avLst/>
                </a:prstGeom>
                <a:noFill/>
                <a:ln w="38100">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7" name="Ellipse 356">
                  <a:extLst>
                    <a:ext uri="{FF2B5EF4-FFF2-40B4-BE49-F238E27FC236}">
                      <a16:creationId xmlns:a16="http://schemas.microsoft.com/office/drawing/2014/main" id="{BBD7120F-DA8D-4E6E-B67B-A1DEACC6B00F}"/>
                    </a:ext>
                  </a:extLst>
                </p:cNvPr>
                <p:cNvSpPr/>
                <p:nvPr/>
              </p:nvSpPr>
              <p:spPr>
                <a:xfrm>
                  <a:off x="1569357" y="4898196"/>
                  <a:ext cx="144000" cy="36000"/>
                </a:xfrm>
                <a:prstGeom prst="ellipse">
                  <a:avLst/>
                </a:prstGeom>
                <a:solidFill>
                  <a:srgbClr val="A744A1"/>
                </a:solidFill>
                <a:ln>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8" name="Ellipse 357">
                  <a:extLst>
                    <a:ext uri="{FF2B5EF4-FFF2-40B4-BE49-F238E27FC236}">
                      <a16:creationId xmlns:a16="http://schemas.microsoft.com/office/drawing/2014/main" id="{B132C6B8-8FB2-402E-A618-46C0D1EDF3B9}"/>
                    </a:ext>
                  </a:extLst>
                </p:cNvPr>
                <p:cNvSpPr/>
                <p:nvPr/>
              </p:nvSpPr>
              <p:spPr>
                <a:xfrm>
                  <a:off x="1518126" y="4862196"/>
                  <a:ext cx="252000" cy="108000"/>
                </a:xfrm>
                <a:prstGeom prst="ellipse">
                  <a:avLst/>
                </a:prstGeom>
                <a:noFill/>
                <a:ln>
                  <a:solidFill>
                    <a:srgbClr val="A744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59" name="Textfeld 358">
                <a:extLst>
                  <a:ext uri="{FF2B5EF4-FFF2-40B4-BE49-F238E27FC236}">
                    <a16:creationId xmlns:a16="http://schemas.microsoft.com/office/drawing/2014/main" id="{2BD4375B-9C17-44F4-9A3F-C17F39005BDE}"/>
                  </a:ext>
                </a:extLst>
              </p:cNvPr>
              <p:cNvSpPr txBox="1"/>
              <p:nvPr/>
            </p:nvSpPr>
            <p:spPr>
              <a:xfrm>
                <a:off x="4094227" y="4789024"/>
                <a:ext cx="2105242" cy="369332"/>
              </a:xfrm>
              <a:prstGeom prst="rect">
                <a:avLst/>
              </a:prstGeom>
              <a:noFill/>
            </p:spPr>
            <p:txBody>
              <a:bodyPr wrap="square" rtlCol="0">
                <a:spAutoFit/>
              </a:bodyPr>
              <a:lstStyle/>
              <a:p>
                <a:r>
                  <a:rPr lang="de-DE" b="1" dirty="0">
                    <a:solidFill>
                      <a:srgbClr val="A744A1"/>
                    </a:solidFill>
                  </a:rPr>
                  <a:t>März + April, 2022</a:t>
                </a:r>
              </a:p>
            </p:txBody>
          </p:sp>
          <p:sp>
            <p:nvSpPr>
              <p:cNvPr id="372" name="Textfeld 371">
                <a:extLst>
                  <a:ext uri="{FF2B5EF4-FFF2-40B4-BE49-F238E27FC236}">
                    <a16:creationId xmlns:a16="http://schemas.microsoft.com/office/drawing/2014/main" id="{4D30EA95-8F88-49BE-99C6-63B140B30339}"/>
                  </a:ext>
                </a:extLst>
              </p:cNvPr>
              <p:cNvSpPr txBox="1"/>
              <p:nvPr/>
            </p:nvSpPr>
            <p:spPr>
              <a:xfrm>
                <a:off x="4143313" y="4100341"/>
                <a:ext cx="1459726" cy="461665"/>
              </a:xfrm>
              <a:prstGeom prst="rect">
                <a:avLst/>
              </a:prstGeom>
              <a:noFill/>
            </p:spPr>
            <p:txBody>
              <a:bodyPr wrap="square" rtlCol="0">
                <a:spAutoFit/>
              </a:bodyPr>
              <a:lstStyle/>
              <a:p>
                <a:r>
                  <a:rPr lang="de-DE" sz="1200" dirty="0"/>
                  <a:t>2 x 4h Seminar</a:t>
                </a:r>
              </a:p>
              <a:p>
                <a:r>
                  <a:rPr lang="de-DE" sz="1200" dirty="0"/>
                  <a:t>+ Workshop</a:t>
                </a:r>
              </a:p>
            </p:txBody>
          </p:sp>
        </p:grpSp>
      </p:grpSp>
      <p:grpSp>
        <p:nvGrpSpPr>
          <p:cNvPr id="382" name="Gruppieren 381">
            <a:extLst>
              <a:ext uri="{FF2B5EF4-FFF2-40B4-BE49-F238E27FC236}">
                <a16:creationId xmlns:a16="http://schemas.microsoft.com/office/drawing/2014/main" id="{04BE3B4E-3754-404A-8C56-CDD2956682C4}"/>
              </a:ext>
            </a:extLst>
          </p:cNvPr>
          <p:cNvGrpSpPr/>
          <p:nvPr/>
        </p:nvGrpSpPr>
        <p:grpSpPr>
          <a:xfrm>
            <a:off x="4314216" y="809930"/>
            <a:ext cx="2878265" cy="1708825"/>
            <a:chOff x="4314216" y="809930"/>
            <a:chExt cx="2878265" cy="1708825"/>
          </a:xfrm>
        </p:grpSpPr>
        <p:sp>
          <p:nvSpPr>
            <p:cNvPr id="366" name="Textfeld 365">
              <a:extLst>
                <a:ext uri="{FF2B5EF4-FFF2-40B4-BE49-F238E27FC236}">
                  <a16:creationId xmlns:a16="http://schemas.microsoft.com/office/drawing/2014/main" id="{2191D0E0-2103-4331-B1DD-FA912B63A19C}"/>
                </a:ext>
              </a:extLst>
            </p:cNvPr>
            <p:cNvSpPr txBox="1"/>
            <p:nvPr/>
          </p:nvSpPr>
          <p:spPr>
            <a:xfrm>
              <a:off x="4401389" y="1144639"/>
              <a:ext cx="2791092" cy="523220"/>
            </a:xfrm>
            <a:prstGeom prst="rect">
              <a:avLst/>
            </a:prstGeom>
            <a:noFill/>
          </p:spPr>
          <p:txBody>
            <a:bodyPr wrap="square" rtlCol="0">
              <a:spAutoFit/>
            </a:bodyPr>
            <a:lstStyle/>
            <a:p>
              <a:r>
                <a:rPr lang="de-DE" sz="1400" dirty="0"/>
                <a:t>Prozessoptimierung (</a:t>
              </a:r>
              <a:r>
                <a:rPr lang="de-DE" sz="1400" dirty="0" err="1"/>
                <a:t>Optimalsteuerung</a:t>
              </a:r>
              <a:r>
                <a:rPr lang="de-DE" sz="1400" dirty="0"/>
                <a:t>)</a:t>
              </a:r>
            </a:p>
          </p:txBody>
        </p:sp>
        <p:grpSp>
          <p:nvGrpSpPr>
            <p:cNvPr id="376" name="Gruppieren 375">
              <a:extLst>
                <a:ext uri="{FF2B5EF4-FFF2-40B4-BE49-F238E27FC236}">
                  <a16:creationId xmlns:a16="http://schemas.microsoft.com/office/drawing/2014/main" id="{7702C886-F5A7-4B6A-9E48-42469FA35DD6}"/>
                </a:ext>
              </a:extLst>
            </p:cNvPr>
            <p:cNvGrpSpPr/>
            <p:nvPr/>
          </p:nvGrpSpPr>
          <p:grpSpPr>
            <a:xfrm>
              <a:off x="4314216" y="809930"/>
              <a:ext cx="1950224" cy="1708825"/>
              <a:chOff x="4314216" y="809930"/>
              <a:chExt cx="1950224" cy="1708825"/>
            </a:xfrm>
          </p:grpSpPr>
          <p:grpSp>
            <p:nvGrpSpPr>
              <p:cNvPr id="361" name="Gruppieren 360">
                <a:extLst>
                  <a:ext uri="{FF2B5EF4-FFF2-40B4-BE49-F238E27FC236}">
                    <a16:creationId xmlns:a16="http://schemas.microsoft.com/office/drawing/2014/main" id="{DDBAC335-700F-4840-8DD8-91B3E684056F}"/>
                  </a:ext>
                </a:extLst>
              </p:cNvPr>
              <p:cNvGrpSpPr/>
              <p:nvPr/>
            </p:nvGrpSpPr>
            <p:grpSpPr>
              <a:xfrm flipH="1">
                <a:off x="4314216" y="1154528"/>
                <a:ext cx="1705392" cy="1364227"/>
                <a:chOff x="64734" y="3605969"/>
                <a:chExt cx="1705392" cy="1364227"/>
              </a:xfrm>
            </p:grpSpPr>
            <p:cxnSp>
              <p:nvCxnSpPr>
                <p:cNvPr id="362" name="Gerader Verbinder 361">
                  <a:extLst>
                    <a:ext uri="{FF2B5EF4-FFF2-40B4-BE49-F238E27FC236}">
                      <a16:creationId xmlns:a16="http://schemas.microsoft.com/office/drawing/2014/main" id="{492E86FD-8AB0-4468-90C2-DD24F1051744}"/>
                    </a:ext>
                  </a:extLst>
                </p:cNvPr>
                <p:cNvCxnSpPr/>
                <p:nvPr/>
              </p:nvCxnSpPr>
              <p:spPr>
                <a:xfrm>
                  <a:off x="1648705" y="3714034"/>
                  <a:ext cx="0" cy="1188000"/>
                </a:xfrm>
                <a:prstGeom prst="line">
                  <a:avLst/>
                </a:prstGeom>
                <a:ln w="38100">
                  <a:solidFill>
                    <a:srgbClr val="F8D041"/>
                  </a:solidFill>
                </a:ln>
              </p:spPr>
              <p:style>
                <a:lnRef idx="1">
                  <a:schemeClr val="accent1"/>
                </a:lnRef>
                <a:fillRef idx="0">
                  <a:schemeClr val="accent1"/>
                </a:fillRef>
                <a:effectRef idx="0">
                  <a:schemeClr val="accent1"/>
                </a:effectRef>
                <a:fontRef idx="minor">
                  <a:schemeClr val="tx1"/>
                </a:fontRef>
              </p:style>
            </p:cxnSp>
            <p:sp>
              <p:nvSpPr>
                <p:cNvPr id="363" name="Rechteck 362">
                  <a:extLst>
                    <a:ext uri="{FF2B5EF4-FFF2-40B4-BE49-F238E27FC236}">
                      <a16:creationId xmlns:a16="http://schemas.microsoft.com/office/drawing/2014/main" id="{A504625A-79FE-4DBC-B31F-6F74B4620E1C}"/>
                    </a:ext>
                  </a:extLst>
                </p:cNvPr>
                <p:cNvSpPr/>
                <p:nvPr/>
              </p:nvSpPr>
              <p:spPr>
                <a:xfrm>
                  <a:off x="64734" y="3605969"/>
                  <a:ext cx="1584000" cy="504000"/>
                </a:xfrm>
                <a:prstGeom prst="rect">
                  <a:avLst/>
                </a:prstGeom>
                <a:noFill/>
                <a:ln w="38100">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4" name="Ellipse 363">
                  <a:extLst>
                    <a:ext uri="{FF2B5EF4-FFF2-40B4-BE49-F238E27FC236}">
                      <a16:creationId xmlns:a16="http://schemas.microsoft.com/office/drawing/2014/main" id="{FA58E3D7-7FA8-4A44-897D-9B8589450E20}"/>
                    </a:ext>
                  </a:extLst>
                </p:cNvPr>
                <p:cNvSpPr/>
                <p:nvPr/>
              </p:nvSpPr>
              <p:spPr>
                <a:xfrm>
                  <a:off x="1569357" y="4898196"/>
                  <a:ext cx="144000" cy="36000"/>
                </a:xfrm>
                <a:prstGeom prst="ellipse">
                  <a:avLst/>
                </a:prstGeom>
                <a:solidFill>
                  <a:srgbClr val="F8D041"/>
                </a:solidFill>
                <a:ln>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5" name="Ellipse 364">
                  <a:extLst>
                    <a:ext uri="{FF2B5EF4-FFF2-40B4-BE49-F238E27FC236}">
                      <a16:creationId xmlns:a16="http://schemas.microsoft.com/office/drawing/2014/main" id="{66B8849E-CAEA-4C4D-BB68-70F2D7DBF7BD}"/>
                    </a:ext>
                  </a:extLst>
                </p:cNvPr>
                <p:cNvSpPr/>
                <p:nvPr/>
              </p:nvSpPr>
              <p:spPr>
                <a:xfrm>
                  <a:off x="1518126" y="4862196"/>
                  <a:ext cx="252000" cy="108000"/>
                </a:xfrm>
                <a:prstGeom prst="ellipse">
                  <a:avLst/>
                </a:prstGeom>
                <a:noFill/>
                <a:ln>
                  <a:solidFill>
                    <a:srgbClr val="F8D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7" name="Textfeld 366">
                <a:extLst>
                  <a:ext uri="{FF2B5EF4-FFF2-40B4-BE49-F238E27FC236}">
                    <a16:creationId xmlns:a16="http://schemas.microsoft.com/office/drawing/2014/main" id="{5F176A90-6D11-4CE8-964B-CA6E8D341F18}"/>
                  </a:ext>
                </a:extLst>
              </p:cNvPr>
              <p:cNvSpPr txBox="1"/>
              <p:nvPr/>
            </p:nvSpPr>
            <p:spPr>
              <a:xfrm>
                <a:off x="4356441" y="809930"/>
                <a:ext cx="1907999" cy="369332"/>
              </a:xfrm>
              <a:prstGeom prst="rect">
                <a:avLst/>
              </a:prstGeom>
              <a:noFill/>
            </p:spPr>
            <p:txBody>
              <a:bodyPr wrap="square" rtlCol="0">
                <a:spAutoFit/>
              </a:bodyPr>
              <a:lstStyle/>
              <a:p>
                <a:r>
                  <a:rPr lang="de-DE" b="1" dirty="0">
                    <a:solidFill>
                      <a:srgbClr val="F8D041"/>
                    </a:solidFill>
                  </a:rPr>
                  <a:t>Sep. + Okt., 2022</a:t>
                </a:r>
              </a:p>
            </p:txBody>
          </p:sp>
          <p:sp>
            <p:nvSpPr>
              <p:cNvPr id="373" name="Textfeld 372">
                <a:extLst>
                  <a:ext uri="{FF2B5EF4-FFF2-40B4-BE49-F238E27FC236}">
                    <a16:creationId xmlns:a16="http://schemas.microsoft.com/office/drawing/2014/main" id="{D30E8204-2609-4A8C-BAAE-B04B7596CC06}"/>
                  </a:ext>
                </a:extLst>
              </p:cNvPr>
              <p:cNvSpPr txBox="1"/>
              <p:nvPr/>
            </p:nvSpPr>
            <p:spPr>
              <a:xfrm>
                <a:off x="4408854" y="1631407"/>
                <a:ext cx="1459726" cy="461665"/>
              </a:xfrm>
              <a:prstGeom prst="rect">
                <a:avLst/>
              </a:prstGeom>
              <a:noFill/>
            </p:spPr>
            <p:txBody>
              <a:bodyPr wrap="square" rtlCol="0">
                <a:spAutoFit/>
              </a:bodyPr>
              <a:lstStyle/>
              <a:p>
                <a:r>
                  <a:rPr lang="de-DE" sz="1200" dirty="0"/>
                  <a:t>2 x 4h Seminar</a:t>
                </a:r>
              </a:p>
              <a:p>
                <a:r>
                  <a:rPr lang="de-DE" sz="1200" dirty="0"/>
                  <a:t>+ Workshop</a:t>
                </a:r>
              </a:p>
            </p:txBody>
          </p:sp>
        </p:grpSp>
      </p:grpSp>
      <p:sp>
        <p:nvSpPr>
          <p:cNvPr id="65" name="TextShape 4">
            <a:extLst>
              <a:ext uri="{FF2B5EF4-FFF2-40B4-BE49-F238E27FC236}">
                <a16:creationId xmlns:a16="http://schemas.microsoft.com/office/drawing/2014/main" id="{365888E5-EF27-4F3F-8DC1-4D98F5D394B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1221073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Spritzgießprozess</a:t>
            </a:r>
            <a:endParaRPr lang="de-DE" sz="2800" b="0" strike="noStrike" spc="-1" dirty="0">
              <a:solidFill>
                <a:srgbClr val="000000"/>
              </a:solidFill>
              <a:latin typeface="Arial"/>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4</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3"/>
          <a:srcRect l="-1811" t="-1" r="-1818" b="-2317"/>
          <a:stretch/>
        </p:blipFill>
        <p:spPr>
          <a:xfrm>
            <a:off x="192120" y="792233"/>
            <a:ext cx="11807760" cy="2725895"/>
          </a:xfrm>
          <a:prstGeom prst="rect">
            <a:avLst/>
          </a:prstGeom>
        </p:spPr>
      </p:pic>
      <p:pic>
        <p:nvPicPr>
          <p:cNvPr id="23" name="Grafik 22">
            <a:extLst>
              <a:ext uri="{FF2B5EF4-FFF2-40B4-BE49-F238E27FC236}">
                <a16:creationId xmlns:a16="http://schemas.microsoft.com/office/drawing/2014/main" id="{7800A3AC-C38B-4C8B-9FE2-F65B1CF71B22}"/>
              </a:ext>
            </a:extLst>
          </p:cNvPr>
          <p:cNvPicPr>
            <a:picLocks noChangeAspect="1"/>
          </p:cNvPicPr>
          <p:nvPr/>
        </p:nvPicPr>
        <p:blipFill rotWithShape="1">
          <a:blip r:embed="rId3"/>
          <a:srcRect l="33127" r="25040" b="16182"/>
          <a:stretch/>
        </p:blipFill>
        <p:spPr>
          <a:xfrm>
            <a:off x="4173166" y="792232"/>
            <a:ext cx="4766553" cy="2233065"/>
          </a:xfrm>
          <a:prstGeom prst="rect">
            <a:avLst/>
          </a:prstGeom>
        </p:spPr>
      </p:pic>
      <p:pic>
        <p:nvPicPr>
          <p:cNvPr id="26" name="Grafik 25">
            <a:extLst>
              <a:ext uri="{FF2B5EF4-FFF2-40B4-BE49-F238E27FC236}">
                <a16:creationId xmlns:a16="http://schemas.microsoft.com/office/drawing/2014/main" id="{5615A9E5-66E3-4325-B9B8-A9D245E5E8AF}"/>
              </a:ext>
            </a:extLst>
          </p:cNvPr>
          <p:cNvPicPr>
            <a:picLocks noChangeAspect="1"/>
          </p:cNvPicPr>
          <p:nvPr/>
        </p:nvPicPr>
        <p:blipFill rotWithShape="1">
          <a:blip r:embed="rId3"/>
          <a:srcRect l="22200" t="83819" r="16673" b="-2317"/>
          <a:stretch/>
        </p:blipFill>
        <p:spPr>
          <a:xfrm>
            <a:off x="2928026" y="3025297"/>
            <a:ext cx="6965004" cy="492831"/>
          </a:xfrm>
          <a:prstGeom prst="rect">
            <a:avLst/>
          </a:prstGeom>
        </p:spPr>
      </p:pic>
      <p:grpSp>
        <p:nvGrpSpPr>
          <p:cNvPr id="86" name="Gruppieren 85">
            <a:extLst>
              <a:ext uri="{FF2B5EF4-FFF2-40B4-BE49-F238E27FC236}">
                <a16:creationId xmlns:a16="http://schemas.microsoft.com/office/drawing/2014/main" id="{079B469F-8458-4847-9B4A-B49BE5783004}"/>
              </a:ext>
            </a:extLst>
          </p:cNvPr>
          <p:cNvGrpSpPr/>
          <p:nvPr/>
        </p:nvGrpSpPr>
        <p:grpSpPr>
          <a:xfrm>
            <a:off x="124615" y="3568628"/>
            <a:ext cx="11942770" cy="3031926"/>
            <a:chOff x="-1344463" y="3545634"/>
            <a:chExt cx="11942770" cy="3031926"/>
          </a:xfrm>
        </p:grpSpPr>
        <p:grpSp>
          <p:nvGrpSpPr>
            <p:cNvPr id="87" name="Group 3">
              <a:extLst>
                <a:ext uri="{FF2B5EF4-FFF2-40B4-BE49-F238E27FC236}">
                  <a16:creationId xmlns:a16="http://schemas.microsoft.com/office/drawing/2014/main" id="{EAB698BE-9BA2-4F87-87D1-666C8D32BF1D}"/>
                </a:ext>
              </a:extLst>
            </p:cNvPr>
            <p:cNvGrpSpPr/>
            <p:nvPr/>
          </p:nvGrpSpPr>
          <p:grpSpPr>
            <a:xfrm>
              <a:off x="842400" y="3545634"/>
              <a:ext cx="9755907" cy="3031926"/>
              <a:chOff x="1176120" y="1270434"/>
              <a:chExt cx="9755907" cy="3031926"/>
            </a:xfrm>
          </p:grpSpPr>
          <p:sp>
            <p:nvSpPr>
              <p:cNvPr id="90" name="CustomShape 4">
                <a:extLst>
                  <a:ext uri="{FF2B5EF4-FFF2-40B4-BE49-F238E27FC236}">
                    <a16:creationId xmlns:a16="http://schemas.microsoft.com/office/drawing/2014/main" id="{12ABEE07-17FC-43DE-9933-4761FAAE771A}"/>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dirty="0">
                    <a:solidFill>
                      <a:srgbClr val="000000"/>
                    </a:solidFill>
                    <a:latin typeface="Calibri"/>
                  </a:rPr>
                  <a:t>Spritzgieß-</a:t>
                </a:r>
                <a:br>
                  <a:rPr dirty="0"/>
                </a:br>
                <a:r>
                  <a:rPr lang="en" sz="1340" b="0" strike="noStrike" spc="-1" dirty="0">
                    <a:solidFill>
                      <a:srgbClr val="000000"/>
                    </a:solidFill>
                    <a:latin typeface="Calibri"/>
                  </a:rPr>
                  <a:t>maschine</a:t>
                </a:r>
                <a:endParaRPr lang="de-DE" sz="1340" b="0" strike="noStrike" spc="-1" dirty="0">
                  <a:latin typeface="Arial"/>
                </a:endParaRPr>
              </a:p>
            </p:txBody>
          </p:sp>
          <mc:AlternateContent xmlns:mc="http://schemas.openxmlformats.org/markup-compatibility/2006" xmlns:a14="http://schemas.microsoft.com/office/drawing/2010/main">
            <mc:Choice Requires="a14">
              <p:sp>
                <p:nvSpPr>
                  <p:cNvPr id="91" name="CustomShape 5">
                    <a:extLst>
                      <a:ext uri="{FF2B5EF4-FFF2-40B4-BE49-F238E27FC236}">
                        <a16:creationId xmlns:a16="http://schemas.microsoft.com/office/drawing/2014/main" id="{A6ACACAD-B973-45EA-83E4-2C50AB5426AA}"/>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𝑸</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91" name="CustomShape 5">
                    <a:extLst>
                      <a:ext uri="{FF2B5EF4-FFF2-40B4-BE49-F238E27FC236}">
                        <a16:creationId xmlns:a16="http://schemas.microsoft.com/office/drawing/2014/main" id="{A6ACACAD-B973-45EA-83E4-2C50AB5426AA}"/>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4"/>
                    <a:stretch>
                      <a:fillRect/>
                    </a:stretch>
                  </a:blipFill>
                  <a:ln w="9360">
                    <a:solidFill>
                      <a:schemeClr val="dk2"/>
                    </a:solidFill>
                    <a:round/>
                  </a:ln>
                </p:spPr>
                <p:txBody>
                  <a:bodyPr/>
                  <a:lstStyle/>
                  <a:p>
                    <a:r>
                      <a:rPr lang="en-GB">
                        <a:noFill/>
                      </a:rPr>
                      <a:t> </a:t>
                    </a:r>
                  </a:p>
                </p:txBody>
              </p:sp>
            </mc:Fallback>
          </mc:AlternateContent>
          <p:sp>
            <p:nvSpPr>
              <p:cNvPr id="92" name="CustomShape 6">
                <a:extLst>
                  <a:ext uri="{FF2B5EF4-FFF2-40B4-BE49-F238E27FC236}">
                    <a16:creationId xmlns:a16="http://schemas.microsoft.com/office/drawing/2014/main" id="{DB610162-4A06-483E-BB93-22AF33557701}"/>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93" name="Group 7">
                <a:extLst>
                  <a:ext uri="{FF2B5EF4-FFF2-40B4-BE49-F238E27FC236}">
                    <a16:creationId xmlns:a16="http://schemas.microsoft.com/office/drawing/2014/main" id="{60624F31-1BAF-45BB-9A13-48758165F8CC}"/>
                  </a:ext>
                </a:extLst>
              </p:cNvPr>
              <p:cNvGrpSpPr/>
              <p:nvPr/>
            </p:nvGrpSpPr>
            <p:grpSpPr>
              <a:xfrm>
                <a:off x="1857960" y="2354760"/>
                <a:ext cx="493200" cy="446040"/>
                <a:chOff x="1857960" y="2354760"/>
                <a:chExt cx="493200" cy="446040"/>
              </a:xfrm>
            </p:grpSpPr>
            <p:sp>
              <p:nvSpPr>
                <p:cNvPr id="142" name="CustomShape 8">
                  <a:extLst>
                    <a:ext uri="{FF2B5EF4-FFF2-40B4-BE49-F238E27FC236}">
                      <a16:creationId xmlns:a16="http://schemas.microsoft.com/office/drawing/2014/main" id="{90F3CF82-FD08-4E43-9D77-BF8419548973}"/>
                    </a:ext>
                  </a:extLst>
                </p:cNvPr>
                <p:cNvSpPr/>
                <p:nvPr/>
              </p:nvSpPr>
              <p:spPr>
                <a:xfrm rot="10800000">
                  <a:off x="1857960" y="235476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3" name="CustomShape 9">
                  <a:extLst>
                    <a:ext uri="{FF2B5EF4-FFF2-40B4-BE49-F238E27FC236}">
                      <a16:creationId xmlns:a16="http://schemas.microsoft.com/office/drawing/2014/main" id="{A292710F-24A8-416A-ADAD-82AB3AF27A5F}"/>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4" name="CustomShape 10">
                  <a:extLst>
                    <a:ext uri="{FF2B5EF4-FFF2-40B4-BE49-F238E27FC236}">
                      <a16:creationId xmlns:a16="http://schemas.microsoft.com/office/drawing/2014/main" id="{F8A5E0B4-3B7D-4AA8-8CDD-42512CC4C3A1}"/>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94" name="CustomShape 11">
                <a:extLst>
                  <a:ext uri="{FF2B5EF4-FFF2-40B4-BE49-F238E27FC236}">
                    <a16:creationId xmlns:a16="http://schemas.microsoft.com/office/drawing/2014/main" id="{EA4A5FF3-C651-4E5C-8A9D-13FDCA8E7E2C}"/>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95" name="CustomShape 12">
                <a:extLst>
                  <a:ext uri="{FF2B5EF4-FFF2-40B4-BE49-F238E27FC236}">
                    <a16:creationId xmlns:a16="http://schemas.microsoft.com/office/drawing/2014/main" id="{E4A9F8CB-F6AC-42AD-B823-AA1A23E7BC4D}"/>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96" name="Group 13">
                <a:extLst>
                  <a:ext uri="{FF2B5EF4-FFF2-40B4-BE49-F238E27FC236}">
                    <a16:creationId xmlns:a16="http://schemas.microsoft.com/office/drawing/2014/main" id="{7CE86AB9-57FE-4D0E-8C22-DB58DD72A8B2}"/>
                  </a:ext>
                </a:extLst>
              </p:cNvPr>
              <p:cNvGrpSpPr/>
              <p:nvPr/>
            </p:nvGrpSpPr>
            <p:grpSpPr>
              <a:xfrm>
                <a:off x="2006640" y="2169000"/>
                <a:ext cx="618120" cy="488880"/>
                <a:chOff x="2006640" y="2169000"/>
                <a:chExt cx="618120" cy="488880"/>
              </a:xfrm>
            </p:grpSpPr>
            <p:grpSp>
              <p:nvGrpSpPr>
                <p:cNvPr id="138" name="Group 14">
                  <a:extLst>
                    <a:ext uri="{FF2B5EF4-FFF2-40B4-BE49-F238E27FC236}">
                      <a16:creationId xmlns:a16="http://schemas.microsoft.com/office/drawing/2014/main" id="{3541B2C3-23D6-47C3-904F-AFA97524BAEA}"/>
                    </a:ext>
                  </a:extLst>
                </p:cNvPr>
                <p:cNvGrpSpPr/>
                <p:nvPr/>
              </p:nvGrpSpPr>
              <p:grpSpPr>
                <a:xfrm>
                  <a:off x="2006640" y="2169000"/>
                  <a:ext cx="493200" cy="446040"/>
                  <a:chOff x="2006640" y="2169000"/>
                  <a:chExt cx="493200" cy="446040"/>
                </a:xfrm>
              </p:grpSpPr>
              <p:sp>
                <p:nvSpPr>
                  <p:cNvPr id="140" name="CustomShape 15">
                    <a:extLst>
                      <a:ext uri="{FF2B5EF4-FFF2-40B4-BE49-F238E27FC236}">
                        <a16:creationId xmlns:a16="http://schemas.microsoft.com/office/drawing/2014/main" id="{672FCC42-0951-4CC9-B468-A0E0F69F874B}"/>
                      </a:ext>
                    </a:extLst>
                  </p:cNvPr>
                  <p:cNvSpPr/>
                  <p:nvPr/>
                </p:nvSpPr>
                <p:spPr>
                  <a:xfrm rot="10800000">
                    <a:off x="2006640" y="2169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1" name="CustomShape 16">
                    <a:extLst>
                      <a:ext uri="{FF2B5EF4-FFF2-40B4-BE49-F238E27FC236}">
                        <a16:creationId xmlns:a16="http://schemas.microsoft.com/office/drawing/2014/main" id="{92391C03-A79D-49C8-88B5-47C40B8161C3}"/>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39" name="CustomShape 17">
                  <a:extLst>
                    <a:ext uri="{FF2B5EF4-FFF2-40B4-BE49-F238E27FC236}">
                      <a16:creationId xmlns:a16="http://schemas.microsoft.com/office/drawing/2014/main" id="{7DBF0165-EBA7-42FF-9E1C-ADE5C68A3502}"/>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97" name="CustomShape 18">
                <a:extLst>
                  <a:ext uri="{FF2B5EF4-FFF2-40B4-BE49-F238E27FC236}">
                    <a16:creationId xmlns:a16="http://schemas.microsoft.com/office/drawing/2014/main" id="{56E8A86D-91E0-48E7-A903-9BBF13E40B8A}"/>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98" name="Group 19">
                <a:extLst>
                  <a:ext uri="{FF2B5EF4-FFF2-40B4-BE49-F238E27FC236}">
                    <a16:creationId xmlns:a16="http://schemas.microsoft.com/office/drawing/2014/main" id="{C8DE743C-C5F2-43E2-8198-197B38F7CB0E}"/>
                  </a:ext>
                </a:extLst>
              </p:cNvPr>
              <p:cNvGrpSpPr/>
              <p:nvPr/>
            </p:nvGrpSpPr>
            <p:grpSpPr>
              <a:xfrm>
                <a:off x="5842080" y="2315880"/>
                <a:ext cx="654840" cy="574200"/>
                <a:chOff x="5842080" y="2315880"/>
                <a:chExt cx="654840" cy="574200"/>
              </a:xfrm>
            </p:grpSpPr>
            <p:sp>
              <p:nvSpPr>
                <p:cNvPr id="132" name="CustomShape 20">
                  <a:extLst>
                    <a:ext uri="{FF2B5EF4-FFF2-40B4-BE49-F238E27FC236}">
                      <a16:creationId xmlns:a16="http://schemas.microsoft.com/office/drawing/2014/main" id="{E060385A-341D-4C4D-AE31-7E4A01C803B9}"/>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33" name="Group 21">
                  <a:extLst>
                    <a:ext uri="{FF2B5EF4-FFF2-40B4-BE49-F238E27FC236}">
                      <a16:creationId xmlns:a16="http://schemas.microsoft.com/office/drawing/2014/main" id="{26B16A52-8D36-4692-B3B2-5C757B5CD505}"/>
                    </a:ext>
                  </a:extLst>
                </p:cNvPr>
                <p:cNvGrpSpPr/>
                <p:nvPr/>
              </p:nvGrpSpPr>
              <p:grpSpPr>
                <a:xfrm>
                  <a:off x="5913000" y="2355120"/>
                  <a:ext cx="520560" cy="446040"/>
                  <a:chOff x="5913000" y="2355120"/>
                  <a:chExt cx="520560" cy="446040"/>
                </a:xfrm>
              </p:grpSpPr>
              <p:grpSp>
                <p:nvGrpSpPr>
                  <p:cNvPr id="134" name="Group 22">
                    <a:extLst>
                      <a:ext uri="{FF2B5EF4-FFF2-40B4-BE49-F238E27FC236}">
                        <a16:creationId xmlns:a16="http://schemas.microsoft.com/office/drawing/2014/main" id="{FE3F6EF4-D94D-4D61-A545-457C79802AE4}"/>
                      </a:ext>
                    </a:extLst>
                  </p:cNvPr>
                  <p:cNvGrpSpPr/>
                  <p:nvPr/>
                </p:nvGrpSpPr>
                <p:grpSpPr>
                  <a:xfrm>
                    <a:off x="5913000" y="2355120"/>
                    <a:ext cx="493200" cy="446040"/>
                    <a:chOff x="5913000" y="2355120"/>
                    <a:chExt cx="493200" cy="446040"/>
                  </a:xfrm>
                </p:grpSpPr>
                <p:sp>
                  <p:nvSpPr>
                    <p:cNvPr id="136" name="CustomShape 23">
                      <a:extLst>
                        <a:ext uri="{FF2B5EF4-FFF2-40B4-BE49-F238E27FC236}">
                          <a16:creationId xmlns:a16="http://schemas.microsoft.com/office/drawing/2014/main" id="{E8147397-6A7A-48EC-B81E-6E799D7B6B11}"/>
                        </a:ext>
                      </a:extLst>
                    </p:cNvPr>
                    <p:cNvSpPr/>
                    <p:nvPr/>
                  </p:nvSpPr>
                  <p:spPr>
                    <a:xfrm rot="10800000">
                      <a:off x="5913000" y="235512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37" name="CustomShape 24">
                      <a:extLst>
                        <a:ext uri="{FF2B5EF4-FFF2-40B4-BE49-F238E27FC236}">
                          <a16:creationId xmlns:a16="http://schemas.microsoft.com/office/drawing/2014/main" id="{29E26348-33D4-4E0B-861E-9DAC4507D27F}"/>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35" name="CustomShape 25">
                    <a:extLst>
                      <a:ext uri="{FF2B5EF4-FFF2-40B4-BE49-F238E27FC236}">
                        <a16:creationId xmlns:a16="http://schemas.microsoft.com/office/drawing/2014/main" id="{3B7072AD-F905-49CD-B01D-693D75168968}"/>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99" name="CustomShape 26">
                <a:extLst>
                  <a:ext uri="{FF2B5EF4-FFF2-40B4-BE49-F238E27FC236}">
                    <a16:creationId xmlns:a16="http://schemas.microsoft.com/office/drawing/2014/main" id="{A985B782-E81F-4C86-8EE1-610E0084A91D}"/>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100" name="CustomShape 27">
                <a:extLst>
                  <a:ext uri="{FF2B5EF4-FFF2-40B4-BE49-F238E27FC236}">
                    <a16:creationId xmlns:a16="http://schemas.microsoft.com/office/drawing/2014/main" id="{B740164D-53E9-4D1E-91AB-BD46908147B5}"/>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01" name="CustomShape 28">
                <a:extLst>
                  <a:ext uri="{FF2B5EF4-FFF2-40B4-BE49-F238E27FC236}">
                    <a16:creationId xmlns:a16="http://schemas.microsoft.com/office/drawing/2014/main" id="{79DECF22-C641-4438-A7A0-C1406D98E1BF}"/>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02" name="CustomShape 29">
                <a:extLst>
                  <a:ext uri="{FF2B5EF4-FFF2-40B4-BE49-F238E27FC236}">
                    <a16:creationId xmlns:a16="http://schemas.microsoft.com/office/drawing/2014/main" id="{C2C35CF4-D511-48A1-A563-AA1FC475D626}"/>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03" name="CustomShape 30">
                <a:extLst>
                  <a:ext uri="{FF2B5EF4-FFF2-40B4-BE49-F238E27FC236}">
                    <a16:creationId xmlns:a16="http://schemas.microsoft.com/office/drawing/2014/main" id="{D4483B46-BE4C-44A6-8B0C-009874E513E6}"/>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104" name="Group 31">
                <a:extLst>
                  <a:ext uri="{FF2B5EF4-FFF2-40B4-BE49-F238E27FC236}">
                    <a16:creationId xmlns:a16="http://schemas.microsoft.com/office/drawing/2014/main" id="{648563F4-C08C-4603-864B-1AE67324AA2B}"/>
                  </a:ext>
                </a:extLst>
              </p:cNvPr>
              <p:cNvGrpSpPr/>
              <p:nvPr/>
            </p:nvGrpSpPr>
            <p:grpSpPr>
              <a:xfrm>
                <a:off x="6069960" y="2170800"/>
                <a:ext cx="511920" cy="446040"/>
                <a:chOff x="6069960" y="2170800"/>
                <a:chExt cx="511920" cy="446040"/>
              </a:xfrm>
            </p:grpSpPr>
            <p:grpSp>
              <p:nvGrpSpPr>
                <p:cNvPr id="128" name="Group 32">
                  <a:extLst>
                    <a:ext uri="{FF2B5EF4-FFF2-40B4-BE49-F238E27FC236}">
                      <a16:creationId xmlns:a16="http://schemas.microsoft.com/office/drawing/2014/main" id="{D4496BBB-742F-49A6-B509-E85E855596D3}"/>
                    </a:ext>
                  </a:extLst>
                </p:cNvPr>
                <p:cNvGrpSpPr/>
                <p:nvPr/>
              </p:nvGrpSpPr>
              <p:grpSpPr>
                <a:xfrm>
                  <a:off x="6069960" y="2170800"/>
                  <a:ext cx="493200" cy="446040"/>
                  <a:chOff x="6069960" y="2170800"/>
                  <a:chExt cx="493200" cy="446040"/>
                </a:xfrm>
              </p:grpSpPr>
              <p:sp>
                <p:nvSpPr>
                  <p:cNvPr id="130" name="CustomShape 33">
                    <a:extLst>
                      <a:ext uri="{FF2B5EF4-FFF2-40B4-BE49-F238E27FC236}">
                        <a16:creationId xmlns:a16="http://schemas.microsoft.com/office/drawing/2014/main" id="{4C20C3A1-315E-4E37-8A95-C132D7D268F0}"/>
                      </a:ext>
                    </a:extLst>
                  </p:cNvPr>
                  <p:cNvSpPr/>
                  <p:nvPr/>
                </p:nvSpPr>
                <p:spPr>
                  <a:xfrm rot="10800000">
                    <a:off x="6069960" y="21708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31" name="CustomShape 34">
                    <a:extLst>
                      <a:ext uri="{FF2B5EF4-FFF2-40B4-BE49-F238E27FC236}">
                        <a16:creationId xmlns:a16="http://schemas.microsoft.com/office/drawing/2014/main" id="{0B1D43F3-3B60-44D1-A5EE-20B6D8223C1E}"/>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29" name="CustomShape 35">
                  <a:extLst>
                    <a:ext uri="{FF2B5EF4-FFF2-40B4-BE49-F238E27FC236}">
                      <a16:creationId xmlns:a16="http://schemas.microsoft.com/office/drawing/2014/main" id="{82B2921E-E052-46A0-B16A-444FD30A01C4}"/>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05" name="CustomShape 36">
                <a:extLst>
                  <a:ext uri="{FF2B5EF4-FFF2-40B4-BE49-F238E27FC236}">
                    <a16:creationId xmlns:a16="http://schemas.microsoft.com/office/drawing/2014/main" id="{034F0DFA-84F4-4985-8D4D-96CE3114F5E3}"/>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06" name="CustomShape 37">
                <a:extLst>
                  <a:ext uri="{FF2B5EF4-FFF2-40B4-BE49-F238E27FC236}">
                    <a16:creationId xmlns:a16="http://schemas.microsoft.com/office/drawing/2014/main" id="{AB58F0A9-A48B-4C10-A495-F60AB91D9092}"/>
                  </a:ext>
                </a:extLst>
              </p:cNvPr>
              <p:cNvSpPr/>
              <p:nvPr/>
            </p:nvSpPr>
            <p:spPr>
              <a:xfrm rot="10800000">
                <a:off x="6230520" y="1953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7" name="CustomShape 38">
                <a:extLst>
                  <a:ext uri="{FF2B5EF4-FFF2-40B4-BE49-F238E27FC236}">
                    <a16:creationId xmlns:a16="http://schemas.microsoft.com/office/drawing/2014/main" id="{5D9EBEB1-7203-4A88-9B31-B1CACE49892E}"/>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08" name="CustomShape 39">
                <a:extLst>
                  <a:ext uri="{FF2B5EF4-FFF2-40B4-BE49-F238E27FC236}">
                    <a16:creationId xmlns:a16="http://schemas.microsoft.com/office/drawing/2014/main" id="{2537CEFC-5D0A-4F34-B7CE-C34C206AC5D7}"/>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09" name="CustomShape 40">
                <a:extLst>
                  <a:ext uri="{FF2B5EF4-FFF2-40B4-BE49-F238E27FC236}">
                    <a16:creationId xmlns:a16="http://schemas.microsoft.com/office/drawing/2014/main" id="{0AF318E7-1024-4746-B46C-1546A280BE7B}"/>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110" name="CustomShape 41">
                <a:extLst>
                  <a:ext uri="{FF2B5EF4-FFF2-40B4-BE49-F238E27FC236}">
                    <a16:creationId xmlns:a16="http://schemas.microsoft.com/office/drawing/2014/main" id="{2E4F6CB4-EA0E-477C-99F0-1FA929C02179}"/>
                  </a:ext>
                </a:extLst>
              </p:cNvPr>
              <p:cNvSpPr/>
              <p:nvPr/>
            </p:nvSpPr>
            <p:spPr>
              <a:xfrm>
                <a:off x="7076520" y="3115440"/>
                <a:ext cx="33408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1" name="CustomShape 42">
                <a:extLst>
                  <a:ext uri="{FF2B5EF4-FFF2-40B4-BE49-F238E27FC236}">
                    <a16:creationId xmlns:a16="http://schemas.microsoft.com/office/drawing/2014/main" id="{4D881155-9057-48B2-A25F-8CF674A59B7A}"/>
                  </a:ext>
                </a:extLst>
              </p:cNvPr>
              <p:cNvSpPr/>
              <p:nvPr/>
            </p:nvSpPr>
            <p:spPr>
              <a:xfrm>
                <a:off x="1176120" y="2900160"/>
                <a:ext cx="2025720" cy="3949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Sollwerttrajektorien</a:t>
                </a:r>
                <a:endParaRPr lang="de-DE" sz="1340" b="1" strike="noStrike" spc="-1" dirty="0">
                  <a:latin typeface="Arial"/>
                </a:endParaRPr>
              </a:p>
            </p:txBody>
          </p:sp>
          <mc:AlternateContent xmlns:mc="http://schemas.openxmlformats.org/markup-compatibility/2006" xmlns:a14="http://schemas.microsoft.com/office/drawing/2010/main">
            <mc:Choice Requires="a14">
              <p:sp>
                <p:nvSpPr>
                  <p:cNvPr id="112" name="CustomShape 43">
                    <a:extLst>
                      <a:ext uri="{FF2B5EF4-FFF2-40B4-BE49-F238E27FC236}">
                        <a16:creationId xmlns:a16="http://schemas.microsoft.com/office/drawing/2014/main" id="{56168CD8-738C-438E-8F37-BCFE72F53E17}"/>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7"/>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3" name="CustomShape 44">
                    <a:extLst>
                      <a:ext uri="{FF2B5EF4-FFF2-40B4-BE49-F238E27FC236}">
                        <a16:creationId xmlns:a16="http://schemas.microsoft.com/office/drawing/2014/main" id="{5D68784E-2306-4DF0-A150-12F311F29D9E}"/>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𝑸</m:t>
                        </m:r>
                      </m:oMath>
                    </a14:m>
                    <a:endParaRPr lang="de-DE" sz="1340" b="0" strike="noStrike" spc="-1" dirty="0">
                      <a:latin typeface="Arial"/>
                    </a:endParaRPr>
                  </a:p>
                </p:txBody>
              </p:sp>
            </mc:Choice>
            <mc:Fallback xmlns="">
              <p:sp>
                <p:nvSpPr>
                  <p:cNvPr id="113" name="CustomShape 44">
                    <a:extLst>
                      <a:ext uri="{FF2B5EF4-FFF2-40B4-BE49-F238E27FC236}">
                        <a16:creationId xmlns:a16="http://schemas.microsoft.com/office/drawing/2014/main" id="{5D68784E-2306-4DF0-A150-12F311F29D9E}"/>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8"/>
                    <a:stretch>
                      <a:fillRect b="-49296"/>
                    </a:stretch>
                  </a:blipFill>
                  <a:ln>
                    <a:noFill/>
                  </a:ln>
                </p:spPr>
                <p:txBody>
                  <a:bodyPr/>
                  <a:lstStyle/>
                  <a:p>
                    <a:r>
                      <a:rPr lang="en-GB">
                        <a:noFill/>
                      </a:rPr>
                      <a:t> </a:t>
                    </a:r>
                  </a:p>
                </p:txBody>
              </p:sp>
            </mc:Fallback>
          </mc:AlternateContent>
          <p:sp>
            <p:nvSpPr>
              <p:cNvPr id="114" name="CustomShape 45">
                <a:extLst>
                  <a:ext uri="{FF2B5EF4-FFF2-40B4-BE49-F238E27FC236}">
                    <a16:creationId xmlns:a16="http://schemas.microsoft.com/office/drawing/2014/main" id="{E97D858E-F219-4F0F-8444-68062257E360}"/>
                  </a:ext>
                </a:extLst>
              </p:cNvPr>
              <p:cNvSpPr/>
              <p:nvPr/>
            </p:nvSpPr>
            <p:spPr>
              <a:xfrm>
                <a:off x="89204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5" name="CustomShape 46">
                <a:extLst>
                  <a:ext uri="{FF2B5EF4-FFF2-40B4-BE49-F238E27FC236}">
                    <a16:creationId xmlns:a16="http://schemas.microsoft.com/office/drawing/2014/main" id="{6A095BBB-772F-49C1-BF33-C76657166D2D}"/>
                  </a:ext>
                </a:extLst>
              </p:cNvPr>
              <p:cNvSpPr/>
              <p:nvPr/>
            </p:nvSpPr>
            <p:spPr>
              <a:xfrm>
                <a:off x="32018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16" name="CustomShape 47">
                <a:extLst>
                  <a:ext uri="{FF2B5EF4-FFF2-40B4-BE49-F238E27FC236}">
                    <a16:creationId xmlns:a16="http://schemas.microsoft.com/office/drawing/2014/main" id="{0021B381-6BDB-42A4-9B23-1A64818E92FA}"/>
                  </a:ext>
                </a:extLst>
              </p:cNvPr>
              <p:cNvSpPr/>
              <p:nvPr/>
            </p:nvSpPr>
            <p:spPr>
              <a:xfrm>
                <a:off x="5329080" y="3115440"/>
                <a:ext cx="267120" cy="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17" name="CustomShape 48">
                <a:extLst>
                  <a:ext uri="{FF2B5EF4-FFF2-40B4-BE49-F238E27FC236}">
                    <a16:creationId xmlns:a16="http://schemas.microsoft.com/office/drawing/2014/main" id="{5BA8827F-5EA4-49A2-999A-C75A12465A1B}"/>
                  </a:ext>
                </a:extLst>
              </p:cNvPr>
              <p:cNvSpPr/>
              <p:nvPr/>
            </p:nvSpPr>
            <p:spPr>
              <a:xfrm>
                <a:off x="442314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18" name="CustomShape 50">
                <a:extLst>
                  <a:ext uri="{FF2B5EF4-FFF2-40B4-BE49-F238E27FC236}">
                    <a16:creationId xmlns:a16="http://schemas.microsoft.com/office/drawing/2014/main" id="{8147FE20-B6D4-4880-A575-EDD667875254}"/>
                  </a:ext>
                </a:extLst>
              </p:cNvPr>
              <p:cNvSpPr/>
              <p:nvPr/>
            </p:nvSpPr>
            <p:spPr>
              <a:xfrm>
                <a:off x="2945877" y="1289154"/>
                <a:ext cx="3372126" cy="7621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1" strike="noStrike" spc="-1" dirty="0">
                  <a:latin typeface="Arial"/>
                </a:endParaRPr>
              </a:p>
              <a:p>
                <a:pPr algn="ctr">
                  <a:lnSpc>
                    <a:spcPct val="100000"/>
                  </a:lnSpc>
                </a:pPr>
                <a:r>
                  <a:rPr lang="en" sz="1340" b="0" strike="noStrike" spc="-1" dirty="0">
                    <a:solidFill>
                      <a:srgbClr val="000000"/>
                    </a:solidFill>
                    <a:latin typeface="Calibri"/>
                  </a:rPr>
                  <a:t>(Verschleiß, Außentemp., Kühlwassertemp., Materialeigenschaften)</a:t>
                </a:r>
                <a:endParaRPr lang="de-DE" sz="1340" b="0" strike="noStrike" spc="-1" dirty="0">
                  <a:latin typeface="Arial"/>
                </a:endParaRPr>
              </a:p>
            </p:txBody>
          </p:sp>
          <p:sp>
            <p:nvSpPr>
              <p:cNvPr id="119" name="CustomShape 51">
                <a:extLst>
                  <a:ext uri="{FF2B5EF4-FFF2-40B4-BE49-F238E27FC236}">
                    <a16:creationId xmlns:a16="http://schemas.microsoft.com/office/drawing/2014/main" id="{10C167C9-23F3-47EE-AF51-EBC6025D3E03}"/>
                  </a:ext>
                </a:extLst>
              </p:cNvPr>
              <p:cNvSpPr/>
              <p:nvPr/>
            </p:nvSpPr>
            <p:spPr>
              <a:xfrm>
                <a:off x="809982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20" name="CustomShape 53">
                <a:extLst>
                  <a:ext uri="{FF2B5EF4-FFF2-40B4-BE49-F238E27FC236}">
                    <a16:creationId xmlns:a16="http://schemas.microsoft.com/office/drawing/2014/main" id="{EDBF9BD7-503F-40D9-9CCA-DA51AEAE5068}"/>
                  </a:ext>
                </a:extLst>
              </p:cNvPr>
              <p:cNvSpPr/>
              <p:nvPr/>
            </p:nvSpPr>
            <p:spPr>
              <a:xfrm>
                <a:off x="7156440" y="1270434"/>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Materialeigenschaften)</a:t>
                </a:r>
                <a:endParaRPr lang="de-DE" sz="1340" b="0" strike="noStrike" spc="-1" dirty="0">
                  <a:latin typeface="Arial"/>
                </a:endParaRPr>
              </a:p>
            </p:txBody>
          </p:sp>
          <p:sp>
            <p:nvSpPr>
              <p:cNvPr id="121" name="CustomShape 54">
                <a:extLst>
                  <a:ext uri="{FF2B5EF4-FFF2-40B4-BE49-F238E27FC236}">
                    <a16:creationId xmlns:a16="http://schemas.microsoft.com/office/drawing/2014/main" id="{40D3504F-8FA6-40AA-B80A-370031D2541A}"/>
                  </a:ext>
                </a:extLst>
              </p:cNvPr>
              <p:cNvSpPr/>
              <p:nvPr/>
            </p:nvSpPr>
            <p:spPr>
              <a:xfrm rot="5400000">
                <a:off x="4224596" y="1293649"/>
                <a:ext cx="67133" cy="4140915"/>
              </a:xfrm>
              <a:prstGeom prst="bentConnector3">
                <a:avLst>
                  <a:gd name="adj1" fmla="val 1333527"/>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2" name="CustomShape 55">
                <a:extLst>
                  <a:ext uri="{FF2B5EF4-FFF2-40B4-BE49-F238E27FC236}">
                    <a16:creationId xmlns:a16="http://schemas.microsoft.com/office/drawing/2014/main" id="{436B6001-C64F-459C-8946-DFF0F9CE2394}"/>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123" name="CustomShape 56">
                <a:extLst>
                  <a:ext uri="{FF2B5EF4-FFF2-40B4-BE49-F238E27FC236}">
                    <a16:creationId xmlns:a16="http://schemas.microsoft.com/office/drawing/2014/main" id="{23A8833A-E983-459A-BACE-A0AB965C28CF}"/>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24" name="Group 57">
                <a:extLst>
                  <a:ext uri="{FF2B5EF4-FFF2-40B4-BE49-F238E27FC236}">
                    <a16:creationId xmlns:a16="http://schemas.microsoft.com/office/drawing/2014/main" id="{732EA22F-91F9-49BC-976C-D59D7ED6D95D}"/>
                  </a:ext>
                </a:extLst>
              </p:cNvPr>
              <p:cNvGrpSpPr/>
              <p:nvPr/>
            </p:nvGrpSpPr>
            <p:grpSpPr>
              <a:xfrm>
                <a:off x="10022040" y="2350440"/>
                <a:ext cx="560880" cy="457920"/>
                <a:chOff x="10022040" y="2350440"/>
                <a:chExt cx="560880" cy="457920"/>
              </a:xfrm>
            </p:grpSpPr>
            <p:sp>
              <p:nvSpPr>
                <p:cNvPr id="126" name="CustomShape 58">
                  <a:extLst>
                    <a:ext uri="{FF2B5EF4-FFF2-40B4-BE49-F238E27FC236}">
                      <a16:creationId xmlns:a16="http://schemas.microsoft.com/office/drawing/2014/main" id="{7157A3FC-D043-4796-8FB8-D734BB1093E4}"/>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7" name="CustomShape 59">
                  <a:extLst>
                    <a:ext uri="{FF2B5EF4-FFF2-40B4-BE49-F238E27FC236}">
                      <a16:creationId xmlns:a16="http://schemas.microsoft.com/office/drawing/2014/main" id="{6D90F035-E2BB-4890-95A1-CC5BB8EDDAB1}"/>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25" name="CustomShape 60">
                <a:extLst>
                  <a:ext uri="{FF2B5EF4-FFF2-40B4-BE49-F238E27FC236}">
                    <a16:creationId xmlns:a16="http://schemas.microsoft.com/office/drawing/2014/main" id="{A92EAD59-8F43-4166-B929-808E45D5B380}"/>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88" name="CustomShape 46">
              <a:extLst>
                <a:ext uri="{FF2B5EF4-FFF2-40B4-BE49-F238E27FC236}">
                  <a16:creationId xmlns:a16="http://schemas.microsoft.com/office/drawing/2014/main" id="{41D4821D-6D1C-4B1D-AE31-02B9A63D7CD4}"/>
                </a:ext>
              </a:extLst>
            </p:cNvPr>
            <p:cNvSpPr/>
            <p:nvPr/>
          </p:nvSpPr>
          <p:spPr>
            <a:xfrm>
              <a:off x="402232" y="53906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9" name="CustomShape 42">
              <a:extLst>
                <a:ext uri="{FF2B5EF4-FFF2-40B4-BE49-F238E27FC236}">
                  <a16:creationId xmlns:a16="http://schemas.microsoft.com/office/drawing/2014/main" id="{D194322D-518F-4B7B-BFA2-C0BB7B224BA0}"/>
                </a:ext>
              </a:extLst>
            </p:cNvPr>
            <p:cNvSpPr/>
            <p:nvPr/>
          </p:nvSpPr>
          <p:spPr>
            <a:xfrm>
              <a:off x="-1344463" y="5175360"/>
              <a:ext cx="2025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Prozessparameter</a:t>
              </a:r>
              <a:endParaRPr lang="de-DE" sz="1340" b="0" strike="noStrike" spc="-1" dirty="0">
                <a:latin typeface="Arial"/>
              </a:endParaRPr>
            </a:p>
          </p:txBody>
        </p:sp>
      </p:grpSp>
      <p:sp>
        <p:nvSpPr>
          <p:cNvPr id="147" name="TextShape 4">
            <a:extLst>
              <a:ext uri="{FF2B5EF4-FFF2-40B4-BE49-F238E27FC236}">
                <a16:creationId xmlns:a16="http://schemas.microsoft.com/office/drawing/2014/main" id="{4DE4A6EE-58B8-41EF-98AC-B35F0E39D97C}"/>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149" name="Textfeld 148">
            <a:extLst>
              <a:ext uri="{FF2B5EF4-FFF2-40B4-BE49-F238E27FC236}">
                <a16:creationId xmlns:a16="http://schemas.microsoft.com/office/drawing/2014/main" id="{7CA0E31F-0317-449C-BEA4-A3A82462BF66}"/>
              </a:ext>
            </a:extLst>
          </p:cNvPr>
          <p:cNvSpPr txBox="1"/>
          <p:nvPr/>
        </p:nvSpPr>
        <p:spPr>
          <a:xfrm>
            <a:off x="11482056" y="2832936"/>
            <a:ext cx="341523" cy="246221"/>
          </a:xfrm>
          <a:prstGeom prst="rect">
            <a:avLst/>
          </a:prstGeom>
          <a:noFill/>
        </p:spPr>
        <p:txBody>
          <a:bodyPr wrap="square" rtlCol="0">
            <a:spAutoFit/>
          </a:bodyPr>
          <a:lstStyle/>
          <a:p>
            <a:r>
              <a:rPr lang="de-DE" sz="1000" dirty="0"/>
              <a:t>[7]</a:t>
            </a:r>
          </a:p>
        </p:txBody>
      </p:sp>
    </p:spTree>
    <p:extLst>
      <p:ext uri="{BB962C8B-B14F-4D97-AF65-F5344CB8AC3E}">
        <p14:creationId xmlns:p14="http://schemas.microsoft.com/office/powerpoint/2010/main" val="36375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1"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extShape 1"/>
          <p:cNvSpPr txBox="1"/>
          <p:nvPr/>
        </p:nvSpPr>
        <p:spPr>
          <a:xfrm>
            <a:off x="192240" y="981000"/>
            <a:ext cx="11999760" cy="5471640"/>
          </a:xfrm>
          <a:prstGeom prst="rect">
            <a:avLst/>
          </a:prstGeom>
          <a:noFill/>
          <a:ln>
            <a:noFill/>
          </a:ln>
        </p:spPr>
        <p:txBody>
          <a:bodyPr lIns="108000" tIns="72000" rIns="108000" bIns="72000">
            <a:noAutofit/>
          </a:bodyPr>
          <a:lstStyle/>
          <a:p>
            <a:pPr marL="539750" indent="-539750">
              <a:tabLst>
                <a:tab pos="539750" algn="l"/>
              </a:tabLst>
            </a:pPr>
            <a:r>
              <a:rPr lang="de-DE" spc="-1" dirty="0">
                <a:solidFill>
                  <a:srgbClr val="000000"/>
                </a:solidFill>
                <a:cs typeface="Calibri" panose="020F0502020204030204" pitchFamily="34" charset="0"/>
              </a:rPr>
              <a:t>[1]	</a:t>
            </a:r>
            <a:r>
              <a:rPr lang="de-DE" dirty="0">
                <a:hlinkClick r:id="rId2"/>
              </a:rPr>
              <a:t>https://hmq-laserscanning.ch/referenzen/644/spritzgiessmaschine.html</a:t>
            </a:r>
            <a:endParaRPr lang="de-DE" dirty="0"/>
          </a:p>
          <a:p>
            <a:pPr marL="539750" indent="-539750">
              <a:tabLst>
                <a:tab pos="539750" algn="l"/>
              </a:tabLst>
            </a:pPr>
            <a:r>
              <a:rPr lang="de-DE" dirty="0"/>
              <a:t>[2]	</a:t>
            </a:r>
            <a:r>
              <a:rPr lang="de-DE" dirty="0">
                <a:hlinkClick r:id="rId3"/>
              </a:rPr>
              <a:t>https://y6b8k9e7.stackpathcdn.com/wp-content/uploads/2018/09/The-four-industrial-revolutions.jpg</a:t>
            </a:r>
            <a:r>
              <a:rPr lang="de-DE" dirty="0"/>
              <a:t> </a:t>
            </a:r>
          </a:p>
          <a:p>
            <a:pPr marL="539750" indent="-539750">
              <a:tabLst>
                <a:tab pos="539750" algn="l"/>
              </a:tabLst>
            </a:pPr>
            <a:r>
              <a:rPr lang="de-DE" spc="-1" dirty="0">
                <a:solidFill>
                  <a:srgbClr val="000000"/>
                </a:solidFill>
                <a:cs typeface="Calibri" panose="020F0502020204030204" pitchFamily="34" charset="0"/>
              </a:rPr>
              <a:t>[3]	Maschinelles Lernen – Kompetenzen, Anwendungen und Forschungsbedarf, Fraunhofer-Gesellschaft, BMBF-Bericht, Förderkennzeichen: 01IS17019</a:t>
            </a:r>
          </a:p>
          <a:p>
            <a:pPr marL="539750" indent="-539750">
              <a:tabLst>
                <a:tab pos="539750" algn="l"/>
              </a:tabLst>
            </a:pPr>
            <a:r>
              <a:rPr lang="de-DE" spc="-1" dirty="0">
                <a:solidFill>
                  <a:srgbClr val="000000"/>
                </a:solidFill>
                <a:cs typeface="Calibri" panose="020F0502020204030204" pitchFamily="34" charset="0"/>
              </a:rPr>
              <a:t>[4]	</a:t>
            </a:r>
            <a:r>
              <a:rPr lang="de-DE" spc="-1" dirty="0">
                <a:solidFill>
                  <a:srgbClr val="000000"/>
                </a:solidFill>
                <a:cs typeface="Calibri" panose="020F0502020204030204" pitchFamily="34" charset="0"/>
                <a:hlinkClick r:id="rId4"/>
              </a:rPr>
              <a:t>https://muenchen.digital/blog/digitaler-zwilling-in-muenchen-ein-leuchtturmprojekt-auf-dem-weg-zur-digitalen-metropole/</a:t>
            </a:r>
            <a:r>
              <a:rPr lang="de-DE" spc="-1" dirty="0">
                <a:solidFill>
                  <a:srgbClr val="000000"/>
                </a:solidFill>
                <a:cs typeface="Calibri" panose="020F0502020204030204" pitchFamily="34" charset="0"/>
              </a:rPr>
              <a:t> </a:t>
            </a:r>
          </a:p>
          <a:p>
            <a:pPr marL="539750" indent="-539750">
              <a:tabLst>
                <a:tab pos="539750" algn="l"/>
              </a:tabLst>
            </a:pPr>
            <a:r>
              <a:rPr lang="de-DE" spc="-1" dirty="0">
                <a:solidFill>
                  <a:srgbClr val="000000"/>
                </a:solidFill>
                <a:cs typeface="Calibri" panose="020F0502020204030204" pitchFamily="34" charset="0"/>
              </a:rPr>
              <a:t>[5]	Arburg GmbH &amp; Co. KG</a:t>
            </a:r>
          </a:p>
          <a:p>
            <a:pPr marL="539750" indent="-539750">
              <a:tabLst>
                <a:tab pos="539750" algn="l"/>
              </a:tabLst>
            </a:pPr>
            <a:r>
              <a:rPr lang="de-DE" spc="-1" dirty="0">
                <a:solidFill>
                  <a:srgbClr val="000000"/>
                </a:solidFill>
                <a:cs typeface="Calibri" panose="020F0502020204030204" pitchFamily="34" charset="0"/>
              </a:rPr>
              <a:t>[6]	</a:t>
            </a:r>
            <a:r>
              <a:rPr lang="en-US" spc="-1" dirty="0">
                <a:solidFill>
                  <a:srgbClr val="000000"/>
                </a:solidFill>
                <a:cs typeface="Calibri" panose="020F0502020204030204" pitchFamily="34" charset="0"/>
              </a:rPr>
              <a:t>Sumitomo (SHI) Demag Plastics Machinery GmbH</a:t>
            </a:r>
            <a:endParaRPr lang="de-DE" spc="-1" dirty="0">
              <a:solidFill>
                <a:srgbClr val="000000"/>
              </a:solidFill>
              <a:cs typeface="Calibri" panose="020F0502020204030204" pitchFamily="34" charset="0"/>
            </a:endParaRPr>
          </a:p>
          <a:p>
            <a:pPr marL="539750" indent="-539750">
              <a:tabLst>
                <a:tab pos="539750" algn="l"/>
              </a:tabLst>
            </a:pPr>
            <a:r>
              <a:rPr lang="de-DE" spc="-1" dirty="0">
                <a:solidFill>
                  <a:srgbClr val="000000"/>
                </a:solidFill>
                <a:cs typeface="Calibri" panose="020F0502020204030204" pitchFamily="34" charset="0"/>
              </a:rPr>
              <a:t>[7]	Schmitt et al. „Digitaler Zwilling in der Kunststofftechnik“. In: Industrie 4.0 Management 37 (2021) 2, p. 17-20</a:t>
            </a:r>
            <a:endParaRPr lang="de-DE" dirty="0"/>
          </a:p>
          <a:p>
            <a:pPr marL="539750" indent="-539750">
              <a:tabLst>
                <a:tab pos="539750" algn="l"/>
              </a:tabLst>
            </a:pPr>
            <a:r>
              <a:rPr lang="de-DE" spc="-1" dirty="0">
                <a:solidFill>
                  <a:srgbClr val="000000"/>
                </a:solidFill>
                <a:cs typeface="Calibri" panose="020F0502020204030204" pitchFamily="34" charset="0"/>
              </a:rPr>
              <a:t>[8]	</a:t>
            </a:r>
            <a:r>
              <a:rPr lang="en-GB" dirty="0">
                <a:hlinkClick r:id="rId5"/>
              </a:rPr>
              <a:t>https://de.wikipedia.org/wiki/Notebook</a:t>
            </a:r>
            <a:endParaRPr lang="de-DE" spc="-1" dirty="0">
              <a:solidFill>
                <a:srgbClr val="000000"/>
              </a:solidFill>
              <a:cs typeface="Calibri" panose="020F0502020204030204" pitchFamily="34" charset="0"/>
            </a:endParaRPr>
          </a:p>
          <a:p>
            <a:pPr marL="539750" indent="-539750">
              <a:tabLst>
                <a:tab pos="539750" algn="l"/>
              </a:tabLst>
            </a:pPr>
            <a:r>
              <a:rPr lang="de-DE" spc="-1" dirty="0">
                <a:solidFill>
                  <a:srgbClr val="000000"/>
                </a:solidFill>
                <a:cs typeface="Calibri" panose="020F0502020204030204" pitchFamily="34" charset="0"/>
              </a:rPr>
              <a:t>[9]	</a:t>
            </a:r>
            <a:r>
              <a:rPr lang="en-GB" dirty="0">
                <a:hlinkClick r:id="rId6"/>
              </a:rPr>
              <a:t>https://opcfoundation.org/ </a:t>
            </a:r>
            <a:endParaRPr lang="en-GB" dirty="0"/>
          </a:p>
          <a:p>
            <a:pPr marL="539750" indent="-539750">
              <a:tabLst>
                <a:tab pos="539750" algn="l"/>
              </a:tabLst>
            </a:pPr>
            <a:r>
              <a:rPr lang="de-DE" spc="-1" dirty="0">
                <a:solidFill>
                  <a:srgbClr val="000000"/>
                </a:solidFill>
                <a:cs typeface="Calibri" panose="020F0502020204030204" pitchFamily="34" charset="0"/>
              </a:rPr>
              <a:t>[10]	</a:t>
            </a:r>
            <a:r>
              <a:rPr lang="en-GB" dirty="0">
                <a:hlinkClick r:id="rId7"/>
              </a:rPr>
              <a:t>https://www.arburg.com/fileadmin/redaktion/bilder/presse_300dpi/arburg_091335__allrounder_370h.jpg</a:t>
            </a:r>
            <a:endParaRPr lang="de-DE" spc="-1" dirty="0">
              <a:solidFill>
                <a:srgbClr val="000000"/>
              </a:solidFill>
              <a:cs typeface="Calibri" panose="020F0502020204030204" pitchFamily="34" charset="0"/>
            </a:endParaRPr>
          </a:p>
          <a:p>
            <a:pPr marL="539750" indent="-539750">
              <a:tabLst>
                <a:tab pos="539750" algn="l"/>
              </a:tabLst>
            </a:pPr>
            <a:r>
              <a:rPr lang="de-DE" spc="-1" dirty="0">
                <a:solidFill>
                  <a:srgbClr val="000000"/>
                </a:solidFill>
                <a:cs typeface="Calibri" panose="020F0502020204030204" pitchFamily="34" charset="0"/>
              </a:rPr>
              <a:t>[11]	</a:t>
            </a:r>
            <a:r>
              <a:rPr lang="en-GB" dirty="0">
                <a:hlinkClick r:id="rId8"/>
              </a:rPr>
              <a:t>https://de.wikipedia.org/wiki/Raspberry_Pi</a:t>
            </a:r>
            <a:endParaRPr lang="de-DE" spc="-1" dirty="0">
              <a:solidFill>
                <a:srgbClr val="000000"/>
              </a:solidFill>
              <a:cs typeface="Calibri" panose="020F0502020204030204" pitchFamily="34" charset="0"/>
            </a:endParaRPr>
          </a:p>
          <a:p>
            <a:pPr marL="539750" indent="-539750">
              <a:tabLst>
                <a:tab pos="539750" algn="l"/>
              </a:tabLst>
            </a:pPr>
            <a:r>
              <a:rPr lang="de-DE" spc="-1" dirty="0">
                <a:solidFill>
                  <a:srgbClr val="000000"/>
                </a:solidFill>
                <a:cs typeface="Calibri" panose="020F0502020204030204" pitchFamily="34" charset="0"/>
              </a:rPr>
              <a:t>[12]	</a:t>
            </a:r>
            <a:r>
              <a:rPr lang="en-GB" dirty="0">
                <a:hlinkClick r:id="rId9"/>
              </a:rPr>
              <a:t>https://de.wikipedia.org/wiki/Universal_Serial_Bus</a:t>
            </a:r>
            <a:endParaRPr lang="en-GB" dirty="0"/>
          </a:p>
          <a:p>
            <a:pPr marL="539750" indent="-539750">
              <a:tabLst>
                <a:tab pos="539750" algn="l"/>
              </a:tabLst>
            </a:pPr>
            <a:r>
              <a:rPr lang="de-DE" spc="-1" dirty="0">
                <a:solidFill>
                  <a:srgbClr val="000000"/>
                </a:solidFill>
                <a:cs typeface="Calibri" panose="020F0502020204030204" pitchFamily="34" charset="0"/>
              </a:rPr>
              <a:t>[13]	 </a:t>
            </a:r>
            <a:r>
              <a:rPr lang="de-DE" spc="-1" dirty="0">
                <a:solidFill>
                  <a:srgbClr val="000000"/>
                </a:solidFill>
                <a:cs typeface="Calibri" panose="020F0502020204030204" pitchFamily="34" charset="0"/>
                <a:hlinkClick r:id="rId10"/>
              </a:rPr>
              <a:t>https://www.omega.de/pptst/OS-MINIUSB.html</a:t>
            </a:r>
            <a:r>
              <a:rPr lang="de-DE" spc="-1" dirty="0">
                <a:solidFill>
                  <a:srgbClr val="000000"/>
                </a:solidFill>
                <a:cs typeface="Calibri" panose="020F0502020204030204" pitchFamily="34" charset="0"/>
              </a:rPr>
              <a:t> </a:t>
            </a:r>
          </a:p>
        </p:txBody>
      </p:sp>
      <p:sp>
        <p:nvSpPr>
          <p:cNvPr id="728"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Quellenverzeichnis</a:t>
            </a:r>
            <a:endParaRPr lang="de-DE" sz="2800" b="0" strike="noStrike" spc="-1" dirty="0">
              <a:solidFill>
                <a:srgbClr val="000000"/>
              </a:solidFill>
              <a:latin typeface="Arial"/>
            </a:endParaRPr>
          </a:p>
        </p:txBody>
      </p:sp>
      <p:sp>
        <p:nvSpPr>
          <p:cNvPr id="731"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C1CDC8D3-4DF9-4365-B00E-0A3BAAA04262}" type="slidenum">
              <a:rPr lang="de-DE" sz="1200" b="0" strike="noStrike" spc="-1">
                <a:solidFill>
                  <a:srgbClr val="8B8B8B"/>
                </a:solidFill>
                <a:latin typeface="Arial"/>
              </a:rPr>
              <a:t>40</a:t>
            </a:fld>
            <a:endParaRPr lang="de-DE" sz="1200" b="0" strike="noStrike" spc="-1">
              <a:latin typeface="Times New Roman"/>
            </a:endParaRPr>
          </a:p>
        </p:txBody>
      </p:sp>
      <p:sp>
        <p:nvSpPr>
          <p:cNvPr id="7" name="TextShape 3">
            <a:extLst>
              <a:ext uri="{FF2B5EF4-FFF2-40B4-BE49-F238E27FC236}">
                <a16:creationId xmlns:a16="http://schemas.microsoft.com/office/drawing/2014/main" id="{6A250552-0FA2-4814-A16F-85C675DD16FD}"/>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F0548D25-85FC-45EA-8388-82B3207583C5}"/>
              </a:ext>
            </a:extLst>
          </p:cNvPr>
          <p:cNvSpPr>
            <a:spLocks noGrp="1"/>
          </p:cNvSpPr>
          <p:nvPr>
            <p:ph type="ftr" idx="13"/>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A581006D-DDAC-4F4A-B464-89AABBCAB0E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40</a:t>
            </a:fld>
            <a:endParaRPr lang="de-DE" sz="1200" b="0" strike="noStrike" spc="-1">
              <a:latin typeface="Times New Roman"/>
            </a:endParaRPr>
          </a:p>
        </p:txBody>
      </p:sp>
      <p:sp>
        <p:nvSpPr>
          <p:cNvPr id="9" name="TextShape 4">
            <a:extLst>
              <a:ext uri="{FF2B5EF4-FFF2-40B4-BE49-F238E27FC236}">
                <a16:creationId xmlns:a16="http://schemas.microsoft.com/office/drawing/2014/main" id="{A70DCD43-81CA-42AC-85A9-9323E2A5260C}"/>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592748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12B3160C-3325-4721-B9E0-48C1D23EAED2}"/>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7B8BF01B-51BB-4E50-A1E5-5D07771E3E5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5</a:t>
            </a:fld>
            <a:endParaRPr lang="de-DE" sz="1200" b="0" strike="noStrike" spc="-1">
              <a:latin typeface="Times New Roman"/>
            </a:endParaRPr>
          </a:p>
        </p:txBody>
      </p:sp>
      <p:sp>
        <p:nvSpPr>
          <p:cNvPr id="63" name="TextShape 1">
            <a:extLst>
              <a:ext uri="{FF2B5EF4-FFF2-40B4-BE49-F238E27FC236}">
                <a16:creationId xmlns:a16="http://schemas.microsoft.com/office/drawing/2014/main" id="{6EE1F934-FC2C-468E-A6BC-19BD16A2AD49}"/>
              </a:ext>
            </a:extLst>
          </p:cNvPr>
          <p:cNvSpPr txBox="1"/>
          <p:nvPr/>
        </p:nvSpPr>
        <p:spPr>
          <a:xfrm>
            <a:off x="192120" y="4025437"/>
            <a:ext cx="11807640" cy="2410632"/>
          </a:xfrm>
          <a:prstGeom prst="rect">
            <a:avLst/>
          </a:prstGeom>
          <a:noFill/>
          <a:ln>
            <a:noFill/>
          </a:ln>
        </p:spPr>
        <p:txBody>
          <a:bodyPr lIns="122040" tIns="122040" rIns="122040" bIns="122040">
            <a:noAutofit/>
          </a:bodyPr>
          <a:lstStyle/>
          <a:p>
            <a:pPr>
              <a:lnSpc>
                <a:spcPts val="2401"/>
              </a:lnSpc>
              <a:spcAft>
                <a:spcPts val="600"/>
              </a:spcAft>
              <a:buClr>
                <a:srgbClr val="000000"/>
              </a:buClr>
            </a:pPr>
            <a:r>
              <a:rPr lang="en" sz="1600" b="0" strike="noStrike" spc="-1" dirty="0">
                <a:solidFill>
                  <a:srgbClr val="000000"/>
                </a:solidFill>
                <a:latin typeface="Calibri"/>
              </a:rPr>
              <a:t>Übliche Ansätze zur Modellierung / Regelung / Steuerung der Bauteilqualität:</a:t>
            </a:r>
          </a:p>
          <a:p>
            <a:pPr marL="182563" indent="-182563">
              <a:lnSpc>
                <a:spcPts val="2401"/>
              </a:lnSpc>
              <a:buClr>
                <a:srgbClr val="000000"/>
              </a:buClr>
              <a:buFont typeface="Arial" panose="020B0604020202020204" pitchFamily="34" charset="0"/>
              <a:buChar char="•"/>
            </a:pPr>
            <a:r>
              <a:rPr lang="en" sz="1600" b="1" strike="noStrike" spc="-1" dirty="0">
                <a:solidFill>
                  <a:srgbClr val="000000"/>
                </a:solidFill>
                <a:latin typeface="Calibri"/>
              </a:rPr>
              <a:t>Regressionsmodelle</a:t>
            </a:r>
            <a:r>
              <a:rPr lang="en" sz="1600" b="0" strike="noStrike" spc="-1" dirty="0">
                <a:solidFill>
                  <a:srgbClr val="000000"/>
                </a:solidFill>
                <a:latin typeface="Calibri"/>
              </a:rPr>
              <a:t> basierend auf DOE-Versuchsplänen: Vernachlässigen dynamische Zusammenhänge zwischen Prozessgrößentrajektorien und den resultierenden Bauteileigenschaften</a:t>
            </a:r>
          </a:p>
          <a:p>
            <a:pPr marL="182563" indent="-182563">
              <a:lnSpc>
                <a:spcPts val="2401"/>
              </a:lnSpc>
              <a:buClr>
                <a:srgbClr val="000000"/>
              </a:buClr>
              <a:buFont typeface="Arial" panose="020B0604020202020204" pitchFamily="34" charset="0"/>
              <a:buChar char="•"/>
            </a:pPr>
            <a:r>
              <a:rPr lang="en" sz="1600" b="1" strike="noStrike" spc="-1" dirty="0">
                <a:solidFill>
                  <a:srgbClr val="000000"/>
                </a:solidFill>
                <a:latin typeface="Calibri"/>
              </a:rPr>
              <a:t>Prozessregelung</a:t>
            </a:r>
            <a:r>
              <a:rPr lang="en" sz="1600" b="0" strike="noStrike" spc="-1" dirty="0">
                <a:solidFill>
                  <a:srgbClr val="000000"/>
                </a:solidFill>
                <a:latin typeface="Calibri"/>
              </a:rPr>
              <a:t>: Regelung der Prozessgrößen unter der Annahme, dass deren Zusammenhang mit den Bauteileigenschaften unveränderlich sei, was bei Wirken äußerer Störgrößen (Materialeigenschaften, Außentemperatur, etc.) nicht der Fall sein muss</a:t>
            </a:r>
          </a:p>
          <a:p>
            <a:pPr marL="182563" indent="-182563">
              <a:lnSpc>
                <a:spcPts val="2401"/>
              </a:lnSpc>
              <a:buClr>
                <a:srgbClr val="000000"/>
              </a:buClr>
              <a:buFont typeface="Arial" panose="020B0604020202020204" pitchFamily="34" charset="0"/>
              <a:buChar char="•"/>
            </a:pPr>
            <a:r>
              <a:rPr lang="en" sz="1600" b="1" spc="-1" dirty="0">
                <a:solidFill>
                  <a:srgbClr val="000000"/>
                </a:solidFill>
                <a:latin typeface="Calibri"/>
              </a:rPr>
              <a:t>Eigenschaftsregelungen </a:t>
            </a:r>
            <a:r>
              <a:rPr lang="en" sz="1600" spc="-1" dirty="0">
                <a:solidFill>
                  <a:srgbClr val="000000"/>
                </a:solidFill>
                <a:latin typeface="Calibri"/>
              </a:rPr>
              <a:t>wie bspw. Engel iQ weight control: Ebenfalls Prozessregelung, indirekte Regelung des eingespritzten Schmelzevolumens, Kompensation von Viskositätsschwankungen , keine  Berücksichtigung weiterer Bauteileigenschaften</a:t>
            </a:r>
            <a:endParaRPr lang="en" sz="1600" b="0" strike="noStrike" spc="-1" dirty="0">
              <a:solidFill>
                <a:srgbClr val="000000"/>
              </a:solidFill>
              <a:latin typeface="Calibri"/>
            </a:endParaRPr>
          </a:p>
        </p:txBody>
      </p:sp>
      <p:grpSp>
        <p:nvGrpSpPr>
          <p:cNvPr id="126" name="Gruppieren 125">
            <a:extLst>
              <a:ext uri="{FF2B5EF4-FFF2-40B4-BE49-F238E27FC236}">
                <a16:creationId xmlns:a16="http://schemas.microsoft.com/office/drawing/2014/main" id="{432A832F-D1B1-4F91-B708-D6EB7DE84BAB}"/>
              </a:ext>
            </a:extLst>
          </p:cNvPr>
          <p:cNvGrpSpPr/>
          <p:nvPr/>
        </p:nvGrpSpPr>
        <p:grpSpPr>
          <a:xfrm>
            <a:off x="124615" y="686843"/>
            <a:ext cx="11942770" cy="3031926"/>
            <a:chOff x="-1344463" y="3545634"/>
            <a:chExt cx="11942770" cy="3031926"/>
          </a:xfrm>
        </p:grpSpPr>
        <p:grpSp>
          <p:nvGrpSpPr>
            <p:cNvPr id="127" name="Group 3">
              <a:extLst>
                <a:ext uri="{FF2B5EF4-FFF2-40B4-BE49-F238E27FC236}">
                  <a16:creationId xmlns:a16="http://schemas.microsoft.com/office/drawing/2014/main" id="{724C1775-DCB7-4AAE-AEA6-3C96D3F78290}"/>
                </a:ext>
              </a:extLst>
            </p:cNvPr>
            <p:cNvGrpSpPr/>
            <p:nvPr/>
          </p:nvGrpSpPr>
          <p:grpSpPr>
            <a:xfrm>
              <a:off x="842400" y="3545634"/>
              <a:ext cx="9755907" cy="3031926"/>
              <a:chOff x="1176120" y="1270434"/>
              <a:chExt cx="9755907" cy="3031926"/>
            </a:xfrm>
          </p:grpSpPr>
          <p:sp>
            <p:nvSpPr>
              <p:cNvPr id="130" name="CustomShape 4">
                <a:extLst>
                  <a:ext uri="{FF2B5EF4-FFF2-40B4-BE49-F238E27FC236}">
                    <a16:creationId xmlns:a16="http://schemas.microsoft.com/office/drawing/2014/main" id="{709C35BD-0460-4100-89C9-4518133CB0BE}"/>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dirty="0">
                    <a:solidFill>
                      <a:srgbClr val="000000"/>
                    </a:solidFill>
                    <a:latin typeface="Calibri"/>
                  </a:rPr>
                  <a:t>Spritzgieß-</a:t>
                </a:r>
                <a:br>
                  <a:rPr dirty="0"/>
                </a:br>
                <a:r>
                  <a:rPr lang="en" sz="1340" b="0" strike="noStrike" spc="-1" dirty="0">
                    <a:solidFill>
                      <a:srgbClr val="000000"/>
                    </a:solidFill>
                    <a:latin typeface="Calibri"/>
                  </a:rPr>
                  <a:t>maschine</a:t>
                </a:r>
                <a:endParaRPr lang="de-DE" sz="1340" b="0" strike="noStrike" spc="-1" dirty="0">
                  <a:latin typeface="Arial"/>
                </a:endParaRPr>
              </a:p>
            </p:txBody>
          </p:sp>
          <mc:AlternateContent xmlns:mc="http://schemas.openxmlformats.org/markup-compatibility/2006" xmlns:a14="http://schemas.microsoft.com/office/drawing/2010/main">
            <mc:Choice Requires="a14">
              <p:sp>
                <p:nvSpPr>
                  <p:cNvPr id="131" name="CustomShape 5">
                    <a:extLst>
                      <a:ext uri="{FF2B5EF4-FFF2-40B4-BE49-F238E27FC236}">
                        <a16:creationId xmlns:a16="http://schemas.microsoft.com/office/drawing/2014/main" id="{788068B3-4ABF-412F-939B-F949176AEDA0}"/>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𝑸</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131" name="CustomShape 5">
                    <a:extLst>
                      <a:ext uri="{FF2B5EF4-FFF2-40B4-BE49-F238E27FC236}">
                        <a16:creationId xmlns:a16="http://schemas.microsoft.com/office/drawing/2014/main" id="{788068B3-4ABF-412F-939B-F949176AEDA0}"/>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3"/>
                    <a:stretch>
                      <a:fillRect/>
                    </a:stretch>
                  </a:blipFill>
                  <a:ln w="9360">
                    <a:solidFill>
                      <a:schemeClr val="dk2"/>
                    </a:solidFill>
                    <a:round/>
                  </a:ln>
                </p:spPr>
                <p:txBody>
                  <a:bodyPr/>
                  <a:lstStyle/>
                  <a:p>
                    <a:r>
                      <a:rPr lang="en-GB">
                        <a:noFill/>
                      </a:rPr>
                      <a:t> </a:t>
                    </a:r>
                  </a:p>
                </p:txBody>
              </p:sp>
            </mc:Fallback>
          </mc:AlternateContent>
          <p:sp>
            <p:nvSpPr>
              <p:cNvPr id="132" name="CustomShape 6">
                <a:extLst>
                  <a:ext uri="{FF2B5EF4-FFF2-40B4-BE49-F238E27FC236}">
                    <a16:creationId xmlns:a16="http://schemas.microsoft.com/office/drawing/2014/main" id="{2227C046-5407-4F21-A9EF-375CA2BF937E}"/>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33" name="Group 7">
                <a:extLst>
                  <a:ext uri="{FF2B5EF4-FFF2-40B4-BE49-F238E27FC236}">
                    <a16:creationId xmlns:a16="http://schemas.microsoft.com/office/drawing/2014/main" id="{B64C4ADB-8759-4337-9C0A-131377AD6AA7}"/>
                  </a:ext>
                </a:extLst>
              </p:cNvPr>
              <p:cNvGrpSpPr/>
              <p:nvPr/>
            </p:nvGrpSpPr>
            <p:grpSpPr>
              <a:xfrm>
                <a:off x="1857960" y="2354760"/>
                <a:ext cx="493200" cy="446040"/>
                <a:chOff x="1857960" y="2354760"/>
                <a:chExt cx="493200" cy="446040"/>
              </a:xfrm>
            </p:grpSpPr>
            <p:sp>
              <p:nvSpPr>
                <p:cNvPr id="184" name="CustomShape 8">
                  <a:extLst>
                    <a:ext uri="{FF2B5EF4-FFF2-40B4-BE49-F238E27FC236}">
                      <a16:creationId xmlns:a16="http://schemas.microsoft.com/office/drawing/2014/main" id="{0DECDD29-537B-4DD3-8578-735EC6D6D963}"/>
                    </a:ext>
                  </a:extLst>
                </p:cNvPr>
                <p:cNvSpPr/>
                <p:nvPr/>
              </p:nvSpPr>
              <p:spPr>
                <a:xfrm rot="10800000">
                  <a:off x="1857960" y="235476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5" name="CustomShape 9">
                  <a:extLst>
                    <a:ext uri="{FF2B5EF4-FFF2-40B4-BE49-F238E27FC236}">
                      <a16:creationId xmlns:a16="http://schemas.microsoft.com/office/drawing/2014/main" id="{8508CA7A-7B4E-4530-8C40-F64736C44465}"/>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6" name="CustomShape 10">
                  <a:extLst>
                    <a:ext uri="{FF2B5EF4-FFF2-40B4-BE49-F238E27FC236}">
                      <a16:creationId xmlns:a16="http://schemas.microsoft.com/office/drawing/2014/main" id="{1A249A43-4120-4B25-B9DB-BB6C81E8C760}"/>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134" name="CustomShape 11">
                <a:extLst>
                  <a:ext uri="{FF2B5EF4-FFF2-40B4-BE49-F238E27FC236}">
                    <a16:creationId xmlns:a16="http://schemas.microsoft.com/office/drawing/2014/main" id="{E80E3D8E-0D3A-4516-91B4-92622FECEBEE}"/>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35" name="CustomShape 12">
                <a:extLst>
                  <a:ext uri="{FF2B5EF4-FFF2-40B4-BE49-F238E27FC236}">
                    <a16:creationId xmlns:a16="http://schemas.microsoft.com/office/drawing/2014/main" id="{245EAF91-F3E9-41D8-8899-79178958E412}"/>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36" name="Group 13">
                <a:extLst>
                  <a:ext uri="{FF2B5EF4-FFF2-40B4-BE49-F238E27FC236}">
                    <a16:creationId xmlns:a16="http://schemas.microsoft.com/office/drawing/2014/main" id="{BA95B636-27C4-42FD-A130-033D53621923}"/>
                  </a:ext>
                </a:extLst>
              </p:cNvPr>
              <p:cNvGrpSpPr/>
              <p:nvPr/>
            </p:nvGrpSpPr>
            <p:grpSpPr>
              <a:xfrm>
                <a:off x="2006640" y="2169000"/>
                <a:ext cx="618120" cy="488880"/>
                <a:chOff x="2006640" y="2169000"/>
                <a:chExt cx="618120" cy="488880"/>
              </a:xfrm>
            </p:grpSpPr>
            <p:grpSp>
              <p:nvGrpSpPr>
                <p:cNvPr id="180" name="Group 14">
                  <a:extLst>
                    <a:ext uri="{FF2B5EF4-FFF2-40B4-BE49-F238E27FC236}">
                      <a16:creationId xmlns:a16="http://schemas.microsoft.com/office/drawing/2014/main" id="{B90FD7ED-F496-4669-984D-FD6074063225}"/>
                    </a:ext>
                  </a:extLst>
                </p:cNvPr>
                <p:cNvGrpSpPr/>
                <p:nvPr/>
              </p:nvGrpSpPr>
              <p:grpSpPr>
                <a:xfrm>
                  <a:off x="2006640" y="2169000"/>
                  <a:ext cx="493200" cy="446040"/>
                  <a:chOff x="2006640" y="2169000"/>
                  <a:chExt cx="493200" cy="446040"/>
                </a:xfrm>
              </p:grpSpPr>
              <p:sp>
                <p:nvSpPr>
                  <p:cNvPr id="182" name="CustomShape 15">
                    <a:extLst>
                      <a:ext uri="{FF2B5EF4-FFF2-40B4-BE49-F238E27FC236}">
                        <a16:creationId xmlns:a16="http://schemas.microsoft.com/office/drawing/2014/main" id="{D3D44787-6B23-4B7C-98C3-3751760C171D}"/>
                      </a:ext>
                    </a:extLst>
                  </p:cNvPr>
                  <p:cNvSpPr/>
                  <p:nvPr/>
                </p:nvSpPr>
                <p:spPr>
                  <a:xfrm rot="10800000">
                    <a:off x="2006640" y="2169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3" name="CustomShape 16">
                    <a:extLst>
                      <a:ext uri="{FF2B5EF4-FFF2-40B4-BE49-F238E27FC236}">
                        <a16:creationId xmlns:a16="http://schemas.microsoft.com/office/drawing/2014/main" id="{729F02E9-6EBE-4666-978B-2FB4C22AA932}"/>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81" name="CustomShape 17">
                  <a:extLst>
                    <a:ext uri="{FF2B5EF4-FFF2-40B4-BE49-F238E27FC236}">
                      <a16:creationId xmlns:a16="http://schemas.microsoft.com/office/drawing/2014/main" id="{1D557789-D4A1-4A03-846D-A53B2F9DA593}"/>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37" name="CustomShape 18">
                <a:extLst>
                  <a:ext uri="{FF2B5EF4-FFF2-40B4-BE49-F238E27FC236}">
                    <a16:creationId xmlns:a16="http://schemas.microsoft.com/office/drawing/2014/main" id="{1AAA186B-562D-4594-B09D-1E2B5F6581D3}"/>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138" name="Group 19">
                <a:extLst>
                  <a:ext uri="{FF2B5EF4-FFF2-40B4-BE49-F238E27FC236}">
                    <a16:creationId xmlns:a16="http://schemas.microsoft.com/office/drawing/2014/main" id="{2DE67DA0-7EDB-4536-A3BC-DE50290DC8BB}"/>
                  </a:ext>
                </a:extLst>
              </p:cNvPr>
              <p:cNvGrpSpPr/>
              <p:nvPr/>
            </p:nvGrpSpPr>
            <p:grpSpPr>
              <a:xfrm>
                <a:off x="5842080" y="2315880"/>
                <a:ext cx="654840" cy="574200"/>
                <a:chOff x="5842080" y="2315880"/>
                <a:chExt cx="654840" cy="574200"/>
              </a:xfrm>
            </p:grpSpPr>
            <p:sp>
              <p:nvSpPr>
                <p:cNvPr id="174" name="CustomShape 20">
                  <a:extLst>
                    <a:ext uri="{FF2B5EF4-FFF2-40B4-BE49-F238E27FC236}">
                      <a16:creationId xmlns:a16="http://schemas.microsoft.com/office/drawing/2014/main" id="{EAC3DA1B-0386-4E2C-A81C-75F8EA7A5DEE}"/>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75" name="Group 21">
                  <a:extLst>
                    <a:ext uri="{FF2B5EF4-FFF2-40B4-BE49-F238E27FC236}">
                      <a16:creationId xmlns:a16="http://schemas.microsoft.com/office/drawing/2014/main" id="{7C08CFD0-B73F-4AC2-8E6D-D4A9FB1CA68D}"/>
                    </a:ext>
                  </a:extLst>
                </p:cNvPr>
                <p:cNvGrpSpPr/>
                <p:nvPr/>
              </p:nvGrpSpPr>
              <p:grpSpPr>
                <a:xfrm>
                  <a:off x="5913000" y="2355120"/>
                  <a:ext cx="520560" cy="446040"/>
                  <a:chOff x="5913000" y="2355120"/>
                  <a:chExt cx="520560" cy="446040"/>
                </a:xfrm>
              </p:grpSpPr>
              <p:grpSp>
                <p:nvGrpSpPr>
                  <p:cNvPr id="176" name="Group 22">
                    <a:extLst>
                      <a:ext uri="{FF2B5EF4-FFF2-40B4-BE49-F238E27FC236}">
                        <a16:creationId xmlns:a16="http://schemas.microsoft.com/office/drawing/2014/main" id="{AEC47C91-1490-4713-9AF8-6B75276462C1}"/>
                      </a:ext>
                    </a:extLst>
                  </p:cNvPr>
                  <p:cNvGrpSpPr/>
                  <p:nvPr/>
                </p:nvGrpSpPr>
                <p:grpSpPr>
                  <a:xfrm>
                    <a:off x="5913000" y="2355120"/>
                    <a:ext cx="493200" cy="446040"/>
                    <a:chOff x="5913000" y="2355120"/>
                    <a:chExt cx="493200" cy="446040"/>
                  </a:xfrm>
                </p:grpSpPr>
                <p:sp>
                  <p:nvSpPr>
                    <p:cNvPr id="178" name="CustomShape 23">
                      <a:extLst>
                        <a:ext uri="{FF2B5EF4-FFF2-40B4-BE49-F238E27FC236}">
                          <a16:creationId xmlns:a16="http://schemas.microsoft.com/office/drawing/2014/main" id="{35F57786-566B-4963-BD33-6C983B879353}"/>
                        </a:ext>
                      </a:extLst>
                    </p:cNvPr>
                    <p:cNvSpPr/>
                    <p:nvPr/>
                  </p:nvSpPr>
                  <p:spPr>
                    <a:xfrm rot="10800000">
                      <a:off x="5913000" y="235512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9" name="CustomShape 24">
                      <a:extLst>
                        <a:ext uri="{FF2B5EF4-FFF2-40B4-BE49-F238E27FC236}">
                          <a16:creationId xmlns:a16="http://schemas.microsoft.com/office/drawing/2014/main" id="{8C6074EE-B924-4F5E-A7C6-2C0C49AC34B1}"/>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7" name="CustomShape 25">
                    <a:extLst>
                      <a:ext uri="{FF2B5EF4-FFF2-40B4-BE49-F238E27FC236}">
                        <a16:creationId xmlns:a16="http://schemas.microsoft.com/office/drawing/2014/main" id="{25161B03-55F8-493B-BE79-DE6257C6BD34}"/>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139" name="CustomShape 26">
                <a:extLst>
                  <a:ext uri="{FF2B5EF4-FFF2-40B4-BE49-F238E27FC236}">
                    <a16:creationId xmlns:a16="http://schemas.microsoft.com/office/drawing/2014/main" id="{CA0FB29A-F2C0-4784-BBD5-7C4687DB12BB}"/>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140" name="CustomShape 27">
                <a:extLst>
                  <a:ext uri="{FF2B5EF4-FFF2-40B4-BE49-F238E27FC236}">
                    <a16:creationId xmlns:a16="http://schemas.microsoft.com/office/drawing/2014/main" id="{D3234829-8B8D-491C-8F33-308593BAC2C1}"/>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41" name="CustomShape 28">
                <a:extLst>
                  <a:ext uri="{FF2B5EF4-FFF2-40B4-BE49-F238E27FC236}">
                    <a16:creationId xmlns:a16="http://schemas.microsoft.com/office/drawing/2014/main" id="{79FD4622-6C67-48A5-8865-67E2ABA53DFF}"/>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42" name="CustomShape 29">
                <a:extLst>
                  <a:ext uri="{FF2B5EF4-FFF2-40B4-BE49-F238E27FC236}">
                    <a16:creationId xmlns:a16="http://schemas.microsoft.com/office/drawing/2014/main" id="{C2E4BD5E-26EF-4B20-AF44-3E6D20FA3A65}"/>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43" name="CustomShape 30">
                <a:extLst>
                  <a:ext uri="{FF2B5EF4-FFF2-40B4-BE49-F238E27FC236}">
                    <a16:creationId xmlns:a16="http://schemas.microsoft.com/office/drawing/2014/main" id="{F94259AE-B0B9-4C90-9438-FEDAC2869042}"/>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144" name="Group 31">
                <a:extLst>
                  <a:ext uri="{FF2B5EF4-FFF2-40B4-BE49-F238E27FC236}">
                    <a16:creationId xmlns:a16="http://schemas.microsoft.com/office/drawing/2014/main" id="{9285BDE3-36FD-446C-8894-2288D98B7E13}"/>
                  </a:ext>
                </a:extLst>
              </p:cNvPr>
              <p:cNvGrpSpPr/>
              <p:nvPr/>
            </p:nvGrpSpPr>
            <p:grpSpPr>
              <a:xfrm>
                <a:off x="6069960" y="2170800"/>
                <a:ext cx="511920" cy="446040"/>
                <a:chOff x="6069960" y="2170800"/>
                <a:chExt cx="511920" cy="446040"/>
              </a:xfrm>
            </p:grpSpPr>
            <p:grpSp>
              <p:nvGrpSpPr>
                <p:cNvPr id="170" name="Group 32">
                  <a:extLst>
                    <a:ext uri="{FF2B5EF4-FFF2-40B4-BE49-F238E27FC236}">
                      <a16:creationId xmlns:a16="http://schemas.microsoft.com/office/drawing/2014/main" id="{046818F1-86AA-40F7-9E8A-C701DCCEAC24}"/>
                    </a:ext>
                  </a:extLst>
                </p:cNvPr>
                <p:cNvGrpSpPr/>
                <p:nvPr/>
              </p:nvGrpSpPr>
              <p:grpSpPr>
                <a:xfrm>
                  <a:off x="6069960" y="2170800"/>
                  <a:ext cx="493200" cy="446040"/>
                  <a:chOff x="6069960" y="2170800"/>
                  <a:chExt cx="493200" cy="446040"/>
                </a:xfrm>
              </p:grpSpPr>
              <p:sp>
                <p:nvSpPr>
                  <p:cNvPr id="172" name="CustomShape 33">
                    <a:extLst>
                      <a:ext uri="{FF2B5EF4-FFF2-40B4-BE49-F238E27FC236}">
                        <a16:creationId xmlns:a16="http://schemas.microsoft.com/office/drawing/2014/main" id="{32B8B009-CC79-4544-B615-A249DCEB1BE9}"/>
                      </a:ext>
                    </a:extLst>
                  </p:cNvPr>
                  <p:cNvSpPr/>
                  <p:nvPr/>
                </p:nvSpPr>
                <p:spPr>
                  <a:xfrm rot="10800000">
                    <a:off x="6069960" y="21708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3" name="CustomShape 34">
                    <a:extLst>
                      <a:ext uri="{FF2B5EF4-FFF2-40B4-BE49-F238E27FC236}">
                        <a16:creationId xmlns:a16="http://schemas.microsoft.com/office/drawing/2014/main" id="{A2B1B78B-367A-4B11-8A62-A4C581E308FE}"/>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1" name="CustomShape 35">
                  <a:extLst>
                    <a:ext uri="{FF2B5EF4-FFF2-40B4-BE49-F238E27FC236}">
                      <a16:creationId xmlns:a16="http://schemas.microsoft.com/office/drawing/2014/main" id="{C45F3100-0126-4541-A771-33767506D6B2}"/>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45" name="CustomShape 36">
                <a:extLst>
                  <a:ext uri="{FF2B5EF4-FFF2-40B4-BE49-F238E27FC236}">
                    <a16:creationId xmlns:a16="http://schemas.microsoft.com/office/drawing/2014/main" id="{4A16967C-9F06-44D0-A5DA-80CAB7617892}"/>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46" name="CustomShape 37">
                <a:extLst>
                  <a:ext uri="{FF2B5EF4-FFF2-40B4-BE49-F238E27FC236}">
                    <a16:creationId xmlns:a16="http://schemas.microsoft.com/office/drawing/2014/main" id="{E1F567AD-D5AF-44BC-9771-7E92517F0C82}"/>
                  </a:ext>
                </a:extLst>
              </p:cNvPr>
              <p:cNvSpPr/>
              <p:nvPr/>
            </p:nvSpPr>
            <p:spPr>
              <a:xfrm rot="10800000">
                <a:off x="6230520" y="1953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7" name="CustomShape 38">
                <a:extLst>
                  <a:ext uri="{FF2B5EF4-FFF2-40B4-BE49-F238E27FC236}">
                    <a16:creationId xmlns:a16="http://schemas.microsoft.com/office/drawing/2014/main" id="{5A63E575-C88E-47D1-A360-00AF898B24C5}"/>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48" name="CustomShape 39">
                <a:extLst>
                  <a:ext uri="{FF2B5EF4-FFF2-40B4-BE49-F238E27FC236}">
                    <a16:creationId xmlns:a16="http://schemas.microsoft.com/office/drawing/2014/main" id="{3BA9ED1A-5716-43CB-A424-60ACE0FA394D}"/>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49" name="CustomShape 40">
                <a:extLst>
                  <a:ext uri="{FF2B5EF4-FFF2-40B4-BE49-F238E27FC236}">
                    <a16:creationId xmlns:a16="http://schemas.microsoft.com/office/drawing/2014/main" id="{E8A71B67-589C-4E58-A58C-60325C7830F7}"/>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150" name="CustomShape 41">
                <a:extLst>
                  <a:ext uri="{FF2B5EF4-FFF2-40B4-BE49-F238E27FC236}">
                    <a16:creationId xmlns:a16="http://schemas.microsoft.com/office/drawing/2014/main" id="{49A4CBAF-6A83-4EF5-8B15-D2E16BDC4C52}"/>
                  </a:ext>
                </a:extLst>
              </p:cNvPr>
              <p:cNvSpPr/>
              <p:nvPr/>
            </p:nvSpPr>
            <p:spPr>
              <a:xfrm>
                <a:off x="7076520" y="3115440"/>
                <a:ext cx="33408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1" name="CustomShape 42">
                <a:extLst>
                  <a:ext uri="{FF2B5EF4-FFF2-40B4-BE49-F238E27FC236}">
                    <a16:creationId xmlns:a16="http://schemas.microsoft.com/office/drawing/2014/main" id="{3D2B5A46-EC08-4F39-B594-FD0C6E976E19}"/>
                  </a:ext>
                </a:extLst>
              </p:cNvPr>
              <p:cNvSpPr/>
              <p:nvPr/>
            </p:nvSpPr>
            <p:spPr>
              <a:xfrm>
                <a:off x="1176120" y="2900160"/>
                <a:ext cx="2025720" cy="3949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Sollwerttrajektorien</a:t>
                </a:r>
                <a:endParaRPr lang="de-DE" sz="1340" b="1" strike="noStrike" spc="-1" dirty="0">
                  <a:latin typeface="Arial"/>
                </a:endParaRPr>
              </a:p>
            </p:txBody>
          </p:sp>
          <mc:AlternateContent xmlns:mc="http://schemas.openxmlformats.org/markup-compatibility/2006" xmlns:a14="http://schemas.microsoft.com/office/drawing/2010/main">
            <mc:Choice Requires="a14">
              <p:sp>
                <p:nvSpPr>
                  <p:cNvPr id="152" name="CustomShape 43">
                    <a:extLst>
                      <a:ext uri="{FF2B5EF4-FFF2-40B4-BE49-F238E27FC236}">
                        <a16:creationId xmlns:a16="http://schemas.microsoft.com/office/drawing/2014/main" id="{34CF4CE5-26CA-4FE8-B750-CC7776A2283A}"/>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5"/>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3" name="CustomShape 44">
                    <a:extLst>
                      <a:ext uri="{FF2B5EF4-FFF2-40B4-BE49-F238E27FC236}">
                        <a16:creationId xmlns:a16="http://schemas.microsoft.com/office/drawing/2014/main" id="{6C7E40F6-039A-41B4-B970-BFE2B9B80D9F}"/>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𝑸</m:t>
                        </m:r>
                      </m:oMath>
                    </a14:m>
                    <a:endParaRPr lang="de-DE" sz="1340" b="0" strike="noStrike" spc="-1" dirty="0">
                      <a:latin typeface="Arial"/>
                    </a:endParaRPr>
                  </a:p>
                </p:txBody>
              </p:sp>
            </mc:Choice>
            <mc:Fallback xmlns="">
              <p:sp>
                <p:nvSpPr>
                  <p:cNvPr id="153" name="CustomShape 44">
                    <a:extLst>
                      <a:ext uri="{FF2B5EF4-FFF2-40B4-BE49-F238E27FC236}">
                        <a16:creationId xmlns:a16="http://schemas.microsoft.com/office/drawing/2014/main" id="{6C7E40F6-039A-41B4-B970-BFE2B9B80D9F}"/>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6"/>
                    <a:stretch>
                      <a:fillRect b="-49296"/>
                    </a:stretch>
                  </a:blipFill>
                  <a:ln>
                    <a:noFill/>
                  </a:ln>
                </p:spPr>
                <p:txBody>
                  <a:bodyPr/>
                  <a:lstStyle/>
                  <a:p>
                    <a:r>
                      <a:rPr lang="en-GB">
                        <a:noFill/>
                      </a:rPr>
                      <a:t> </a:t>
                    </a:r>
                  </a:p>
                </p:txBody>
              </p:sp>
            </mc:Fallback>
          </mc:AlternateContent>
          <p:sp>
            <p:nvSpPr>
              <p:cNvPr id="154" name="CustomShape 45">
                <a:extLst>
                  <a:ext uri="{FF2B5EF4-FFF2-40B4-BE49-F238E27FC236}">
                    <a16:creationId xmlns:a16="http://schemas.microsoft.com/office/drawing/2014/main" id="{AF5129A3-5A8A-4159-AE1B-ECD6EDB99850}"/>
                  </a:ext>
                </a:extLst>
              </p:cNvPr>
              <p:cNvSpPr/>
              <p:nvPr/>
            </p:nvSpPr>
            <p:spPr>
              <a:xfrm>
                <a:off x="89204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5" name="CustomShape 46">
                <a:extLst>
                  <a:ext uri="{FF2B5EF4-FFF2-40B4-BE49-F238E27FC236}">
                    <a16:creationId xmlns:a16="http://schemas.microsoft.com/office/drawing/2014/main" id="{13C122C4-6989-4814-8BE1-5173ECE90D95}"/>
                  </a:ext>
                </a:extLst>
              </p:cNvPr>
              <p:cNvSpPr/>
              <p:nvPr/>
            </p:nvSpPr>
            <p:spPr>
              <a:xfrm>
                <a:off x="32018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6" name="CustomShape 47">
                <a:extLst>
                  <a:ext uri="{FF2B5EF4-FFF2-40B4-BE49-F238E27FC236}">
                    <a16:creationId xmlns:a16="http://schemas.microsoft.com/office/drawing/2014/main" id="{79C0458F-3CC6-4566-BC08-A28A05B10D6C}"/>
                  </a:ext>
                </a:extLst>
              </p:cNvPr>
              <p:cNvSpPr/>
              <p:nvPr/>
            </p:nvSpPr>
            <p:spPr>
              <a:xfrm>
                <a:off x="5329080" y="3115440"/>
                <a:ext cx="267120" cy="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57" name="CustomShape 48">
                <a:extLst>
                  <a:ext uri="{FF2B5EF4-FFF2-40B4-BE49-F238E27FC236}">
                    <a16:creationId xmlns:a16="http://schemas.microsoft.com/office/drawing/2014/main" id="{DEDA7C38-8823-49DA-9CA9-A495E42BF5CB}"/>
                  </a:ext>
                </a:extLst>
              </p:cNvPr>
              <p:cNvSpPr/>
              <p:nvPr/>
            </p:nvSpPr>
            <p:spPr>
              <a:xfrm>
                <a:off x="442314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59" name="CustomShape 50">
                <a:extLst>
                  <a:ext uri="{FF2B5EF4-FFF2-40B4-BE49-F238E27FC236}">
                    <a16:creationId xmlns:a16="http://schemas.microsoft.com/office/drawing/2014/main" id="{907A268D-DBD2-4037-9D4F-2A65CC95A649}"/>
                  </a:ext>
                </a:extLst>
              </p:cNvPr>
              <p:cNvSpPr/>
              <p:nvPr/>
            </p:nvSpPr>
            <p:spPr>
              <a:xfrm>
                <a:off x="2945877" y="1289154"/>
                <a:ext cx="3372126" cy="7621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1" strike="noStrike" spc="-1" dirty="0">
                  <a:latin typeface="Arial"/>
                </a:endParaRPr>
              </a:p>
              <a:p>
                <a:pPr algn="ctr">
                  <a:lnSpc>
                    <a:spcPct val="100000"/>
                  </a:lnSpc>
                </a:pPr>
                <a:r>
                  <a:rPr lang="en" sz="1340" b="0" strike="noStrike" spc="-1" dirty="0">
                    <a:solidFill>
                      <a:srgbClr val="000000"/>
                    </a:solidFill>
                    <a:latin typeface="Calibri"/>
                  </a:rPr>
                  <a:t>(Verschleiß, Außentemp., Kühlwassertemp., Materialeigenschaften)</a:t>
                </a:r>
                <a:endParaRPr lang="de-DE" sz="1340" b="0" strike="noStrike" spc="-1" dirty="0">
                  <a:latin typeface="Arial"/>
                </a:endParaRPr>
              </a:p>
            </p:txBody>
          </p:sp>
          <p:sp>
            <p:nvSpPr>
              <p:cNvPr id="160" name="CustomShape 51">
                <a:extLst>
                  <a:ext uri="{FF2B5EF4-FFF2-40B4-BE49-F238E27FC236}">
                    <a16:creationId xmlns:a16="http://schemas.microsoft.com/office/drawing/2014/main" id="{EE65407E-83F6-462E-81A5-CCDC4B0F9B4F}"/>
                  </a:ext>
                </a:extLst>
              </p:cNvPr>
              <p:cNvSpPr/>
              <p:nvPr/>
            </p:nvSpPr>
            <p:spPr>
              <a:xfrm>
                <a:off x="809982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62" name="CustomShape 53">
                <a:extLst>
                  <a:ext uri="{FF2B5EF4-FFF2-40B4-BE49-F238E27FC236}">
                    <a16:creationId xmlns:a16="http://schemas.microsoft.com/office/drawing/2014/main" id="{B4BE5F9F-44A7-43C4-A77B-1D8343B47180}"/>
                  </a:ext>
                </a:extLst>
              </p:cNvPr>
              <p:cNvSpPr/>
              <p:nvPr/>
            </p:nvSpPr>
            <p:spPr>
              <a:xfrm>
                <a:off x="7156440" y="1270434"/>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Materialeigenschaften)</a:t>
                </a:r>
                <a:endParaRPr lang="de-DE" sz="1340" b="0" strike="noStrike" spc="-1" dirty="0">
                  <a:latin typeface="Arial"/>
                </a:endParaRPr>
              </a:p>
            </p:txBody>
          </p:sp>
          <p:sp>
            <p:nvSpPr>
              <p:cNvPr id="163" name="CustomShape 54">
                <a:extLst>
                  <a:ext uri="{FF2B5EF4-FFF2-40B4-BE49-F238E27FC236}">
                    <a16:creationId xmlns:a16="http://schemas.microsoft.com/office/drawing/2014/main" id="{DEFD4F73-B91B-4C58-9BEB-B4FEB6097C32}"/>
                  </a:ext>
                </a:extLst>
              </p:cNvPr>
              <p:cNvSpPr/>
              <p:nvPr/>
            </p:nvSpPr>
            <p:spPr>
              <a:xfrm rot="5400000">
                <a:off x="4246454" y="1294094"/>
                <a:ext cx="45719" cy="4118612"/>
              </a:xfrm>
              <a:prstGeom prst="bentConnector3">
                <a:avLst>
                  <a:gd name="adj1" fmla="val 2066535"/>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4" name="CustomShape 55">
                <a:extLst>
                  <a:ext uri="{FF2B5EF4-FFF2-40B4-BE49-F238E27FC236}">
                    <a16:creationId xmlns:a16="http://schemas.microsoft.com/office/drawing/2014/main" id="{5CFA3FC6-7A6E-4BC4-A23B-5ECA0BBDF915}"/>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165" name="CustomShape 56">
                <a:extLst>
                  <a:ext uri="{FF2B5EF4-FFF2-40B4-BE49-F238E27FC236}">
                    <a16:creationId xmlns:a16="http://schemas.microsoft.com/office/drawing/2014/main" id="{56EE33C4-7EF2-4400-935D-53C43C1287BA}"/>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66" name="Group 57">
                <a:extLst>
                  <a:ext uri="{FF2B5EF4-FFF2-40B4-BE49-F238E27FC236}">
                    <a16:creationId xmlns:a16="http://schemas.microsoft.com/office/drawing/2014/main" id="{BAC9AF99-9903-4DEF-B825-7BB1B6421042}"/>
                  </a:ext>
                </a:extLst>
              </p:cNvPr>
              <p:cNvGrpSpPr/>
              <p:nvPr/>
            </p:nvGrpSpPr>
            <p:grpSpPr>
              <a:xfrm>
                <a:off x="10022040" y="2350440"/>
                <a:ext cx="560880" cy="457920"/>
                <a:chOff x="10022040" y="2350440"/>
                <a:chExt cx="560880" cy="457920"/>
              </a:xfrm>
            </p:grpSpPr>
            <p:sp>
              <p:nvSpPr>
                <p:cNvPr id="168" name="CustomShape 58">
                  <a:extLst>
                    <a:ext uri="{FF2B5EF4-FFF2-40B4-BE49-F238E27FC236}">
                      <a16:creationId xmlns:a16="http://schemas.microsoft.com/office/drawing/2014/main" id="{8B516304-11B9-46EB-90FC-FC6DD3776F64}"/>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9" name="CustomShape 59">
                  <a:extLst>
                    <a:ext uri="{FF2B5EF4-FFF2-40B4-BE49-F238E27FC236}">
                      <a16:creationId xmlns:a16="http://schemas.microsoft.com/office/drawing/2014/main" id="{D4F27595-E7A6-46EC-8EFE-8FE4CC65CEFB}"/>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67" name="CustomShape 60">
                <a:extLst>
                  <a:ext uri="{FF2B5EF4-FFF2-40B4-BE49-F238E27FC236}">
                    <a16:creationId xmlns:a16="http://schemas.microsoft.com/office/drawing/2014/main" id="{B0F4973C-8C7B-413E-A4EB-E5DC27D5F653}"/>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128" name="CustomShape 46">
              <a:extLst>
                <a:ext uri="{FF2B5EF4-FFF2-40B4-BE49-F238E27FC236}">
                  <a16:creationId xmlns:a16="http://schemas.microsoft.com/office/drawing/2014/main" id="{37B234E5-40C6-4FEF-A202-F2B0D89CBB88}"/>
                </a:ext>
              </a:extLst>
            </p:cNvPr>
            <p:cNvSpPr/>
            <p:nvPr/>
          </p:nvSpPr>
          <p:spPr>
            <a:xfrm>
              <a:off x="402232" y="53906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29" name="CustomShape 42">
              <a:extLst>
                <a:ext uri="{FF2B5EF4-FFF2-40B4-BE49-F238E27FC236}">
                  <a16:creationId xmlns:a16="http://schemas.microsoft.com/office/drawing/2014/main" id="{1073CA42-C5F7-4D34-81FD-73B9871C2D6D}"/>
                </a:ext>
              </a:extLst>
            </p:cNvPr>
            <p:cNvSpPr/>
            <p:nvPr/>
          </p:nvSpPr>
          <p:spPr>
            <a:xfrm>
              <a:off x="-1344463" y="5175360"/>
              <a:ext cx="2025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Prozessparameter</a:t>
              </a:r>
              <a:endParaRPr lang="de-DE" sz="1340" b="0" strike="noStrike" spc="-1" dirty="0">
                <a:latin typeface="Arial"/>
              </a:endParaRPr>
            </a:p>
          </p:txBody>
        </p:sp>
      </p:grpSp>
      <p:sp>
        <p:nvSpPr>
          <p:cNvPr id="65" name="TextShape 4">
            <a:extLst>
              <a:ext uri="{FF2B5EF4-FFF2-40B4-BE49-F238E27FC236}">
                <a16:creationId xmlns:a16="http://schemas.microsoft.com/office/drawing/2014/main" id="{89674C9B-BA56-42E6-A028-1837D438B8D1}"/>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
        <p:nvSpPr>
          <p:cNvPr id="66" name="TextShape 2">
            <a:extLst>
              <a:ext uri="{FF2B5EF4-FFF2-40B4-BE49-F238E27FC236}">
                <a16:creationId xmlns:a16="http://schemas.microsoft.com/office/drawing/2014/main" id="{E9AF5A39-1EF6-4758-A35B-AE677653A6B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pc="-1" dirty="0">
                <a:solidFill>
                  <a:srgbClr val="000000"/>
                </a:solidFill>
                <a:latin typeface="Calibri"/>
              </a:rPr>
              <a:t>Stand der Technik</a:t>
            </a:r>
            <a:endParaRPr lang="de-DE" sz="2800" b="0" strike="noStrike" spc="-1" dirty="0">
              <a:solidFill>
                <a:srgbClr val="000000"/>
              </a:solidFill>
              <a:latin typeface="Arial"/>
            </a:endParaRPr>
          </a:p>
        </p:txBody>
      </p:sp>
    </p:spTree>
    <p:extLst>
      <p:ext uri="{BB962C8B-B14F-4D97-AF65-F5344CB8AC3E}">
        <p14:creationId xmlns:p14="http://schemas.microsoft.com/office/powerpoint/2010/main" val="3050402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6">
            <a:extLst>
              <a:ext uri="{FF2B5EF4-FFF2-40B4-BE49-F238E27FC236}">
                <a16:creationId xmlns:a16="http://schemas.microsoft.com/office/drawing/2014/main" id="{E9EB9931-6BF3-4789-807D-1BB48881CD1A}"/>
              </a:ext>
            </a:extLst>
          </p:cNvPr>
          <p:cNvSpPr txBox="1"/>
          <p:nvPr/>
        </p:nvSpPr>
        <p:spPr>
          <a:xfrm>
            <a:off x="195604" y="1080227"/>
            <a:ext cx="5966839"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Prozessmodell</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Grundlegende Modellvorstellung (Hopmann et al. 2013):</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Prozess kann prinzipiell durch zwei verbundene Druckkammern beschrieben werden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Alle Zustände hängen von den obigen Prozessgrößen ab</a:t>
            </a:r>
          </a:p>
          <a:p>
            <a:pPr marL="285840" indent="-285480">
              <a:lnSpc>
                <a:spcPts val="2401"/>
              </a:lnSpc>
              <a:buClr>
                <a:srgbClr val="000000"/>
              </a:buClr>
              <a:buFont typeface="Arial"/>
              <a:buChar char="•"/>
              <a:tabLst>
                <a:tab pos="0" algn="l"/>
              </a:tabLst>
            </a:pPr>
            <a:r>
              <a:rPr lang="de-DE" spc="-1" dirty="0">
                <a:solidFill>
                  <a:srgbClr val="000000"/>
                </a:solidFill>
                <a:latin typeface="Calibri"/>
              </a:rPr>
              <a:t>Physikalische Beschreibung aller Phänomene (Materialschwund, Wärmeübergang, Drücke aus </a:t>
            </a:r>
            <a:r>
              <a:rPr lang="de-DE" spc="-1" dirty="0" err="1">
                <a:solidFill>
                  <a:srgbClr val="000000"/>
                </a:solidFill>
                <a:latin typeface="Calibri"/>
              </a:rPr>
              <a:t>pvT</a:t>
            </a:r>
            <a:r>
              <a:rPr lang="de-DE" spc="-1" dirty="0">
                <a:solidFill>
                  <a:srgbClr val="000000"/>
                </a:solidFill>
                <a:latin typeface="Calibri"/>
              </a:rPr>
              <a:t>-Diagramm) extrem schwierig</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a:t>
            </a:r>
            <a:r>
              <a:rPr lang="de-DE" spc="-1" dirty="0">
                <a:solidFill>
                  <a:srgbClr val="000000"/>
                </a:solidFill>
                <a:latin typeface="Calibri"/>
              </a:rPr>
              <a:t>Datengetriebenes adaptives Prozessmodell</a:t>
            </a:r>
          </a:p>
        </p:txBody>
      </p:sp>
      <p:grpSp>
        <p:nvGrpSpPr>
          <p:cNvPr id="17" name="Gruppieren 16">
            <a:extLst>
              <a:ext uri="{FF2B5EF4-FFF2-40B4-BE49-F238E27FC236}">
                <a16:creationId xmlns:a16="http://schemas.microsoft.com/office/drawing/2014/main" id="{AF7C599A-C101-4B78-8B03-1A52EF40B454}"/>
              </a:ext>
            </a:extLst>
          </p:cNvPr>
          <p:cNvGrpSpPr/>
          <p:nvPr/>
        </p:nvGrpSpPr>
        <p:grpSpPr>
          <a:xfrm>
            <a:off x="768956" y="1255060"/>
            <a:ext cx="4506026" cy="2663700"/>
            <a:chOff x="768956" y="815040"/>
            <a:chExt cx="4506026" cy="2663700"/>
          </a:xfrm>
        </p:grpSpPr>
        <p:pic>
          <p:nvPicPr>
            <p:cNvPr id="11" name="Grafik 10">
              <a:extLst>
                <a:ext uri="{FF2B5EF4-FFF2-40B4-BE49-F238E27FC236}">
                  <a16:creationId xmlns:a16="http://schemas.microsoft.com/office/drawing/2014/main" id="{20495960-2CCF-4311-A465-70DC08C2A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56" y="1113120"/>
              <a:ext cx="4493127" cy="2365620"/>
            </a:xfrm>
            <a:prstGeom prst="rect">
              <a:avLst/>
            </a:prstGeom>
          </p:spPr>
        </p:pic>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9954119A-C183-453F-9191-812E37A030D2}"/>
                    </a:ext>
                  </a:extLst>
                </p:cNvPr>
                <p:cNvSpPr txBox="1"/>
                <p:nvPr/>
              </p:nvSpPr>
              <p:spPr>
                <a:xfrm>
                  <a:off x="2950289" y="2841349"/>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r>
                          <a:rPr lang="de-DE" sz="1300" b="1" i="1" smtClean="0">
                            <a:latin typeface="Cambria Math" panose="02040503050406030204" pitchFamily="18" charset="0"/>
                            <a:cs typeface="Calibri" panose="020F0502020204030204" pitchFamily="34" charset="0"/>
                          </a:rPr>
                          <m:t>𝒛</m:t>
                        </m:r>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0" name="Textfeld 79">
                  <a:extLst>
                    <a:ext uri="{FF2B5EF4-FFF2-40B4-BE49-F238E27FC236}">
                      <a16:creationId xmlns:a16="http://schemas.microsoft.com/office/drawing/2014/main" id="{9954119A-C183-453F-9191-812E37A030D2}"/>
                    </a:ext>
                  </a:extLst>
                </p:cNvPr>
                <p:cNvSpPr txBox="1">
                  <a:spLocks noRot="1" noChangeAspect="1" noMove="1" noResize="1" noEditPoints="1" noAdjustHandles="1" noChangeArrowheads="1" noChangeShapeType="1" noTextEdit="1"/>
                </p:cNvSpPr>
                <p:nvPr/>
              </p:nvSpPr>
              <p:spPr>
                <a:xfrm>
                  <a:off x="2950289" y="2841349"/>
                  <a:ext cx="577808" cy="492443"/>
                </a:xfrm>
                <a:prstGeom prst="rect">
                  <a:avLst/>
                </a:prstGeom>
                <a:blipFill>
                  <a:blip r:embed="rId3"/>
                  <a:stretch>
                    <a:fillRect b="-49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Google Shape;100;p14">
                  <a:extLst>
                    <a:ext uri="{FF2B5EF4-FFF2-40B4-BE49-F238E27FC236}">
                      <a16:creationId xmlns:a16="http://schemas.microsoft.com/office/drawing/2014/main" id="{9464516E-24CD-40D3-A314-2C864B532955}"/>
                    </a:ext>
                  </a:extLst>
                </p:cNvPr>
                <p:cNvSpPr txBox="1"/>
                <p:nvPr/>
              </p:nvSpPr>
              <p:spPr>
                <a:xfrm>
                  <a:off x="4320143" y="2029024"/>
                  <a:ext cx="600838" cy="26034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𝒉𝒚𝒅</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2" name="Google Shape;100;p14">
                  <a:extLst>
                    <a:ext uri="{FF2B5EF4-FFF2-40B4-BE49-F238E27FC236}">
                      <a16:creationId xmlns:a16="http://schemas.microsoft.com/office/drawing/2014/main" id="{9464516E-24CD-40D3-A314-2C864B532955}"/>
                    </a:ext>
                  </a:extLst>
                </p:cNvPr>
                <p:cNvSpPr txBox="1">
                  <a:spLocks noRot="1" noChangeAspect="1" noMove="1" noResize="1" noEditPoints="1" noAdjustHandles="1" noChangeArrowheads="1" noChangeShapeType="1" noTextEdit="1"/>
                </p:cNvSpPr>
                <p:nvPr/>
              </p:nvSpPr>
              <p:spPr>
                <a:xfrm>
                  <a:off x="4320143" y="2029024"/>
                  <a:ext cx="600838" cy="260340"/>
                </a:xfrm>
                <a:prstGeom prst="rect">
                  <a:avLst/>
                </a:prstGeom>
                <a:blipFill>
                  <a:blip r:embed="rId4"/>
                  <a:stretch>
                    <a:fillRect l="-11224" b="-697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Google Shape;100;p14">
                  <a:extLst>
                    <a:ext uri="{FF2B5EF4-FFF2-40B4-BE49-F238E27FC236}">
                      <a16:creationId xmlns:a16="http://schemas.microsoft.com/office/drawing/2014/main" id="{3582639C-D2B7-40B3-B336-FDA356D0FEFB}"/>
                    </a:ext>
                  </a:extLst>
                </p:cNvPr>
                <p:cNvSpPr txBox="1"/>
                <p:nvPr/>
              </p:nvSpPr>
              <p:spPr>
                <a:xfrm>
                  <a:off x="2919337" y="2197218"/>
                  <a:ext cx="608760" cy="50292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𝒁𝒚𝒍</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𝑻</m:t>
                            </m:r>
                          </m:e>
                          <m:sub>
                            <m:r>
                              <a:rPr lang="de-DE" sz="1333" b="1" i="1" smtClean="0">
                                <a:latin typeface="Cambria Math" panose="02040503050406030204" pitchFamily="18" charset="0"/>
                                <a:cs typeface="Calibri" panose="020F0502020204030204" pitchFamily="34" charset="0"/>
                              </a:rPr>
                              <m:t>𝒁𝒚𝒍</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3" name="Google Shape;100;p14">
                  <a:extLst>
                    <a:ext uri="{FF2B5EF4-FFF2-40B4-BE49-F238E27FC236}">
                      <a16:creationId xmlns:a16="http://schemas.microsoft.com/office/drawing/2014/main" id="{3582639C-D2B7-40B3-B336-FDA356D0FEFB}"/>
                    </a:ext>
                  </a:extLst>
                </p:cNvPr>
                <p:cNvSpPr txBox="1">
                  <a:spLocks noRot="1" noChangeAspect="1" noMove="1" noResize="1" noEditPoints="1" noAdjustHandles="1" noChangeArrowheads="1" noChangeShapeType="1" noTextEdit="1"/>
                </p:cNvSpPr>
                <p:nvPr/>
              </p:nvSpPr>
              <p:spPr>
                <a:xfrm>
                  <a:off x="2919337" y="2197218"/>
                  <a:ext cx="608760" cy="502920"/>
                </a:xfrm>
                <a:prstGeom prst="rect">
                  <a:avLst/>
                </a:prstGeom>
                <a:blipFill>
                  <a:blip r:embed="rId5"/>
                  <a:stretch>
                    <a:fillRect l="-11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100;p14">
                  <a:extLst>
                    <a:ext uri="{FF2B5EF4-FFF2-40B4-BE49-F238E27FC236}">
                      <a16:creationId xmlns:a16="http://schemas.microsoft.com/office/drawing/2014/main" id="{CCEBAB38-8B73-4ACF-BD2B-0E5414D481E7}"/>
                    </a:ext>
                  </a:extLst>
                </p:cNvPr>
                <p:cNvSpPr txBox="1"/>
                <p:nvPr/>
              </p:nvSpPr>
              <p:spPr>
                <a:xfrm>
                  <a:off x="1632165" y="2201189"/>
                  <a:ext cx="596160" cy="437102"/>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𝒑</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𝑻</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sz="1300" b="1" dirty="0">
                    <a:latin typeface="Calibri" panose="020F0502020204030204" pitchFamily="34" charset="0"/>
                    <a:cs typeface="Calibri" panose="020F0502020204030204" pitchFamily="34" charset="0"/>
                  </a:endParaRPr>
                </a:p>
              </p:txBody>
            </p:sp>
          </mc:Choice>
          <mc:Fallback xmlns="">
            <p:sp>
              <p:nvSpPr>
                <p:cNvPr id="85" name="Google Shape;100;p14">
                  <a:extLst>
                    <a:ext uri="{FF2B5EF4-FFF2-40B4-BE49-F238E27FC236}">
                      <a16:creationId xmlns:a16="http://schemas.microsoft.com/office/drawing/2014/main" id="{CCEBAB38-8B73-4ACF-BD2B-0E5414D481E7}"/>
                    </a:ext>
                  </a:extLst>
                </p:cNvPr>
                <p:cNvSpPr txBox="1">
                  <a:spLocks noRot="1" noChangeAspect="1" noMove="1" noResize="1" noEditPoints="1" noAdjustHandles="1" noChangeArrowheads="1" noChangeShapeType="1" noTextEdit="1"/>
                </p:cNvSpPr>
                <p:nvPr/>
              </p:nvSpPr>
              <p:spPr>
                <a:xfrm>
                  <a:off x="1632165" y="2201189"/>
                  <a:ext cx="596160" cy="437102"/>
                </a:xfrm>
                <a:prstGeom prst="rect">
                  <a:avLst/>
                </a:prstGeom>
                <a:blipFill>
                  <a:blip r:embed="rId6"/>
                  <a:stretch>
                    <a:fillRect l="-10204" r="-1020" b="-6944"/>
                  </a:stretch>
                </a:blipFill>
                <a:ln>
                  <a:noFill/>
                </a:ln>
              </p:spPr>
              <p:txBody>
                <a:bodyPr/>
                <a:lstStyle/>
                <a:p>
                  <a:r>
                    <a:rPr lang="en-GB">
                      <a:noFill/>
                    </a:rPr>
                    <a:t> </a:t>
                  </a:r>
                </a:p>
              </p:txBody>
            </p:sp>
          </mc:Fallback>
        </mc:AlternateContent>
        <p:sp>
          <p:nvSpPr>
            <p:cNvPr id="86" name="Google Shape;62;p14">
              <a:extLst>
                <a:ext uri="{FF2B5EF4-FFF2-40B4-BE49-F238E27FC236}">
                  <a16:creationId xmlns:a16="http://schemas.microsoft.com/office/drawing/2014/main" id="{BBB2A5A2-7C08-49CD-9BB9-FE4CD476DB2F}"/>
                </a:ext>
              </a:extLst>
            </p:cNvPr>
            <p:cNvSpPr/>
            <p:nvPr/>
          </p:nvSpPr>
          <p:spPr>
            <a:xfrm>
              <a:off x="4529511" y="1542242"/>
              <a:ext cx="745471" cy="32103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Regler</a:t>
              </a:r>
            </a:p>
          </p:txBody>
        </p:sp>
        <mc:AlternateContent xmlns:mc="http://schemas.openxmlformats.org/markup-compatibility/2006" xmlns:a14="http://schemas.microsoft.com/office/drawing/2010/main">
          <mc:Choice Requires="a14">
            <p:sp>
              <p:nvSpPr>
                <p:cNvPr id="87" name="Textfeld 86">
                  <a:extLst>
                    <a:ext uri="{FF2B5EF4-FFF2-40B4-BE49-F238E27FC236}">
                      <a16:creationId xmlns:a16="http://schemas.microsoft.com/office/drawing/2014/main" id="{60B309DF-A733-4A1E-A92E-E39F4CC551CC}"/>
                    </a:ext>
                  </a:extLst>
                </p:cNvPr>
                <p:cNvSpPr txBox="1"/>
                <p:nvPr/>
              </p:nvSpPr>
              <p:spPr>
                <a:xfrm>
                  <a:off x="4215453" y="815040"/>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𝒛</m:t>
                            </m:r>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 (</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7" name="Textfeld 86">
                  <a:extLst>
                    <a:ext uri="{FF2B5EF4-FFF2-40B4-BE49-F238E27FC236}">
                      <a16:creationId xmlns:a16="http://schemas.microsoft.com/office/drawing/2014/main" id="{60B309DF-A733-4A1E-A92E-E39F4CC551CC}"/>
                    </a:ext>
                  </a:extLst>
                </p:cNvPr>
                <p:cNvSpPr txBox="1">
                  <a:spLocks noRot="1" noChangeAspect="1" noMove="1" noResize="1" noEditPoints="1" noAdjustHandles="1" noChangeArrowheads="1" noChangeShapeType="1" noTextEdit="1"/>
                </p:cNvSpPr>
                <p:nvPr/>
              </p:nvSpPr>
              <p:spPr>
                <a:xfrm>
                  <a:off x="4215453" y="815040"/>
                  <a:ext cx="577808" cy="492443"/>
                </a:xfrm>
                <a:prstGeom prst="rect">
                  <a:avLst/>
                </a:prstGeom>
                <a:blipFill>
                  <a:blip r:embed="rId7"/>
                  <a:stretch>
                    <a:fillRect r="-26596" b="-4938"/>
                  </a:stretch>
                </a:blipFill>
              </p:spPr>
              <p:txBody>
                <a:bodyPr/>
                <a:lstStyle/>
                <a:p>
                  <a:r>
                    <a:rPr lang="en-GB">
                      <a:noFill/>
                    </a:rPr>
                    <a:t> </a:t>
                  </a:r>
                </a:p>
              </p:txBody>
            </p:sp>
          </mc:Fallback>
        </mc:AlternateContent>
        <p:cxnSp>
          <p:nvCxnSpPr>
            <p:cNvPr id="88" name="Google Shape;104;p14">
              <a:extLst>
                <a:ext uri="{FF2B5EF4-FFF2-40B4-BE49-F238E27FC236}">
                  <a16:creationId xmlns:a16="http://schemas.microsoft.com/office/drawing/2014/main" id="{7A8201A1-619D-4550-BF70-6906270CDF7F}"/>
                </a:ext>
              </a:extLst>
            </p:cNvPr>
            <p:cNvCxnSpPr>
              <a:cxnSpLocks/>
              <a:endCxn id="86" idx="0"/>
            </p:cNvCxnSpPr>
            <p:nvPr/>
          </p:nvCxnSpPr>
          <p:spPr>
            <a:xfrm>
              <a:off x="4902246" y="1153249"/>
              <a:ext cx="1" cy="388993"/>
            </a:xfrm>
            <a:prstGeom prst="straightConnector1">
              <a:avLst/>
            </a:prstGeom>
            <a:noFill/>
            <a:ln w="9525" cap="flat" cmpd="sng">
              <a:solidFill>
                <a:schemeClr val="dk2"/>
              </a:solidFill>
              <a:prstDash val="solid"/>
              <a:round/>
              <a:headEnd type="none" w="med" len="med"/>
              <a:tailEnd type="stealth" w="med" len="med"/>
            </a:ln>
          </p:spPr>
        </p:cxnSp>
        <p:cxnSp>
          <p:nvCxnSpPr>
            <p:cNvPr id="92" name="Google Shape;104;p14">
              <a:extLst>
                <a:ext uri="{FF2B5EF4-FFF2-40B4-BE49-F238E27FC236}">
                  <a16:creationId xmlns:a16="http://schemas.microsoft.com/office/drawing/2014/main" id="{4C98A03C-8322-4C9E-869F-2F123657DAD8}"/>
                </a:ext>
              </a:extLst>
            </p:cNvPr>
            <p:cNvCxnSpPr>
              <a:cxnSpLocks/>
              <a:stCxn id="86" idx="2"/>
            </p:cNvCxnSpPr>
            <p:nvPr/>
          </p:nvCxnSpPr>
          <p:spPr>
            <a:xfrm>
              <a:off x="4902247" y="1863272"/>
              <a:ext cx="0" cy="388993"/>
            </a:xfrm>
            <a:prstGeom prst="straightConnector1">
              <a:avLst/>
            </a:prstGeom>
            <a:noFill/>
            <a:ln w="9525" cap="flat" cmpd="sng">
              <a:solidFill>
                <a:schemeClr val="dk2"/>
              </a:solidFill>
              <a:prstDash val="solid"/>
              <a:round/>
              <a:headEnd type="none" w="med" len="med"/>
              <a:tailEnd type="stealth" w="med" len="med"/>
            </a:ln>
          </p:spPr>
        </p:cxnSp>
      </p:grpSp>
      <p:sp>
        <p:nvSpPr>
          <p:cNvPr id="294" name="CustomShape 59"/>
          <p:cNvSpPr/>
          <p:nvPr/>
        </p:nvSpPr>
        <p:spPr>
          <a:xfrm>
            <a:off x="1790603" y="100864"/>
            <a:ext cx="10969676" cy="50292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chorCtr="0">
            <a:noAutofit/>
          </a:bodyPr>
          <a:lstStyle/>
          <a:p>
            <a:pPr>
              <a:lnSpc>
                <a:spcPct val="100000"/>
              </a:lnSpc>
            </a:pPr>
            <a:r>
              <a:rPr lang="de-DE" sz="2800" b="1" spc="-1" dirty="0">
                <a:solidFill>
                  <a:srgbClr val="000000"/>
                </a:solidFill>
                <a:latin typeface="Calibri" panose="020F0502020204030204" pitchFamily="34" charset="0"/>
                <a:cs typeface="Calibri" panose="020F0502020204030204" pitchFamily="34" charset="0"/>
              </a:rPr>
              <a:t>Stand der Technik/Forschung  </a:t>
            </a:r>
            <a:endParaRPr lang="de-DE" sz="2800" b="0" strike="noStrike" spc="-1" dirty="0">
              <a:latin typeface="Calibri" panose="020F0502020204030204" pitchFamily="34" charset="0"/>
              <a:cs typeface="Calibri" panose="020F0502020204030204" pitchFamily="34" charset="0"/>
            </a:endParaRPr>
          </a:p>
        </p:txBody>
      </p:sp>
      <p:sp>
        <p:nvSpPr>
          <p:cNvPr id="297" name="TextShape 62"/>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072B7A86-7A04-4EE8-BD0A-46732F7ED38D}" type="slidenum">
              <a:rPr lang="de-DE" sz="1200" b="0" strike="noStrike" spc="-1">
                <a:solidFill>
                  <a:srgbClr val="8B8B8B"/>
                </a:solidFill>
                <a:latin typeface="Arial"/>
              </a:rPr>
              <a:t>6</a:t>
            </a:fld>
            <a:endParaRPr lang="de-DE" sz="1200" b="0" strike="noStrike" spc="-1">
              <a:latin typeface="Times New Roman"/>
            </a:endParaRPr>
          </a:p>
        </p:txBody>
      </p:sp>
      <p:sp>
        <p:nvSpPr>
          <p:cNvPr id="95" name="TextShape 6">
            <a:extLst>
              <a:ext uri="{FF2B5EF4-FFF2-40B4-BE49-F238E27FC236}">
                <a16:creationId xmlns:a16="http://schemas.microsoft.com/office/drawing/2014/main" id="{5E1AC4C0-6C85-4CFE-9AA6-8AC747D2EE00}"/>
              </a:ext>
            </a:extLst>
          </p:cNvPr>
          <p:cNvSpPr txBox="1"/>
          <p:nvPr/>
        </p:nvSpPr>
        <p:spPr>
          <a:xfrm>
            <a:off x="6123023" y="1085807"/>
            <a:ext cx="5873373"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Qualitätsmodell</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Stand der Technik: Ableitung einer Referenztrajektorie für den Bauteilinnendruck basierend auf dem </a:t>
            </a:r>
            <a:r>
              <a:rPr lang="de-DE" spc="-1" dirty="0" err="1">
                <a:solidFill>
                  <a:srgbClr val="000000"/>
                </a:solidFill>
                <a:latin typeface="Calibri"/>
              </a:rPr>
              <a:t>pvT</a:t>
            </a:r>
            <a:r>
              <a:rPr lang="de-DE" spc="-1" dirty="0">
                <a:solidFill>
                  <a:srgbClr val="000000"/>
                </a:solidFill>
                <a:latin typeface="Calibri"/>
              </a:rPr>
              <a:t>-Diagramm</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Aufwändig zu generieren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Berücksichtigt nur den Werkzeuginnendruck</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Setzt konstante Materialeigenschaften voraus</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Maschine muss in der Lage sein den Bauteilinnendruck zu regeln</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Datengetriebenes adaptives Qualitätsmodell zur Bestimmung der Referenztrajektorien der Prozessgrößen</a:t>
            </a: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p:txBody>
      </p:sp>
      <p:pic>
        <p:nvPicPr>
          <p:cNvPr id="19" name="Grafik 18">
            <a:extLst>
              <a:ext uri="{FF2B5EF4-FFF2-40B4-BE49-F238E27FC236}">
                <a16:creationId xmlns:a16="http://schemas.microsoft.com/office/drawing/2014/main" id="{816B978E-8EDA-45D3-84D2-AFE4221F74CE}"/>
              </a:ext>
            </a:extLst>
          </p:cNvPr>
          <p:cNvPicPr>
            <a:picLocks noChangeAspect="1"/>
          </p:cNvPicPr>
          <p:nvPr/>
        </p:nvPicPr>
        <p:blipFill>
          <a:blip r:embed="rId8"/>
          <a:stretch>
            <a:fillRect/>
          </a:stretch>
        </p:blipFill>
        <p:spPr>
          <a:xfrm>
            <a:off x="7554099" y="1608225"/>
            <a:ext cx="3000344" cy="1934354"/>
          </a:xfrm>
          <a:prstGeom prst="rect">
            <a:avLst/>
          </a:prstGeom>
        </p:spPr>
      </p:pic>
      <p:sp>
        <p:nvSpPr>
          <p:cNvPr id="20" name="TextShape 3">
            <a:extLst>
              <a:ext uri="{FF2B5EF4-FFF2-40B4-BE49-F238E27FC236}">
                <a16:creationId xmlns:a16="http://schemas.microsoft.com/office/drawing/2014/main" id="{DAF74DAD-C3F7-4B01-BD03-4A01983EBBC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D8D0B83D-37C0-4748-A6B4-2264C0487AA6}"/>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BED1A6AE-7FC8-44B4-93D1-78506243511F}"/>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6</a:t>
            </a:fld>
            <a:endParaRPr lang="de-DE" sz="1200" b="0" strike="noStrike" spc="-1">
              <a:latin typeface="Times New Roman"/>
            </a:endParaRPr>
          </a:p>
        </p:txBody>
      </p:sp>
      <p:sp>
        <p:nvSpPr>
          <p:cNvPr id="22" name="TextShape 4">
            <a:extLst>
              <a:ext uri="{FF2B5EF4-FFF2-40B4-BE49-F238E27FC236}">
                <a16:creationId xmlns:a16="http://schemas.microsoft.com/office/drawing/2014/main" id="{8438C103-5A53-46C6-9CBA-42398A0BB57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
        <p:nvSpPr>
          <p:cNvPr id="23" name="Textfeld 22">
            <a:extLst>
              <a:ext uri="{FF2B5EF4-FFF2-40B4-BE49-F238E27FC236}">
                <a16:creationId xmlns:a16="http://schemas.microsoft.com/office/drawing/2014/main" id="{D4C76B25-6E60-4835-94EC-1E0B3C6F84D7}"/>
              </a:ext>
            </a:extLst>
          </p:cNvPr>
          <p:cNvSpPr txBox="1"/>
          <p:nvPr/>
        </p:nvSpPr>
        <p:spPr>
          <a:xfrm>
            <a:off x="1109627" y="3427076"/>
            <a:ext cx="449006" cy="246221"/>
          </a:xfrm>
          <a:prstGeom prst="rect">
            <a:avLst/>
          </a:prstGeom>
          <a:noFill/>
        </p:spPr>
        <p:txBody>
          <a:bodyPr wrap="square" rtlCol="0">
            <a:spAutoFit/>
          </a:bodyPr>
          <a:lstStyle/>
          <a:p>
            <a:r>
              <a:rPr lang="de-DE" sz="1000" dirty="0"/>
              <a:t>[15]</a:t>
            </a:r>
          </a:p>
        </p:txBody>
      </p:sp>
      <p:sp>
        <p:nvSpPr>
          <p:cNvPr id="24" name="Textfeld 23">
            <a:extLst>
              <a:ext uri="{FF2B5EF4-FFF2-40B4-BE49-F238E27FC236}">
                <a16:creationId xmlns:a16="http://schemas.microsoft.com/office/drawing/2014/main" id="{0C753ADD-EC7A-4E32-AA3F-780EF9A91091}"/>
              </a:ext>
            </a:extLst>
          </p:cNvPr>
          <p:cNvSpPr txBox="1"/>
          <p:nvPr/>
        </p:nvSpPr>
        <p:spPr>
          <a:xfrm>
            <a:off x="7550615" y="3347341"/>
            <a:ext cx="449006" cy="246221"/>
          </a:xfrm>
          <a:prstGeom prst="rect">
            <a:avLst/>
          </a:prstGeom>
          <a:noFill/>
        </p:spPr>
        <p:txBody>
          <a:bodyPr wrap="square" rtlCol="0">
            <a:spAutoFit/>
          </a:bodyPr>
          <a:lstStyle/>
          <a:p>
            <a:r>
              <a:rPr lang="de-DE" sz="1000" dirty="0"/>
              <a:t>[15]</a:t>
            </a:r>
          </a:p>
        </p:txBody>
      </p:sp>
      <p:sp>
        <p:nvSpPr>
          <p:cNvPr id="3" name="Textfeld 2">
            <a:extLst>
              <a:ext uri="{FF2B5EF4-FFF2-40B4-BE49-F238E27FC236}">
                <a16:creationId xmlns:a16="http://schemas.microsoft.com/office/drawing/2014/main" id="{1B2DF8B2-2AB0-4315-B4F3-D4482E0552B7}"/>
              </a:ext>
            </a:extLst>
          </p:cNvPr>
          <p:cNvSpPr txBox="1"/>
          <p:nvPr/>
        </p:nvSpPr>
        <p:spPr>
          <a:xfrm>
            <a:off x="84577" y="660152"/>
            <a:ext cx="9254168" cy="523220"/>
          </a:xfrm>
          <a:prstGeom prst="rect">
            <a:avLst/>
          </a:prstGeom>
          <a:noFill/>
        </p:spPr>
        <p:txBody>
          <a:bodyPr wrap="square" rtlCol="0">
            <a:spAutoFit/>
          </a:bodyPr>
          <a:lstStyle/>
          <a:p>
            <a:r>
              <a:rPr lang="de-DE" sz="2800" b="1" spc="-1" dirty="0">
                <a:solidFill>
                  <a:srgbClr val="000000"/>
                </a:solidFill>
                <a:latin typeface="Calibri" panose="020F0502020204030204" pitchFamily="34" charset="0"/>
                <a:cs typeface="Calibri" panose="020F0502020204030204" pitchFamily="34" charset="0"/>
              </a:rPr>
              <a:t>Optimierung des Spritzgießprozesses</a:t>
            </a:r>
            <a:endParaRPr lang="de-DE"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55546"/>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Projektziele</a:t>
            </a:r>
            <a:endParaRPr lang="de-DE" sz="2800" b="0" strike="noStrike" spc="-1" dirty="0">
              <a:solidFill>
                <a:srgbClr val="000000"/>
              </a:solidFill>
              <a:latin typeface="Arial"/>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7</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86" name="TextShape 1">
            <a:extLst>
              <a:ext uri="{FF2B5EF4-FFF2-40B4-BE49-F238E27FC236}">
                <a16:creationId xmlns:a16="http://schemas.microsoft.com/office/drawing/2014/main" id="{348C6218-BD8D-491F-9F1B-D1E846255574}"/>
              </a:ext>
            </a:extLst>
          </p:cNvPr>
          <p:cNvSpPr txBox="1"/>
          <p:nvPr/>
        </p:nvSpPr>
        <p:spPr>
          <a:xfrm>
            <a:off x="192240" y="729833"/>
            <a:ext cx="11806560" cy="3195524"/>
          </a:xfrm>
          <a:prstGeom prst="rect">
            <a:avLst/>
          </a:prstGeom>
          <a:noFill/>
          <a:ln>
            <a:noFill/>
          </a:ln>
        </p:spPr>
        <p:txBody>
          <a:bodyPr lIns="122040" tIns="122040" rIns="122040" bIns="122040">
            <a:noAutofit/>
          </a:bodyPr>
          <a:lstStyle/>
          <a:p>
            <a:pPr marL="186840">
              <a:lnSpc>
                <a:spcPts val="2401"/>
              </a:lnSpc>
              <a:buClr>
                <a:srgbClr val="000000"/>
              </a:buClr>
            </a:pPr>
            <a:r>
              <a:rPr lang="en" sz="1800" b="1" strike="noStrike" spc="-1" dirty="0">
                <a:solidFill>
                  <a:srgbClr val="000000"/>
                </a:solidFill>
                <a:latin typeface="Calibri"/>
              </a:rPr>
              <a:t>Ziel des Projektes</a:t>
            </a:r>
          </a:p>
          <a:p>
            <a:pPr marL="567360" indent="-380520">
              <a:lnSpc>
                <a:spcPts val="2401"/>
              </a:lnSpc>
              <a:buClr>
                <a:srgbClr val="000000"/>
              </a:buClr>
              <a:buFont typeface="Arial"/>
              <a:buChar char="•"/>
            </a:pPr>
            <a:r>
              <a:rPr lang="en" sz="1800" b="0" strike="noStrike" spc="-1" dirty="0">
                <a:solidFill>
                  <a:srgbClr val="000000"/>
                </a:solidFill>
                <a:latin typeface="Calibri"/>
              </a:rPr>
              <a:t>Bildung dynamischer Simulationsmodelle für den Spritzgießprozess und den qualitätsbildenden Prozess, welche die in den Zeitverläufen der Prozessgrößen enthaltenen Informationen ausnutzen</a:t>
            </a:r>
          </a:p>
          <a:p>
            <a:pPr marL="567360" indent="-380520">
              <a:lnSpc>
                <a:spcPts val="2401"/>
              </a:lnSpc>
              <a:buClr>
                <a:srgbClr val="000000"/>
              </a:buClr>
              <a:buFont typeface="Arial"/>
              <a:buChar char="•"/>
            </a:pPr>
            <a:r>
              <a:rPr lang="en" spc="-1" dirty="0">
                <a:solidFill>
                  <a:srgbClr val="000000"/>
                </a:solidFill>
                <a:latin typeface="Calibri"/>
              </a:rPr>
              <a:t>Nutzung dieser Simulationsmodelle um eine modellbasierte Steuerung der Bauteileigenschaften vorzunehmen</a:t>
            </a:r>
          </a:p>
          <a:p>
            <a:pPr marL="567360" indent="-380520">
              <a:lnSpc>
                <a:spcPts val="2401"/>
              </a:lnSpc>
              <a:buClr>
                <a:srgbClr val="000000"/>
              </a:buClr>
              <a:buFont typeface="Arial"/>
              <a:buChar char="•"/>
            </a:pPr>
            <a:r>
              <a:rPr lang="en" sz="1800" b="0" strike="noStrike" spc="-1" dirty="0">
                <a:solidFill>
                  <a:srgbClr val="000000"/>
                </a:solidFill>
                <a:latin typeface="Calibri"/>
              </a:rPr>
              <a:t>Automa</a:t>
            </a:r>
            <a:r>
              <a:rPr lang="en" spc="-1" dirty="0">
                <a:solidFill>
                  <a:srgbClr val="000000"/>
                </a:solidFill>
                <a:latin typeface="Calibri"/>
              </a:rPr>
              <a:t>tisierte Adaption der Simulationsmodelle zur Kompensation von Störgrößen</a:t>
            </a:r>
          </a:p>
          <a:p>
            <a:pPr marL="186840">
              <a:lnSpc>
                <a:spcPts val="2401"/>
              </a:lnSpc>
              <a:buClr>
                <a:srgbClr val="000000"/>
              </a:buClr>
            </a:pPr>
            <a:endParaRPr lang="en" sz="1800" b="0" strike="noStrike" spc="-1" dirty="0">
              <a:solidFill>
                <a:srgbClr val="000000"/>
              </a:solidFill>
              <a:latin typeface="Calibri"/>
            </a:endParaRPr>
          </a:p>
          <a:p>
            <a:pPr marL="186840">
              <a:lnSpc>
                <a:spcPts val="2401"/>
              </a:lnSpc>
              <a:buClr>
                <a:srgbClr val="000000"/>
              </a:buClr>
            </a:pPr>
            <a:r>
              <a:rPr lang="en" b="1" spc="-1" dirty="0">
                <a:solidFill>
                  <a:srgbClr val="000000"/>
                </a:solidFill>
                <a:latin typeface="Calibri"/>
              </a:rPr>
              <a:t>Randbedingung</a:t>
            </a:r>
            <a:r>
              <a:rPr lang="en" spc="-1" dirty="0">
                <a:solidFill>
                  <a:srgbClr val="000000"/>
                </a:solidFill>
                <a:latin typeface="Calibri"/>
              </a:rPr>
              <a:t>: Das Verfahren muss in den bestehenden Produktionsprozess möglichst einfach integriert werden können, kein Eingriff in Maschinensoftware möglich</a:t>
            </a:r>
            <a:endParaRPr lang="en" sz="1800" b="0" strike="noStrike" spc="-1" dirty="0">
              <a:solidFill>
                <a:srgbClr val="000000"/>
              </a:solidFill>
              <a:latin typeface="Calibri"/>
            </a:endParaRPr>
          </a:p>
        </p:txBody>
      </p:sp>
      <p:grpSp>
        <p:nvGrpSpPr>
          <p:cNvPr id="70" name="Gruppieren 69">
            <a:extLst>
              <a:ext uri="{FF2B5EF4-FFF2-40B4-BE49-F238E27FC236}">
                <a16:creationId xmlns:a16="http://schemas.microsoft.com/office/drawing/2014/main" id="{28D0F1A6-9297-4BF4-9D0A-47E567F8D5F2}"/>
              </a:ext>
            </a:extLst>
          </p:cNvPr>
          <p:cNvGrpSpPr/>
          <p:nvPr/>
        </p:nvGrpSpPr>
        <p:grpSpPr>
          <a:xfrm>
            <a:off x="192120" y="3429000"/>
            <a:ext cx="11942770" cy="3031926"/>
            <a:chOff x="-1344463" y="3545634"/>
            <a:chExt cx="11942770" cy="3031926"/>
          </a:xfrm>
        </p:grpSpPr>
        <p:grpSp>
          <p:nvGrpSpPr>
            <p:cNvPr id="71" name="Group 3">
              <a:extLst>
                <a:ext uri="{FF2B5EF4-FFF2-40B4-BE49-F238E27FC236}">
                  <a16:creationId xmlns:a16="http://schemas.microsoft.com/office/drawing/2014/main" id="{F27F0C7E-9634-4876-A8E8-9ECB5D924CE5}"/>
                </a:ext>
              </a:extLst>
            </p:cNvPr>
            <p:cNvGrpSpPr/>
            <p:nvPr/>
          </p:nvGrpSpPr>
          <p:grpSpPr>
            <a:xfrm>
              <a:off x="842400" y="3545634"/>
              <a:ext cx="9755907" cy="3031926"/>
              <a:chOff x="1176120" y="1270434"/>
              <a:chExt cx="9755907" cy="3031926"/>
            </a:xfrm>
          </p:grpSpPr>
          <p:sp>
            <p:nvSpPr>
              <p:cNvPr id="74" name="CustomShape 4">
                <a:extLst>
                  <a:ext uri="{FF2B5EF4-FFF2-40B4-BE49-F238E27FC236}">
                    <a16:creationId xmlns:a16="http://schemas.microsoft.com/office/drawing/2014/main" id="{6C615381-B669-48F0-B155-4C6B032EA3E6}"/>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dirty="0">
                    <a:solidFill>
                      <a:srgbClr val="000000"/>
                    </a:solidFill>
                    <a:latin typeface="Calibri"/>
                  </a:rPr>
                  <a:t>Spritzgieß-</a:t>
                </a:r>
                <a:br>
                  <a:rPr dirty="0"/>
                </a:br>
                <a:r>
                  <a:rPr lang="en" sz="1340" b="0" strike="noStrike" spc="-1" dirty="0">
                    <a:solidFill>
                      <a:srgbClr val="000000"/>
                    </a:solidFill>
                    <a:latin typeface="Calibri"/>
                  </a:rPr>
                  <a:t>maschine</a:t>
                </a:r>
                <a:endParaRPr lang="de-DE" sz="1340" b="0" strike="noStrike" spc="-1" dirty="0">
                  <a:latin typeface="Arial"/>
                </a:endParaRPr>
              </a:p>
            </p:txBody>
          </p:sp>
          <mc:AlternateContent xmlns:mc="http://schemas.openxmlformats.org/markup-compatibility/2006" xmlns:a14="http://schemas.microsoft.com/office/drawing/2010/main">
            <mc:Choice Requires="a14">
              <p:sp>
                <p:nvSpPr>
                  <p:cNvPr id="75" name="CustomShape 5">
                    <a:extLst>
                      <a:ext uri="{FF2B5EF4-FFF2-40B4-BE49-F238E27FC236}">
                        <a16:creationId xmlns:a16="http://schemas.microsoft.com/office/drawing/2014/main" id="{342A5364-F0F1-4918-9CE1-9535F6F5AC14}"/>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𝑸</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75" name="CustomShape 5">
                    <a:extLst>
                      <a:ext uri="{FF2B5EF4-FFF2-40B4-BE49-F238E27FC236}">
                        <a16:creationId xmlns:a16="http://schemas.microsoft.com/office/drawing/2014/main" id="{342A5364-F0F1-4918-9CE1-9535F6F5AC14}"/>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3"/>
                    <a:stretch>
                      <a:fillRect/>
                    </a:stretch>
                  </a:blipFill>
                  <a:ln w="9360">
                    <a:solidFill>
                      <a:schemeClr val="dk2"/>
                    </a:solidFill>
                    <a:round/>
                  </a:ln>
                </p:spPr>
                <p:txBody>
                  <a:bodyPr/>
                  <a:lstStyle/>
                  <a:p>
                    <a:r>
                      <a:rPr lang="en-GB">
                        <a:noFill/>
                      </a:rPr>
                      <a:t> </a:t>
                    </a:r>
                  </a:p>
                </p:txBody>
              </p:sp>
            </mc:Fallback>
          </mc:AlternateContent>
          <p:sp>
            <p:nvSpPr>
              <p:cNvPr id="76" name="CustomShape 6">
                <a:extLst>
                  <a:ext uri="{FF2B5EF4-FFF2-40B4-BE49-F238E27FC236}">
                    <a16:creationId xmlns:a16="http://schemas.microsoft.com/office/drawing/2014/main" id="{B1C70CA5-8BAC-464F-8DF4-5EB411AF1D59}"/>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77" name="Group 7">
                <a:extLst>
                  <a:ext uri="{FF2B5EF4-FFF2-40B4-BE49-F238E27FC236}">
                    <a16:creationId xmlns:a16="http://schemas.microsoft.com/office/drawing/2014/main" id="{82D348A4-4F6C-4AB0-85EA-79232EDDD40A}"/>
                  </a:ext>
                </a:extLst>
              </p:cNvPr>
              <p:cNvGrpSpPr/>
              <p:nvPr/>
            </p:nvGrpSpPr>
            <p:grpSpPr>
              <a:xfrm>
                <a:off x="1857960" y="2354760"/>
                <a:ext cx="493200" cy="446040"/>
                <a:chOff x="1857960" y="2354760"/>
                <a:chExt cx="493200" cy="446040"/>
              </a:xfrm>
            </p:grpSpPr>
            <p:sp>
              <p:nvSpPr>
                <p:cNvPr id="191" name="CustomShape 8">
                  <a:extLst>
                    <a:ext uri="{FF2B5EF4-FFF2-40B4-BE49-F238E27FC236}">
                      <a16:creationId xmlns:a16="http://schemas.microsoft.com/office/drawing/2014/main" id="{092F51E4-48E3-484C-9973-E89F9542CF88}"/>
                    </a:ext>
                  </a:extLst>
                </p:cNvPr>
                <p:cNvSpPr/>
                <p:nvPr/>
              </p:nvSpPr>
              <p:spPr>
                <a:xfrm rot="10800000">
                  <a:off x="1857960" y="235476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92" name="CustomShape 9">
                  <a:extLst>
                    <a:ext uri="{FF2B5EF4-FFF2-40B4-BE49-F238E27FC236}">
                      <a16:creationId xmlns:a16="http://schemas.microsoft.com/office/drawing/2014/main" id="{3C0929BC-8C55-49EB-B15D-22267FA9CD5D}"/>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93" name="CustomShape 10">
                  <a:extLst>
                    <a:ext uri="{FF2B5EF4-FFF2-40B4-BE49-F238E27FC236}">
                      <a16:creationId xmlns:a16="http://schemas.microsoft.com/office/drawing/2014/main" id="{3CDD0592-6ED8-496E-837F-D22BE42993CE}"/>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78" name="CustomShape 11">
                <a:extLst>
                  <a:ext uri="{FF2B5EF4-FFF2-40B4-BE49-F238E27FC236}">
                    <a16:creationId xmlns:a16="http://schemas.microsoft.com/office/drawing/2014/main" id="{E9841CAF-BB44-48B1-9A16-54C0CEB7EDE2}"/>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79" name="CustomShape 12">
                <a:extLst>
                  <a:ext uri="{FF2B5EF4-FFF2-40B4-BE49-F238E27FC236}">
                    <a16:creationId xmlns:a16="http://schemas.microsoft.com/office/drawing/2014/main" id="{B5E092DC-7BEE-4343-9167-FC589D7688D3}"/>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80" name="Group 13">
                <a:extLst>
                  <a:ext uri="{FF2B5EF4-FFF2-40B4-BE49-F238E27FC236}">
                    <a16:creationId xmlns:a16="http://schemas.microsoft.com/office/drawing/2014/main" id="{C987A36F-B4A4-490A-AB08-B40B1928EA17}"/>
                  </a:ext>
                </a:extLst>
              </p:cNvPr>
              <p:cNvGrpSpPr/>
              <p:nvPr/>
            </p:nvGrpSpPr>
            <p:grpSpPr>
              <a:xfrm>
                <a:off x="2006640" y="2169000"/>
                <a:ext cx="618120" cy="488880"/>
                <a:chOff x="2006640" y="2169000"/>
                <a:chExt cx="618120" cy="488880"/>
              </a:xfrm>
            </p:grpSpPr>
            <p:grpSp>
              <p:nvGrpSpPr>
                <p:cNvPr id="187" name="Group 14">
                  <a:extLst>
                    <a:ext uri="{FF2B5EF4-FFF2-40B4-BE49-F238E27FC236}">
                      <a16:creationId xmlns:a16="http://schemas.microsoft.com/office/drawing/2014/main" id="{4CE2323D-7539-4B75-91ED-C485EC52164C}"/>
                    </a:ext>
                  </a:extLst>
                </p:cNvPr>
                <p:cNvGrpSpPr/>
                <p:nvPr/>
              </p:nvGrpSpPr>
              <p:grpSpPr>
                <a:xfrm>
                  <a:off x="2006640" y="2169000"/>
                  <a:ext cx="493200" cy="446040"/>
                  <a:chOff x="2006640" y="2169000"/>
                  <a:chExt cx="493200" cy="446040"/>
                </a:xfrm>
              </p:grpSpPr>
              <p:sp>
                <p:nvSpPr>
                  <p:cNvPr id="189" name="CustomShape 15">
                    <a:extLst>
                      <a:ext uri="{FF2B5EF4-FFF2-40B4-BE49-F238E27FC236}">
                        <a16:creationId xmlns:a16="http://schemas.microsoft.com/office/drawing/2014/main" id="{DCC165A5-E018-42B3-B5B9-E4AF2BA911D9}"/>
                      </a:ext>
                    </a:extLst>
                  </p:cNvPr>
                  <p:cNvSpPr/>
                  <p:nvPr/>
                </p:nvSpPr>
                <p:spPr>
                  <a:xfrm rot="10800000">
                    <a:off x="2006640" y="2169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90" name="CustomShape 16">
                    <a:extLst>
                      <a:ext uri="{FF2B5EF4-FFF2-40B4-BE49-F238E27FC236}">
                        <a16:creationId xmlns:a16="http://schemas.microsoft.com/office/drawing/2014/main" id="{C010DAD0-73F5-42AC-9E54-B2D565C67AEA}"/>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88" name="CustomShape 17">
                  <a:extLst>
                    <a:ext uri="{FF2B5EF4-FFF2-40B4-BE49-F238E27FC236}">
                      <a16:creationId xmlns:a16="http://schemas.microsoft.com/office/drawing/2014/main" id="{23C81EAA-90D3-4ECF-86EF-508C20D53AB6}"/>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81" name="CustomShape 18">
                <a:extLst>
                  <a:ext uri="{FF2B5EF4-FFF2-40B4-BE49-F238E27FC236}">
                    <a16:creationId xmlns:a16="http://schemas.microsoft.com/office/drawing/2014/main" id="{E2C0F06F-80C2-45C0-9B08-86D0E9EE1241}"/>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82" name="Group 19">
                <a:extLst>
                  <a:ext uri="{FF2B5EF4-FFF2-40B4-BE49-F238E27FC236}">
                    <a16:creationId xmlns:a16="http://schemas.microsoft.com/office/drawing/2014/main" id="{D1A9E871-4A9B-4FA9-A74E-1F94362915C9}"/>
                  </a:ext>
                </a:extLst>
              </p:cNvPr>
              <p:cNvGrpSpPr/>
              <p:nvPr/>
            </p:nvGrpSpPr>
            <p:grpSpPr>
              <a:xfrm>
                <a:off x="5842080" y="2315880"/>
                <a:ext cx="654840" cy="574200"/>
                <a:chOff x="5842080" y="2315880"/>
                <a:chExt cx="654840" cy="574200"/>
              </a:xfrm>
            </p:grpSpPr>
            <p:sp>
              <p:nvSpPr>
                <p:cNvPr id="181" name="CustomShape 20">
                  <a:extLst>
                    <a:ext uri="{FF2B5EF4-FFF2-40B4-BE49-F238E27FC236}">
                      <a16:creationId xmlns:a16="http://schemas.microsoft.com/office/drawing/2014/main" id="{82481F2C-DAE3-45EA-AC86-50E8FFB05F19}"/>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82" name="Group 21">
                  <a:extLst>
                    <a:ext uri="{FF2B5EF4-FFF2-40B4-BE49-F238E27FC236}">
                      <a16:creationId xmlns:a16="http://schemas.microsoft.com/office/drawing/2014/main" id="{36D10060-A991-4AA8-A3E4-6E7FA9EF5D4D}"/>
                    </a:ext>
                  </a:extLst>
                </p:cNvPr>
                <p:cNvGrpSpPr/>
                <p:nvPr/>
              </p:nvGrpSpPr>
              <p:grpSpPr>
                <a:xfrm>
                  <a:off x="5913000" y="2355120"/>
                  <a:ext cx="520560" cy="446040"/>
                  <a:chOff x="5913000" y="2355120"/>
                  <a:chExt cx="520560" cy="446040"/>
                </a:xfrm>
              </p:grpSpPr>
              <p:grpSp>
                <p:nvGrpSpPr>
                  <p:cNvPr id="183" name="Group 22">
                    <a:extLst>
                      <a:ext uri="{FF2B5EF4-FFF2-40B4-BE49-F238E27FC236}">
                        <a16:creationId xmlns:a16="http://schemas.microsoft.com/office/drawing/2014/main" id="{06C8F6C4-310C-4003-B793-7EB9AD2996CB}"/>
                      </a:ext>
                    </a:extLst>
                  </p:cNvPr>
                  <p:cNvGrpSpPr/>
                  <p:nvPr/>
                </p:nvGrpSpPr>
                <p:grpSpPr>
                  <a:xfrm>
                    <a:off x="5913000" y="2355120"/>
                    <a:ext cx="493200" cy="446040"/>
                    <a:chOff x="5913000" y="2355120"/>
                    <a:chExt cx="493200" cy="446040"/>
                  </a:xfrm>
                </p:grpSpPr>
                <p:sp>
                  <p:nvSpPr>
                    <p:cNvPr id="185" name="CustomShape 23">
                      <a:extLst>
                        <a:ext uri="{FF2B5EF4-FFF2-40B4-BE49-F238E27FC236}">
                          <a16:creationId xmlns:a16="http://schemas.microsoft.com/office/drawing/2014/main" id="{E8B47970-2C2A-47D3-9EB3-37CDE5A1EEE4}"/>
                        </a:ext>
                      </a:extLst>
                    </p:cNvPr>
                    <p:cNvSpPr/>
                    <p:nvPr/>
                  </p:nvSpPr>
                  <p:spPr>
                    <a:xfrm rot="10800000">
                      <a:off x="5913000" y="235512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6" name="CustomShape 24">
                      <a:extLst>
                        <a:ext uri="{FF2B5EF4-FFF2-40B4-BE49-F238E27FC236}">
                          <a16:creationId xmlns:a16="http://schemas.microsoft.com/office/drawing/2014/main" id="{31C20B6D-5160-4EED-ACD2-547E1397A6DA}"/>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84" name="CustomShape 25">
                    <a:extLst>
                      <a:ext uri="{FF2B5EF4-FFF2-40B4-BE49-F238E27FC236}">
                        <a16:creationId xmlns:a16="http://schemas.microsoft.com/office/drawing/2014/main" id="{B51AD801-7BB1-4A30-9DE3-F0C478D4F763}"/>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83" name="CustomShape 26">
                <a:extLst>
                  <a:ext uri="{FF2B5EF4-FFF2-40B4-BE49-F238E27FC236}">
                    <a16:creationId xmlns:a16="http://schemas.microsoft.com/office/drawing/2014/main" id="{BC4FD01C-8AFC-4C57-95C5-3459967218A7}"/>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84" name="CustomShape 27">
                <a:extLst>
                  <a:ext uri="{FF2B5EF4-FFF2-40B4-BE49-F238E27FC236}">
                    <a16:creationId xmlns:a16="http://schemas.microsoft.com/office/drawing/2014/main" id="{70E0BBF3-9CAC-4725-89CC-B0D8D6F7E362}"/>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50" name="CustomShape 28">
                <a:extLst>
                  <a:ext uri="{FF2B5EF4-FFF2-40B4-BE49-F238E27FC236}">
                    <a16:creationId xmlns:a16="http://schemas.microsoft.com/office/drawing/2014/main" id="{872E7B2E-182A-4915-B863-D71919405342}"/>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51" name="CustomShape 29">
                <a:extLst>
                  <a:ext uri="{FF2B5EF4-FFF2-40B4-BE49-F238E27FC236}">
                    <a16:creationId xmlns:a16="http://schemas.microsoft.com/office/drawing/2014/main" id="{D79B941F-0591-4E58-8A4D-8A3FB007CCD9}"/>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152" name="CustomShape 30">
                <a:extLst>
                  <a:ext uri="{FF2B5EF4-FFF2-40B4-BE49-F238E27FC236}">
                    <a16:creationId xmlns:a16="http://schemas.microsoft.com/office/drawing/2014/main" id="{7DE1FB37-79EB-4EA7-BF2C-C25B72349ECF}"/>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153" name="Group 31">
                <a:extLst>
                  <a:ext uri="{FF2B5EF4-FFF2-40B4-BE49-F238E27FC236}">
                    <a16:creationId xmlns:a16="http://schemas.microsoft.com/office/drawing/2014/main" id="{B08B6BC0-F21B-4A5E-BEBC-6A9AFB690267}"/>
                  </a:ext>
                </a:extLst>
              </p:cNvPr>
              <p:cNvGrpSpPr/>
              <p:nvPr/>
            </p:nvGrpSpPr>
            <p:grpSpPr>
              <a:xfrm>
                <a:off x="6069960" y="2170800"/>
                <a:ext cx="511920" cy="446040"/>
                <a:chOff x="6069960" y="2170800"/>
                <a:chExt cx="511920" cy="446040"/>
              </a:xfrm>
            </p:grpSpPr>
            <p:grpSp>
              <p:nvGrpSpPr>
                <p:cNvPr id="177" name="Group 32">
                  <a:extLst>
                    <a:ext uri="{FF2B5EF4-FFF2-40B4-BE49-F238E27FC236}">
                      <a16:creationId xmlns:a16="http://schemas.microsoft.com/office/drawing/2014/main" id="{C5695621-4E9E-45CD-9B26-DD8EC1D9C85B}"/>
                    </a:ext>
                  </a:extLst>
                </p:cNvPr>
                <p:cNvGrpSpPr/>
                <p:nvPr/>
              </p:nvGrpSpPr>
              <p:grpSpPr>
                <a:xfrm>
                  <a:off x="6069960" y="2170800"/>
                  <a:ext cx="493200" cy="446040"/>
                  <a:chOff x="6069960" y="2170800"/>
                  <a:chExt cx="493200" cy="446040"/>
                </a:xfrm>
              </p:grpSpPr>
              <p:sp>
                <p:nvSpPr>
                  <p:cNvPr id="179" name="CustomShape 33">
                    <a:extLst>
                      <a:ext uri="{FF2B5EF4-FFF2-40B4-BE49-F238E27FC236}">
                        <a16:creationId xmlns:a16="http://schemas.microsoft.com/office/drawing/2014/main" id="{F2B75FF5-5BAF-4DF8-A19D-CD3DB5C3F4CD}"/>
                      </a:ext>
                    </a:extLst>
                  </p:cNvPr>
                  <p:cNvSpPr/>
                  <p:nvPr/>
                </p:nvSpPr>
                <p:spPr>
                  <a:xfrm rot="10800000">
                    <a:off x="6069960" y="21708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80" name="CustomShape 34">
                    <a:extLst>
                      <a:ext uri="{FF2B5EF4-FFF2-40B4-BE49-F238E27FC236}">
                        <a16:creationId xmlns:a16="http://schemas.microsoft.com/office/drawing/2014/main" id="{868D87EF-C7EB-40F5-8440-85D3295BE1E4}"/>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8" name="CustomShape 35">
                  <a:extLst>
                    <a:ext uri="{FF2B5EF4-FFF2-40B4-BE49-F238E27FC236}">
                      <a16:creationId xmlns:a16="http://schemas.microsoft.com/office/drawing/2014/main" id="{F2F467A5-55D9-4C0E-95D3-DA0CDCBFF5DF}"/>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154" name="CustomShape 36">
                <a:extLst>
                  <a:ext uri="{FF2B5EF4-FFF2-40B4-BE49-F238E27FC236}">
                    <a16:creationId xmlns:a16="http://schemas.microsoft.com/office/drawing/2014/main" id="{A2A73260-79EF-4AC1-B6D1-2DE7A61CF074}"/>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155" name="CustomShape 37">
                <a:extLst>
                  <a:ext uri="{FF2B5EF4-FFF2-40B4-BE49-F238E27FC236}">
                    <a16:creationId xmlns:a16="http://schemas.microsoft.com/office/drawing/2014/main" id="{B144F715-553E-4C7D-A478-69F3C32027F6}"/>
                  </a:ext>
                </a:extLst>
              </p:cNvPr>
              <p:cNvSpPr/>
              <p:nvPr/>
            </p:nvSpPr>
            <p:spPr>
              <a:xfrm rot="10800000">
                <a:off x="6230520" y="1953000"/>
                <a:ext cx="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6" name="CustomShape 38">
                <a:extLst>
                  <a:ext uri="{FF2B5EF4-FFF2-40B4-BE49-F238E27FC236}">
                    <a16:creationId xmlns:a16="http://schemas.microsoft.com/office/drawing/2014/main" id="{7220CDB9-CC53-491A-B361-D25D450F2E74}"/>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57" name="CustomShape 39">
                <a:extLst>
                  <a:ext uri="{FF2B5EF4-FFF2-40B4-BE49-F238E27FC236}">
                    <a16:creationId xmlns:a16="http://schemas.microsoft.com/office/drawing/2014/main" id="{D8EB7A45-94E1-4B52-BE40-7D8127EAAA4D}"/>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158" name="CustomShape 40">
                <a:extLst>
                  <a:ext uri="{FF2B5EF4-FFF2-40B4-BE49-F238E27FC236}">
                    <a16:creationId xmlns:a16="http://schemas.microsoft.com/office/drawing/2014/main" id="{A13ECA55-BA55-40D8-B5EB-C0D9A4E742D6}"/>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159" name="CustomShape 41">
                <a:extLst>
                  <a:ext uri="{FF2B5EF4-FFF2-40B4-BE49-F238E27FC236}">
                    <a16:creationId xmlns:a16="http://schemas.microsoft.com/office/drawing/2014/main" id="{BA8899CC-2AA2-4C17-AB59-2ED908118AF4}"/>
                  </a:ext>
                </a:extLst>
              </p:cNvPr>
              <p:cNvSpPr/>
              <p:nvPr/>
            </p:nvSpPr>
            <p:spPr>
              <a:xfrm>
                <a:off x="7076520" y="3115440"/>
                <a:ext cx="33408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0" name="CustomShape 42">
                <a:extLst>
                  <a:ext uri="{FF2B5EF4-FFF2-40B4-BE49-F238E27FC236}">
                    <a16:creationId xmlns:a16="http://schemas.microsoft.com/office/drawing/2014/main" id="{EBFF2849-587A-47D1-9F3B-995D4395ECB6}"/>
                  </a:ext>
                </a:extLst>
              </p:cNvPr>
              <p:cNvSpPr/>
              <p:nvPr/>
            </p:nvSpPr>
            <p:spPr>
              <a:xfrm>
                <a:off x="1176120" y="2900160"/>
                <a:ext cx="2025720" cy="3949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Sollwerttrajektorien</a:t>
                </a:r>
                <a:endParaRPr lang="de-DE" sz="1340" b="1" strike="noStrike" spc="-1" dirty="0">
                  <a:latin typeface="Arial"/>
                </a:endParaRPr>
              </a:p>
            </p:txBody>
          </p:sp>
          <mc:AlternateContent xmlns:mc="http://schemas.openxmlformats.org/markup-compatibility/2006" xmlns:a14="http://schemas.microsoft.com/office/drawing/2010/main">
            <mc:Choice Requires="a14">
              <p:sp>
                <p:nvSpPr>
                  <p:cNvPr id="161" name="CustomShape 43">
                    <a:extLst>
                      <a:ext uri="{FF2B5EF4-FFF2-40B4-BE49-F238E27FC236}">
                        <a16:creationId xmlns:a16="http://schemas.microsoft.com/office/drawing/2014/main" id="{48748355-E34D-4642-AF7D-E0CD42EC9129}"/>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5"/>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2" name="CustomShape 44">
                    <a:extLst>
                      <a:ext uri="{FF2B5EF4-FFF2-40B4-BE49-F238E27FC236}">
                        <a16:creationId xmlns:a16="http://schemas.microsoft.com/office/drawing/2014/main" id="{704A0F2D-203A-487A-B43F-AE35605094B3}"/>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𝑸</m:t>
                        </m:r>
                      </m:oMath>
                    </a14:m>
                    <a:endParaRPr lang="de-DE" sz="1340" b="0" strike="noStrike" spc="-1" dirty="0">
                      <a:latin typeface="Arial"/>
                    </a:endParaRPr>
                  </a:p>
                </p:txBody>
              </p:sp>
            </mc:Choice>
            <mc:Fallback xmlns="">
              <p:sp>
                <p:nvSpPr>
                  <p:cNvPr id="162" name="CustomShape 44">
                    <a:extLst>
                      <a:ext uri="{FF2B5EF4-FFF2-40B4-BE49-F238E27FC236}">
                        <a16:creationId xmlns:a16="http://schemas.microsoft.com/office/drawing/2014/main" id="{704A0F2D-203A-487A-B43F-AE35605094B3}"/>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6"/>
                    <a:stretch>
                      <a:fillRect b="-49296"/>
                    </a:stretch>
                  </a:blipFill>
                  <a:ln>
                    <a:noFill/>
                  </a:ln>
                </p:spPr>
                <p:txBody>
                  <a:bodyPr/>
                  <a:lstStyle/>
                  <a:p>
                    <a:r>
                      <a:rPr lang="en-GB">
                        <a:noFill/>
                      </a:rPr>
                      <a:t> </a:t>
                    </a:r>
                  </a:p>
                </p:txBody>
              </p:sp>
            </mc:Fallback>
          </mc:AlternateContent>
          <p:sp>
            <p:nvSpPr>
              <p:cNvPr id="163" name="CustomShape 45">
                <a:extLst>
                  <a:ext uri="{FF2B5EF4-FFF2-40B4-BE49-F238E27FC236}">
                    <a16:creationId xmlns:a16="http://schemas.microsoft.com/office/drawing/2014/main" id="{91916853-2D09-42CA-9776-A1D78ADB83A8}"/>
                  </a:ext>
                </a:extLst>
              </p:cNvPr>
              <p:cNvSpPr/>
              <p:nvPr/>
            </p:nvSpPr>
            <p:spPr>
              <a:xfrm>
                <a:off x="89204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4" name="CustomShape 46">
                <a:extLst>
                  <a:ext uri="{FF2B5EF4-FFF2-40B4-BE49-F238E27FC236}">
                    <a16:creationId xmlns:a16="http://schemas.microsoft.com/office/drawing/2014/main" id="{2892B90F-6F7C-4853-966E-D756E7F12DAF}"/>
                  </a:ext>
                </a:extLst>
              </p:cNvPr>
              <p:cNvSpPr/>
              <p:nvPr/>
            </p:nvSpPr>
            <p:spPr>
              <a:xfrm>
                <a:off x="3201840" y="31154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65" name="CustomShape 47">
                <a:extLst>
                  <a:ext uri="{FF2B5EF4-FFF2-40B4-BE49-F238E27FC236}">
                    <a16:creationId xmlns:a16="http://schemas.microsoft.com/office/drawing/2014/main" id="{6F758F78-8A28-4BBB-B616-8C669B023CAD}"/>
                  </a:ext>
                </a:extLst>
              </p:cNvPr>
              <p:cNvSpPr/>
              <p:nvPr/>
            </p:nvSpPr>
            <p:spPr>
              <a:xfrm>
                <a:off x="5329080" y="3115440"/>
                <a:ext cx="267120" cy="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166" name="CustomShape 48">
                <a:extLst>
                  <a:ext uri="{FF2B5EF4-FFF2-40B4-BE49-F238E27FC236}">
                    <a16:creationId xmlns:a16="http://schemas.microsoft.com/office/drawing/2014/main" id="{61F61B7C-208D-43BD-942D-9462AD837AD0}"/>
                  </a:ext>
                </a:extLst>
              </p:cNvPr>
              <p:cNvSpPr/>
              <p:nvPr/>
            </p:nvSpPr>
            <p:spPr>
              <a:xfrm>
                <a:off x="442314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67" name="CustomShape 50">
                <a:extLst>
                  <a:ext uri="{FF2B5EF4-FFF2-40B4-BE49-F238E27FC236}">
                    <a16:creationId xmlns:a16="http://schemas.microsoft.com/office/drawing/2014/main" id="{754CA995-5C35-4048-AEE8-5D433334B2F9}"/>
                  </a:ext>
                </a:extLst>
              </p:cNvPr>
              <p:cNvSpPr/>
              <p:nvPr/>
            </p:nvSpPr>
            <p:spPr>
              <a:xfrm>
                <a:off x="2945877" y="1289154"/>
                <a:ext cx="3372126" cy="76212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1" strike="noStrike" spc="-1" dirty="0">
                  <a:latin typeface="Arial"/>
                </a:endParaRPr>
              </a:p>
              <a:p>
                <a:pPr algn="ctr">
                  <a:lnSpc>
                    <a:spcPct val="100000"/>
                  </a:lnSpc>
                </a:pPr>
                <a:r>
                  <a:rPr lang="en" sz="1340" b="0" strike="noStrike" spc="-1" dirty="0">
                    <a:solidFill>
                      <a:srgbClr val="000000"/>
                    </a:solidFill>
                    <a:latin typeface="Calibri"/>
                  </a:rPr>
                  <a:t>(Verschleiß, Außentemp., Kühlwassertemp., Materialeigenschaften)</a:t>
                </a:r>
                <a:endParaRPr lang="de-DE" sz="1340" b="0" strike="noStrike" spc="-1" dirty="0">
                  <a:latin typeface="Arial"/>
                </a:endParaRPr>
              </a:p>
            </p:txBody>
          </p:sp>
          <p:sp>
            <p:nvSpPr>
              <p:cNvPr id="168" name="CustomShape 51">
                <a:extLst>
                  <a:ext uri="{FF2B5EF4-FFF2-40B4-BE49-F238E27FC236}">
                    <a16:creationId xmlns:a16="http://schemas.microsoft.com/office/drawing/2014/main" id="{7D4C794E-BFFC-486A-A09E-641CB9B4E91C}"/>
                  </a:ext>
                </a:extLst>
              </p:cNvPr>
              <p:cNvSpPr/>
              <p:nvPr/>
            </p:nvSpPr>
            <p:spPr>
              <a:xfrm>
                <a:off x="8099820" y="2140554"/>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169" name="CustomShape 53">
                <a:extLst>
                  <a:ext uri="{FF2B5EF4-FFF2-40B4-BE49-F238E27FC236}">
                    <a16:creationId xmlns:a16="http://schemas.microsoft.com/office/drawing/2014/main" id="{28B114C3-15C2-449D-9185-1B96E1525FDD}"/>
                  </a:ext>
                </a:extLst>
              </p:cNvPr>
              <p:cNvSpPr/>
              <p:nvPr/>
            </p:nvSpPr>
            <p:spPr>
              <a:xfrm>
                <a:off x="7156440" y="1270434"/>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Materialeigenschaften)</a:t>
                </a:r>
                <a:endParaRPr lang="de-DE" sz="1340" b="0" strike="noStrike" spc="-1" dirty="0">
                  <a:latin typeface="Arial"/>
                </a:endParaRPr>
              </a:p>
            </p:txBody>
          </p:sp>
          <p:sp>
            <p:nvSpPr>
              <p:cNvPr id="170" name="CustomShape 54">
                <a:extLst>
                  <a:ext uri="{FF2B5EF4-FFF2-40B4-BE49-F238E27FC236}">
                    <a16:creationId xmlns:a16="http://schemas.microsoft.com/office/drawing/2014/main" id="{7CD7B35E-44BC-4116-8C47-134A718DCC99}"/>
                  </a:ext>
                </a:extLst>
              </p:cNvPr>
              <p:cNvSpPr/>
              <p:nvPr/>
            </p:nvSpPr>
            <p:spPr>
              <a:xfrm rot="5400000">
                <a:off x="4064760" y="1455120"/>
                <a:ext cx="388440" cy="4139280"/>
              </a:xfrm>
              <a:prstGeom prst="bentConnector3">
                <a:avLst>
                  <a:gd name="adj1" fmla="val 237226"/>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1" name="CustomShape 55">
                <a:extLst>
                  <a:ext uri="{FF2B5EF4-FFF2-40B4-BE49-F238E27FC236}">
                    <a16:creationId xmlns:a16="http://schemas.microsoft.com/office/drawing/2014/main" id="{91AFB248-79BE-4D98-BB0E-0B4973468372}"/>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172" name="CustomShape 56">
                <a:extLst>
                  <a:ext uri="{FF2B5EF4-FFF2-40B4-BE49-F238E27FC236}">
                    <a16:creationId xmlns:a16="http://schemas.microsoft.com/office/drawing/2014/main" id="{0B081FD5-B632-49F9-9E77-DF16943FA08F}"/>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173" name="Group 57">
                <a:extLst>
                  <a:ext uri="{FF2B5EF4-FFF2-40B4-BE49-F238E27FC236}">
                    <a16:creationId xmlns:a16="http://schemas.microsoft.com/office/drawing/2014/main" id="{402A0D68-9567-4C04-8E18-BEF912B3F965}"/>
                  </a:ext>
                </a:extLst>
              </p:cNvPr>
              <p:cNvGrpSpPr/>
              <p:nvPr/>
            </p:nvGrpSpPr>
            <p:grpSpPr>
              <a:xfrm>
                <a:off x="10022040" y="2350440"/>
                <a:ext cx="560880" cy="457920"/>
                <a:chOff x="10022040" y="2350440"/>
                <a:chExt cx="560880" cy="457920"/>
              </a:xfrm>
            </p:grpSpPr>
            <p:sp>
              <p:nvSpPr>
                <p:cNvPr id="175" name="CustomShape 58">
                  <a:extLst>
                    <a:ext uri="{FF2B5EF4-FFF2-40B4-BE49-F238E27FC236}">
                      <a16:creationId xmlns:a16="http://schemas.microsoft.com/office/drawing/2014/main" id="{92F6A28C-B44C-4608-82BB-FA03529B972B}"/>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176" name="CustomShape 59">
                  <a:extLst>
                    <a:ext uri="{FF2B5EF4-FFF2-40B4-BE49-F238E27FC236}">
                      <a16:creationId xmlns:a16="http://schemas.microsoft.com/office/drawing/2014/main" id="{FE25297B-CF64-4698-A203-875868B91D10}"/>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174" name="CustomShape 60">
                <a:extLst>
                  <a:ext uri="{FF2B5EF4-FFF2-40B4-BE49-F238E27FC236}">
                    <a16:creationId xmlns:a16="http://schemas.microsoft.com/office/drawing/2014/main" id="{7E529969-E0AB-4063-8BF2-2FE27339721D}"/>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72" name="CustomShape 46">
              <a:extLst>
                <a:ext uri="{FF2B5EF4-FFF2-40B4-BE49-F238E27FC236}">
                  <a16:creationId xmlns:a16="http://schemas.microsoft.com/office/drawing/2014/main" id="{8B5ED3A2-A29D-4FCA-86B1-4F72D494E3C0}"/>
                </a:ext>
              </a:extLst>
            </p:cNvPr>
            <p:cNvSpPr/>
            <p:nvPr/>
          </p:nvSpPr>
          <p:spPr>
            <a:xfrm>
              <a:off x="402232" y="5390640"/>
              <a:ext cx="708120" cy="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3" name="CustomShape 42">
              <a:extLst>
                <a:ext uri="{FF2B5EF4-FFF2-40B4-BE49-F238E27FC236}">
                  <a16:creationId xmlns:a16="http://schemas.microsoft.com/office/drawing/2014/main" id="{E9D12F0A-FBFE-4B29-AE27-8C79855217C3}"/>
                </a:ext>
              </a:extLst>
            </p:cNvPr>
            <p:cNvSpPr/>
            <p:nvPr/>
          </p:nvSpPr>
          <p:spPr>
            <a:xfrm>
              <a:off x="-1344463" y="5175360"/>
              <a:ext cx="2025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Prozessparameter</a:t>
              </a:r>
              <a:endParaRPr lang="de-DE" sz="1340" b="0" strike="noStrike" spc="-1" dirty="0">
                <a:latin typeface="Arial"/>
              </a:endParaRPr>
            </a:p>
          </p:txBody>
        </p:sp>
      </p:grpSp>
      <p:sp>
        <p:nvSpPr>
          <p:cNvPr id="66" name="TextShape 4">
            <a:extLst>
              <a:ext uri="{FF2B5EF4-FFF2-40B4-BE49-F238E27FC236}">
                <a16:creationId xmlns:a16="http://schemas.microsoft.com/office/drawing/2014/main" id="{7800D665-605B-458B-A395-54F8AD90DF78}"/>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23.11.2021</a:t>
            </a:r>
          </a:p>
        </p:txBody>
      </p:sp>
    </p:spTree>
    <p:extLst>
      <p:ext uri="{BB962C8B-B14F-4D97-AF65-F5344CB8AC3E}">
        <p14:creationId xmlns:p14="http://schemas.microsoft.com/office/powerpoint/2010/main" val="203369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120" y="1201416"/>
            <a:ext cx="11807793" cy="819200"/>
          </a:xfrm>
        </p:spPr>
        <p:txBody>
          <a:bodyPr/>
          <a:lstStyle/>
          <a:p>
            <a:r>
              <a:rPr lang="de-DE" sz="1800" dirty="0"/>
              <a:t>Da die maschineninterne Regelung mitmodelliert werden muss, handelt es sich beim geregelten Spritzgießprozess um einen schaltenden Prozess</a:t>
            </a:r>
            <a:endParaRPr lang="en-GB" sz="18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a:t>
            </a:r>
            <a:endParaRPr lang="en-GB" sz="2800" b="1" dirty="0"/>
          </a:p>
        </p:txBody>
      </p:sp>
      <mc:AlternateContent xmlns:mc="http://schemas.openxmlformats.org/markup-compatibility/2006" xmlns:a14="http://schemas.microsoft.com/office/drawing/2010/main">
        <mc:Choice Requires="a14">
          <p:sp>
            <p:nvSpPr>
              <p:cNvPr id="119" name="Inhaltsplatzhalter 64">
                <a:extLst>
                  <a:ext uri="{FF2B5EF4-FFF2-40B4-BE49-F238E27FC236}">
                    <a16:creationId xmlns:a16="http://schemas.microsoft.com/office/drawing/2014/main" id="{9753FC00-C3BF-4CBF-A038-49850FAC683E}"/>
                  </a:ext>
                </a:extLst>
              </p:cNvPr>
              <p:cNvSpPr txBox="1">
                <a:spLocks/>
              </p:cNvSpPr>
              <p:nvPr/>
            </p:nvSpPr>
            <p:spPr>
              <a:xfrm>
                <a:off x="192120" y="5149496"/>
                <a:ext cx="11807793" cy="1349721"/>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b="0" kern="0" dirty="0"/>
                  <a:t>Kopplungbedingung: Kontinuität der Zustände im Umschaltpunkt</a:t>
                </a:r>
              </a:p>
              <a:p>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𝐸𝑖𝑛𝑠𝑝𝑟𝑖𝑡𝑧</m:t>
                          </m:r>
                        </m:sub>
                      </m:sSub>
                      <m:d>
                        <m:dPr>
                          <m:ctrlPr>
                            <a:rPr lang="de-DE" sz="1600" b="0" i="1" smtClean="0">
                              <a:latin typeface="Cambria Math" panose="02040503050406030204" pitchFamily="18" charset="0"/>
                            </a:rPr>
                          </m:ctrlPr>
                        </m:dPr>
                        <m:e>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𝑈𝑚𝑠𝑐h𝑎𝑙𝑡</m:t>
                              </m:r>
                            </m:sub>
                          </m:sSub>
                          <m:r>
                            <a:rPr lang="de-DE" sz="1600" b="0" i="1" smtClean="0">
                              <a:latin typeface="Cambria Math" panose="02040503050406030204" pitchFamily="18" charset="0"/>
                            </a:rPr>
                            <m:t>,</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𝑤</m:t>
                              </m:r>
                            </m:e>
                            <m:sub>
                              <m:r>
                                <a:rPr lang="de-DE" sz="1600" b="0" i="1" smtClean="0">
                                  <a:latin typeface="Cambria Math" panose="02040503050406030204" pitchFamily="18" charset="0"/>
                                </a:rPr>
                                <m:t>𝑈𝑚𝑠𝑐h𝑎𝑙𝑡</m:t>
                              </m:r>
                            </m:sub>
                          </m:sSub>
                        </m:e>
                      </m:d>
                      <m:r>
                        <a:rPr lang="de-DE" sz="1600" b="0" i="1" smtClean="0">
                          <a:latin typeface="Cambria Math" panose="02040503050406030204" pitchFamily="18" charset="0"/>
                        </a:rPr>
                        <m:t>=</m:t>
                      </m:r>
                      <m:sSub>
                        <m:sSubPr>
                          <m:ctrlPr>
                            <a:rPr lang="de-DE" sz="1600" b="0" i="1">
                              <a:latin typeface="Cambria Math" panose="02040503050406030204" pitchFamily="18" charset="0"/>
                            </a:rPr>
                          </m:ctrlPr>
                        </m:sSubPr>
                        <m:e>
                          <m:r>
                            <a:rPr lang="de-DE" sz="1600" b="0" i="1">
                              <a:latin typeface="Cambria Math" panose="02040503050406030204" pitchFamily="18" charset="0"/>
                            </a:rPr>
                            <m:t>𝑓</m:t>
                          </m:r>
                        </m:e>
                        <m:sub>
                          <m:r>
                            <a:rPr lang="de-DE" sz="1600" b="0" i="1" smtClean="0">
                              <a:latin typeface="Cambria Math" panose="02040503050406030204" pitchFamily="18" charset="0"/>
                            </a:rPr>
                            <m:t>𝑁𝑎𝑐h𝑑𝑟𝑢𝑐𝑘</m:t>
                          </m:r>
                        </m:sub>
                      </m:sSub>
                      <m:d>
                        <m:dPr>
                          <m:ctrlPr>
                            <a:rPr lang="de-DE" sz="1600" b="0" i="1">
                              <a:latin typeface="Cambria Math" panose="02040503050406030204" pitchFamily="18" charset="0"/>
                            </a:rPr>
                          </m:ctrlPr>
                        </m:dPr>
                        <m:e>
                          <m:sSub>
                            <m:sSubPr>
                              <m:ctrlPr>
                                <a:rPr lang="de-DE" sz="1600" b="0" i="1">
                                  <a:latin typeface="Cambria Math" panose="02040503050406030204" pitchFamily="18" charset="0"/>
                                </a:rPr>
                              </m:ctrlPr>
                            </m:sSubPr>
                            <m:e>
                              <m:r>
                                <a:rPr lang="de-DE" sz="1600" b="0" i="1">
                                  <a:latin typeface="Cambria Math" panose="02040503050406030204" pitchFamily="18" charset="0"/>
                                </a:rPr>
                                <m:t>𝑥</m:t>
                              </m:r>
                            </m:e>
                            <m:sub>
                              <m:r>
                                <a:rPr lang="de-DE" sz="1600" b="0" i="1">
                                  <a:latin typeface="Cambria Math" panose="02040503050406030204" pitchFamily="18" charset="0"/>
                                </a:rPr>
                                <m:t>𝑈𝑚𝑠𝑐h𝑎𝑙𝑡</m:t>
                              </m:r>
                            </m:sub>
                          </m:sSub>
                          <m:r>
                            <a:rPr lang="de-DE" sz="1600" b="0" i="1">
                              <a:latin typeface="Cambria Math" panose="02040503050406030204" pitchFamily="18" charset="0"/>
                            </a:rPr>
                            <m:t>,</m:t>
                          </m:r>
                          <m:sSub>
                            <m:sSubPr>
                              <m:ctrlPr>
                                <a:rPr lang="de-DE" sz="1600" i="1">
                                  <a:latin typeface="Cambria Math" panose="02040503050406030204" pitchFamily="18" charset="0"/>
                                </a:rPr>
                              </m:ctrlPr>
                            </m:sSubPr>
                            <m:e>
                              <m:r>
                                <a:rPr lang="de-DE" sz="1600" b="0" i="1">
                                  <a:latin typeface="Cambria Math" panose="02040503050406030204" pitchFamily="18" charset="0"/>
                                </a:rPr>
                                <m:t>𝑤</m:t>
                              </m:r>
                            </m:e>
                            <m:sub>
                              <m:r>
                                <a:rPr lang="de-DE" sz="1600" b="0" i="1">
                                  <a:latin typeface="Cambria Math" panose="02040503050406030204" pitchFamily="18" charset="0"/>
                                </a:rPr>
                                <m:t>𝑈𝑚𝑠𝑐h𝑎𝑙𝑡</m:t>
                              </m:r>
                            </m:sub>
                          </m:sSub>
                        </m:e>
                      </m:d>
                    </m:oMath>
                  </m:oMathPara>
                </a14:m>
                <a:endParaRPr lang="en-GB" kern="0" dirty="0"/>
              </a:p>
              <a:p>
                <a:r>
                  <a:rPr lang="en-GB" b="0" kern="0" dirty="0" err="1"/>
                  <a:t>Modellansätze</a:t>
                </a:r>
                <a:r>
                  <a:rPr lang="en-GB" b="0" kern="0" dirty="0"/>
                  <a:t>: </a:t>
                </a:r>
                <a:r>
                  <a:rPr lang="en-GB" b="0" kern="0" dirty="0" err="1"/>
                  <a:t>nichtlinear</a:t>
                </a:r>
                <a:r>
                  <a:rPr lang="en-GB" b="0" kern="0" dirty="0"/>
                  <a:t>, </a:t>
                </a:r>
                <a:r>
                  <a:rPr lang="en-GB" b="0" kern="0" dirty="0" err="1"/>
                  <a:t>physikalisch</a:t>
                </a:r>
                <a:r>
                  <a:rPr lang="en-GB" b="0" kern="0" dirty="0"/>
                  <a:t> </a:t>
                </a:r>
                <a:r>
                  <a:rPr lang="en-GB" b="0" kern="0" dirty="0" err="1"/>
                  <a:t>motiviert</a:t>
                </a:r>
                <a:r>
                  <a:rPr lang="en-GB" b="0" kern="0" dirty="0"/>
                  <a:t> </a:t>
                </a:r>
                <a:r>
                  <a:rPr lang="en-GB" b="0" kern="0" dirty="0" err="1"/>
                  <a:t>oder</a:t>
                </a:r>
                <a:r>
                  <a:rPr lang="en-GB" b="0" kern="0" dirty="0"/>
                  <a:t> </a:t>
                </a:r>
                <a:r>
                  <a:rPr lang="en-GB" b="0" kern="0" dirty="0" err="1"/>
                  <a:t>bspw</a:t>
                </a:r>
                <a:r>
                  <a:rPr lang="en-GB" b="0" kern="0" dirty="0"/>
                  <a:t>. </a:t>
                </a:r>
                <a:r>
                  <a:rPr lang="en-GB" b="0" kern="0" dirty="0" err="1"/>
                  <a:t>Neuronales</a:t>
                </a:r>
                <a:r>
                  <a:rPr lang="en-GB" b="0" kern="0" dirty="0"/>
                  <a:t> </a:t>
                </a:r>
                <a:r>
                  <a:rPr lang="en-GB" b="0" kern="0" dirty="0" err="1"/>
                  <a:t>Netz</a:t>
                </a:r>
                <a:endParaRPr lang="en-GB" b="0" kern="0" dirty="0"/>
              </a:p>
              <a:p>
                <a:r>
                  <a:rPr lang="en-GB" b="0" kern="0" dirty="0" err="1"/>
                  <a:t>Parameterschätzung</a:t>
                </a:r>
                <a:r>
                  <a:rPr lang="en-GB" b="0" kern="0" dirty="0"/>
                  <a:t> </a:t>
                </a:r>
                <a:r>
                  <a:rPr lang="en-GB" b="0" kern="0" dirty="0" err="1"/>
                  <a:t>erfolgt</a:t>
                </a:r>
                <a:r>
                  <a:rPr lang="en-GB" b="0" kern="0" dirty="0"/>
                  <a:t> offline, </a:t>
                </a:r>
                <a:r>
                  <a:rPr lang="en-GB" b="0" kern="0" dirty="0" err="1"/>
                  <a:t>aufgezeichnete</a:t>
                </a:r>
                <a:r>
                  <a:rPr lang="en-GB" b="0" kern="0" dirty="0"/>
                  <a:t> </a:t>
                </a:r>
                <a:r>
                  <a:rPr lang="en-GB" b="0" kern="0" dirty="0" err="1"/>
                  <a:t>Daten</a:t>
                </a:r>
                <a:r>
                  <a:rPr lang="en-GB" b="0" kern="0" dirty="0"/>
                  <a:t> </a:t>
                </a:r>
                <a:r>
                  <a:rPr lang="en-GB" b="0" kern="0" dirty="0" err="1"/>
                  <a:t>aus</a:t>
                </a:r>
                <a:r>
                  <a:rPr lang="en-GB" b="0" kern="0" dirty="0"/>
                  <a:t> </a:t>
                </a:r>
                <a:r>
                  <a:rPr lang="en-GB" b="0" kern="0" dirty="0" err="1"/>
                  <a:t>Einrichtungsvorgang</a:t>
                </a:r>
                <a:r>
                  <a:rPr lang="en-GB" b="0" kern="0" dirty="0"/>
                  <a:t> </a:t>
                </a:r>
                <a:r>
                  <a:rPr lang="en-GB" b="0" kern="0" dirty="0" err="1"/>
                  <a:t>als</a:t>
                </a:r>
                <a:r>
                  <a:rPr lang="en-GB" b="0" kern="0" dirty="0"/>
                  <a:t> </a:t>
                </a:r>
                <a:r>
                  <a:rPr lang="en-GB" b="0" kern="0" dirty="0" err="1"/>
                  <a:t>Trainingsdaten</a:t>
                </a:r>
                <a:endParaRPr lang="en-GB" b="0" kern="0" dirty="0"/>
              </a:p>
            </p:txBody>
          </p:sp>
        </mc:Choice>
        <mc:Fallback xmlns="">
          <p:sp>
            <p:nvSpPr>
              <p:cNvPr id="119" name="Inhaltsplatzhalter 64">
                <a:extLst>
                  <a:ext uri="{FF2B5EF4-FFF2-40B4-BE49-F238E27FC236}">
                    <a16:creationId xmlns:a16="http://schemas.microsoft.com/office/drawing/2014/main" id="{9753FC00-C3BF-4CBF-A038-49850FAC683E}"/>
                  </a:ext>
                </a:extLst>
              </p:cNvPr>
              <p:cNvSpPr txBox="1">
                <a:spLocks noRot="1" noChangeAspect="1" noMove="1" noResize="1" noEditPoints="1" noAdjustHandles="1" noChangeArrowheads="1" noChangeShapeType="1" noTextEdit="1"/>
              </p:cNvSpPr>
              <p:nvPr/>
            </p:nvSpPr>
            <p:spPr>
              <a:xfrm>
                <a:off x="192120" y="5149496"/>
                <a:ext cx="11807793" cy="1349721"/>
              </a:xfrm>
              <a:prstGeom prst="rect">
                <a:avLst/>
              </a:prstGeom>
              <a:blipFill>
                <a:blip r:embed="rId12"/>
                <a:stretch>
                  <a:fillRect l="-310" b="-5430"/>
                </a:stretch>
              </a:blipFill>
            </p:spPr>
            <p:txBody>
              <a:bodyPr/>
              <a:lstStyle/>
              <a:p>
                <a:r>
                  <a:rPr lang="en-GB">
                    <a:noFill/>
                  </a:rPr>
                  <a:t> </a:t>
                </a:r>
              </a:p>
            </p:txBody>
          </p:sp>
        </mc:Fallback>
      </mc:AlternateContent>
      <p:sp>
        <p:nvSpPr>
          <p:cNvPr id="46" name="TextShape 4">
            <a:extLst>
              <a:ext uri="{FF2B5EF4-FFF2-40B4-BE49-F238E27FC236}">
                <a16:creationId xmlns:a16="http://schemas.microsoft.com/office/drawing/2014/main" id="{66D37A0C-01EB-4A4C-A1CC-5BFB240E9F33}"/>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8</a:t>
            </a:fld>
            <a:endParaRPr lang="de-DE" sz="1200" b="0" strike="noStrike" spc="-1">
              <a:latin typeface="Times New Roman"/>
            </a:endParaRPr>
          </a:p>
        </p:txBody>
      </p:sp>
      <p:sp>
        <p:nvSpPr>
          <p:cNvPr id="47" name="TextShape 3">
            <a:extLst>
              <a:ext uri="{FF2B5EF4-FFF2-40B4-BE49-F238E27FC236}">
                <a16:creationId xmlns:a16="http://schemas.microsoft.com/office/drawing/2014/main" id="{906628EE-5523-46B0-B5F1-F50D1DB3020B}"/>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4" name="Fußzeilenplatzhalter 3">
            <a:extLst>
              <a:ext uri="{FF2B5EF4-FFF2-40B4-BE49-F238E27FC236}">
                <a16:creationId xmlns:a16="http://schemas.microsoft.com/office/drawing/2014/main" id="{FCE72EBD-9AC1-4B53-B149-D930414E6B6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DCB00188-7538-4ECD-BE48-26776241D1B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8</a:t>
            </a:fld>
            <a:endParaRPr lang="de-DE" sz="1200" b="0" strike="noStrike" spc="-1">
              <a:latin typeface="Times New Roman"/>
            </a:endParaRPr>
          </a:p>
        </p:txBody>
      </p:sp>
      <p:sp>
        <p:nvSpPr>
          <p:cNvPr id="66" name="TextShape 4">
            <a:extLst>
              <a:ext uri="{FF2B5EF4-FFF2-40B4-BE49-F238E27FC236}">
                <a16:creationId xmlns:a16="http://schemas.microsoft.com/office/drawing/2014/main" id="{A84358CD-60B4-4C34-91F0-094B1BE3BF80}"/>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26.01.2021</a:t>
            </a:r>
          </a:p>
        </p:txBody>
      </p:sp>
      <p:sp>
        <p:nvSpPr>
          <p:cNvPr id="63" name="Textfeld 62">
            <a:extLst>
              <a:ext uri="{FF2B5EF4-FFF2-40B4-BE49-F238E27FC236}">
                <a16:creationId xmlns:a16="http://schemas.microsoft.com/office/drawing/2014/main" id="{07E0EBF2-C758-4918-A279-402A88C459AE}"/>
              </a:ext>
            </a:extLst>
          </p:cNvPr>
          <p:cNvSpPr txBox="1"/>
          <p:nvPr/>
        </p:nvSpPr>
        <p:spPr>
          <a:xfrm>
            <a:off x="84577" y="671169"/>
            <a:ext cx="9254168" cy="523220"/>
          </a:xfrm>
          <a:prstGeom prst="rect">
            <a:avLst/>
          </a:prstGeom>
          <a:noFill/>
        </p:spPr>
        <p:txBody>
          <a:bodyPr wrap="square" rtlCol="0">
            <a:spAutoFit/>
          </a:bodyPr>
          <a:lstStyle/>
          <a:p>
            <a:r>
              <a:rPr lang="de-DE" sz="2800" b="1" spc="-1" dirty="0">
                <a:solidFill>
                  <a:srgbClr val="000000"/>
                </a:solidFill>
                <a:latin typeface="Calibri" panose="020F0502020204030204" pitchFamily="34" charset="0"/>
                <a:cs typeface="Calibri" panose="020F0502020204030204" pitchFamily="34" charset="0"/>
              </a:rPr>
              <a:t>Prozessmodell</a:t>
            </a:r>
            <a:endParaRPr lang="de-DE" sz="2800" dirty="0"/>
          </a:p>
        </p:txBody>
      </p:sp>
      <mc:AlternateContent xmlns:mc="http://schemas.openxmlformats.org/markup-compatibility/2006">
        <mc:Choice xmlns:a14="http://schemas.microsoft.com/office/drawing/2010/main" Requires="a14">
          <p:sp>
            <p:nvSpPr>
              <p:cNvPr id="77" name="Google Shape;62;p14">
                <a:extLst>
                  <a:ext uri="{FF2B5EF4-FFF2-40B4-BE49-F238E27FC236}">
                    <a16:creationId xmlns:a16="http://schemas.microsoft.com/office/drawing/2014/main" id="{9F10C856-DC1A-428F-BC1A-1D7B1F175986}"/>
                  </a:ext>
                </a:extLst>
              </p:cNvPr>
              <p:cNvSpPr/>
              <p:nvPr/>
            </p:nvSpPr>
            <p:spPr>
              <a:xfrm>
                <a:off x="405215" y="3360120"/>
                <a:ext cx="1584945" cy="631417"/>
              </a:xfrm>
              <a:prstGeom prst="roundRect">
                <a:avLst>
                  <a:gd name="adj" fmla="val 16667"/>
                </a:avLst>
              </a:prstGeom>
              <a:solidFill>
                <a:schemeClr val="accent1">
                  <a:lumMod val="75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Prozessmodell 1</a:t>
                </a:r>
                <a:r>
                  <a:rPr lang="en" sz="1333" dirty="0">
                    <a:latin typeface="Calibri" panose="020F0502020204030204" pitchFamily="34" charset="0"/>
                    <a:cs typeface="Calibri" panose="020F0502020204030204" pitchFamily="34" charset="0"/>
                  </a:rPr>
                  <a:t> </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p:sp>
            <p:nvSpPr>
              <p:cNvPr id="77" name="Google Shape;62;p14">
                <a:extLst>
                  <a:ext uri="{FF2B5EF4-FFF2-40B4-BE49-F238E27FC236}">
                    <a16:creationId xmlns:a16="http://schemas.microsoft.com/office/drawing/2014/main" id="{9F10C856-DC1A-428F-BC1A-1D7B1F175986}"/>
                  </a:ext>
                </a:extLst>
              </p:cNvPr>
              <p:cNvSpPr>
                <a:spLocks noRot="1" noChangeAspect="1" noMove="1" noResize="1" noEditPoints="1" noAdjustHandles="1" noChangeArrowheads="1" noChangeShapeType="1" noTextEdit="1"/>
              </p:cNvSpPr>
              <p:nvPr/>
            </p:nvSpPr>
            <p:spPr>
              <a:xfrm>
                <a:off x="405215" y="3360120"/>
                <a:ext cx="1584945" cy="631417"/>
              </a:xfrm>
              <a:prstGeom prst="roundRect">
                <a:avLst>
                  <a:gd name="adj" fmla="val 16667"/>
                </a:avLst>
              </a:prstGeom>
              <a:blipFill>
                <a:blip r:embed="rId13"/>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78" name="Google Shape;104;p14">
            <a:extLst>
              <a:ext uri="{FF2B5EF4-FFF2-40B4-BE49-F238E27FC236}">
                <a16:creationId xmlns:a16="http://schemas.microsoft.com/office/drawing/2014/main" id="{A6213EAA-EB0A-4082-8ADA-7F6C968517EC}"/>
              </a:ext>
            </a:extLst>
          </p:cNvPr>
          <p:cNvCxnSpPr>
            <a:cxnSpLocks/>
          </p:cNvCxnSpPr>
          <p:nvPr/>
        </p:nvCxnSpPr>
        <p:spPr>
          <a:xfrm>
            <a:off x="2053660" y="367582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79" name="Textfeld 78">
                <a:extLst>
                  <a:ext uri="{FF2B5EF4-FFF2-40B4-BE49-F238E27FC236}">
                    <a16:creationId xmlns:a16="http://schemas.microsoft.com/office/drawing/2014/main" id="{3A9EB5B4-2D86-4CF5-BF34-1F5B87231D14}"/>
                  </a:ext>
                </a:extLst>
              </p:cNvPr>
              <p:cNvSpPr txBox="1"/>
              <p:nvPr/>
            </p:nvSpPr>
            <p:spPr>
              <a:xfrm>
                <a:off x="1018611" y="449429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p:sp>
            <p:nvSpPr>
              <p:cNvPr id="79" name="Textfeld 78">
                <a:extLst>
                  <a:ext uri="{FF2B5EF4-FFF2-40B4-BE49-F238E27FC236}">
                    <a16:creationId xmlns:a16="http://schemas.microsoft.com/office/drawing/2014/main" id="{3A9EB5B4-2D86-4CF5-BF34-1F5B87231D14}"/>
                  </a:ext>
                </a:extLst>
              </p:cNvPr>
              <p:cNvSpPr txBox="1">
                <a:spLocks noRot="1" noChangeAspect="1" noMove="1" noResize="1" noEditPoints="1" noAdjustHandles="1" noChangeArrowheads="1" noChangeShapeType="1" noTextEdit="1"/>
              </p:cNvSpPr>
              <p:nvPr/>
            </p:nvSpPr>
            <p:spPr>
              <a:xfrm>
                <a:off x="1018611" y="4494296"/>
                <a:ext cx="52299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feld 79">
                <a:extLst>
                  <a:ext uri="{FF2B5EF4-FFF2-40B4-BE49-F238E27FC236}">
                    <a16:creationId xmlns:a16="http://schemas.microsoft.com/office/drawing/2014/main" id="{160C12F3-FB6D-416C-BFCB-D893F112FCD9}"/>
                  </a:ext>
                </a:extLst>
              </p:cNvPr>
              <p:cNvSpPr txBox="1"/>
              <p:nvPr/>
            </p:nvSpPr>
            <p:spPr>
              <a:xfrm>
                <a:off x="4098685" y="4506359"/>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1</m:t>
                              </m:r>
                            </m:sub>
                          </m:sSub>
                        </m:sub>
                      </m:sSub>
                    </m:oMath>
                  </m:oMathPara>
                </a14:m>
                <a:endParaRPr lang="en-GB" dirty="0"/>
              </a:p>
            </p:txBody>
          </p:sp>
        </mc:Choice>
        <mc:Fallback>
          <p:sp>
            <p:nvSpPr>
              <p:cNvPr id="80" name="Textfeld 79">
                <a:extLst>
                  <a:ext uri="{FF2B5EF4-FFF2-40B4-BE49-F238E27FC236}">
                    <a16:creationId xmlns:a16="http://schemas.microsoft.com/office/drawing/2014/main" id="{160C12F3-FB6D-416C-BFCB-D893F112FCD9}"/>
                  </a:ext>
                </a:extLst>
              </p:cNvPr>
              <p:cNvSpPr txBox="1">
                <a:spLocks noRot="1" noChangeAspect="1" noMove="1" noResize="1" noEditPoints="1" noAdjustHandles="1" noChangeArrowheads="1" noChangeShapeType="1" noTextEdit="1"/>
              </p:cNvSpPr>
              <p:nvPr/>
            </p:nvSpPr>
            <p:spPr>
              <a:xfrm>
                <a:off x="4098685" y="4506359"/>
                <a:ext cx="522994" cy="39312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feld 80">
                <a:extLst>
                  <a:ext uri="{FF2B5EF4-FFF2-40B4-BE49-F238E27FC236}">
                    <a16:creationId xmlns:a16="http://schemas.microsoft.com/office/drawing/2014/main" id="{56043F00-D0F6-47C3-9685-A91169F71EB2}"/>
                  </a:ext>
                </a:extLst>
              </p:cNvPr>
              <p:cNvSpPr txBox="1"/>
              <p:nvPr/>
            </p:nvSpPr>
            <p:spPr>
              <a:xfrm>
                <a:off x="7065862" y="4503115"/>
                <a:ext cx="52299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sSub>
                            <m:sSubPr>
                              <m:ctrlPr>
                                <a:rPr lang="de-DE" i="1">
                                  <a:latin typeface="Cambria Math" panose="02040503050406030204" pitchFamily="18" charset="0"/>
                                  <a:cs typeface="Calibri" panose="020F0502020204030204" pitchFamily="34" charset="0"/>
                                </a:rPr>
                              </m:ctrlPr>
                            </m:sSubPr>
                            <m:e>
                              <m:r>
                                <a:rPr lang="de-DE" i="1">
                                  <a:latin typeface="Cambria Math" panose="02040503050406030204" pitchFamily="18" charset="0"/>
                                  <a:cs typeface="Calibri" panose="020F0502020204030204" pitchFamily="34" charset="0"/>
                                </a:rPr>
                                <m:t>𝑇</m:t>
                              </m:r>
                            </m:e>
                            <m:sub>
                              <m:r>
                                <a:rPr lang="de-DE" i="1">
                                  <a:latin typeface="Cambria Math" panose="02040503050406030204" pitchFamily="18" charset="0"/>
                                  <a:cs typeface="Calibri" panose="020F0502020204030204" pitchFamily="34" charset="0"/>
                                </a:rPr>
                                <m:t>2</m:t>
                              </m:r>
                            </m:sub>
                          </m:sSub>
                        </m:sub>
                      </m:sSub>
                    </m:oMath>
                  </m:oMathPara>
                </a14:m>
                <a:endParaRPr lang="en-GB" dirty="0"/>
              </a:p>
            </p:txBody>
          </p:sp>
        </mc:Choice>
        <mc:Fallback>
          <p:sp>
            <p:nvSpPr>
              <p:cNvPr id="81" name="Textfeld 80">
                <a:extLst>
                  <a:ext uri="{FF2B5EF4-FFF2-40B4-BE49-F238E27FC236}">
                    <a16:creationId xmlns:a16="http://schemas.microsoft.com/office/drawing/2014/main" id="{56043F00-D0F6-47C3-9685-A91169F71EB2}"/>
                  </a:ext>
                </a:extLst>
              </p:cNvPr>
              <p:cNvSpPr txBox="1">
                <a:spLocks noRot="1" noChangeAspect="1" noMove="1" noResize="1" noEditPoints="1" noAdjustHandles="1" noChangeArrowheads="1" noChangeShapeType="1" noTextEdit="1"/>
              </p:cNvSpPr>
              <p:nvPr/>
            </p:nvSpPr>
            <p:spPr>
              <a:xfrm>
                <a:off x="7065862" y="4503115"/>
                <a:ext cx="522994" cy="393121"/>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feld 81">
                <a:extLst>
                  <a:ext uri="{FF2B5EF4-FFF2-40B4-BE49-F238E27FC236}">
                    <a16:creationId xmlns:a16="http://schemas.microsoft.com/office/drawing/2014/main" id="{245CF6C9-91B5-401C-972B-9F597C4BEE3C}"/>
                  </a:ext>
                </a:extLst>
              </p:cNvPr>
              <p:cNvSpPr txBox="1"/>
              <p:nvPr/>
            </p:nvSpPr>
            <p:spPr>
              <a:xfrm>
                <a:off x="10271993" y="4506359"/>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p:sp>
            <p:nvSpPr>
              <p:cNvPr id="82" name="Textfeld 81">
                <a:extLst>
                  <a:ext uri="{FF2B5EF4-FFF2-40B4-BE49-F238E27FC236}">
                    <a16:creationId xmlns:a16="http://schemas.microsoft.com/office/drawing/2014/main" id="{245CF6C9-91B5-401C-972B-9F597C4BEE3C}"/>
                  </a:ext>
                </a:extLst>
              </p:cNvPr>
              <p:cNvSpPr txBox="1">
                <a:spLocks noRot="1" noChangeAspect="1" noMove="1" noResize="1" noEditPoints="1" noAdjustHandles="1" noChangeArrowheads="1" noChangeShapeType="1" noTextEdit="1"/>
              </p:cNvSpPr>
              <p:nvPr/>
            </p:nvSpPr>
            <p:spPr>
              <a:xfrm>
                <a:off x="10271993" y="4506359"/>
                <a:ext cx="522994" cy="369332"/>
              </a:xfrm>
              <a:prstGeom prst="rect">
                <a:avLst/>
              </a:prstGeom>
              <a:blipFill>
                <a:blip r:embed="rId17"/>
                <a:stretch>
                  <a:fillRect r="-279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Google Shape;62;p14">
                <a:extLst>
                  <a:ext uri="{FF2B5EF4-FFF2-40B4-BE49-F238E27FC236}">
                    <a16:creationId xmlns:a16="http://schemas.microsoft.com/office/drawing/2014/main" id="{E952D502-F213-40D4-86F8-8E22DA5FD83C}"/>
                  </a:ext>
                </a:extLst>
              </p:cNvPr>
              <p:cNvSpPr/>
              <p:nvPr/>
            </p:nvSpPr>
            <p:spPr>
              <a:xfrm>
                <a:off x="3507754" y="3360120"/>
                <a:ext cx="1575622" cy="631417"/>
              </a:xfrm>
              <a:prstGeom prst="roundRect">
                <a:avLst>
                  <a:gd name="adj" fmla="val 16667"/>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r>
                  <a:rPr lang="en" sz="1333" b="1" dirty="0">
                    <a:latin typeface="Calibri" panose="020F0502020204030204" pitchFamily="34" charset="0"/>
                    <a:cs typeface="Calibri" panose="020F0502020204030204" pitchFamily="34" charset="0"/>
                  </a:rPr>
                  <a:t>Prozessmodell 2</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200" i="1">
                              <a:latin typeface="Cambria Math" panose="02040503050406030204" pitchFamily="18" charset="0"/>
                              <a:cs typeface="Calibri" panose="020F0502020204030204" pitchFamily="34" charset="0"/>
                            </a:rPr>
                          </m:ctrlPr>
                        </m:sSubPr>
                        <m:e>
                          <m:r>
                            <a:rPr lang="de-DE" sz="1200"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i="1">
                                  <a:latin typeface="Cambria Math" panose="02040503050406030204" pitchFamily="18" charset="0"/>
                                  <a:cs typeface="Calibri" panose="020F0502020204030204" pitchFamily="34" charset="0"/>
                                </a:rPr>
                                <m:t>1</m:t>
                              </m:r>
                            </m:sub>
                          </m:sSub>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p:sp>
            <p:nvSpPr>
              <p:cNvPr id="83" name="Google Shape;62;p14">
                <a:extLst>
                  <a:ext uri="{FF2B5EF4-FFF2-40B4-BE49-F238E27FC236}">
                    <a16:creationId xmlns:a16="http://schemas.microsoft.com/office/drawing/2014/main" id="{E952D502-F213-40D4-86F8-8E22DA5FD83C}"/>
                  </a:ext>
                </a:extLst>
              </p:cNvPr>
              <p:cNvSpPr>
                <a:spLocks noRot="1" noChangeAspect="1" noMove="1" noResize="1" noEditPoints="1" noAdjustHandles="1" noChangeArrowheads="1" noChangeShapeType="1" noTextEdit="1"/>
              </p:cNvSpPr>
              <p:nvPr/>
            </p:nvSpPr>
            <p:spPr>
              <a:xfrm>
                <a:off x="3507754" y="3360120"/>
                <a:ext cx="1575622" cy="631417"/>
              </a:xfrm>
              <a:prstGeom prst="roundRect">
                <a:avLst>
                  <a:gd name="adj" fmla="val 16667"/>
                </a:avLst>
              </a:prstGeom>
              <a:blipFill>
                <a:blip r:embed="rId18"/>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85" name="Google Shape;104;p14">
            <a:extLst>
              <a:ext uri="{FF2B5EF4-FFF2-40B4-BE49-F238E27FC236}">
                <a16:creationId xmlns:a16="http://schemas.microsoft.com/office/drawing/2014/main" id="{F54D3FA8-D510-4132-9239-F8245D8FB302}"/>
              </a:ext>
            </a:extLst>
          </p:cNvPr>
          <p:cNvCxnSpPr>
            <a:cxnSpLocks/>
          </p:cNvCxnSpPr>
          <p:nvPr/>
        </p:nvCxnSpPr>
        <p:spPr>
          <a:xfrm>
            <a:off x="5128743" y="367582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87" name="Google Shape;62;p14">
                <a:extLst>
                  <a:ext uri="{FF2B5EF4-FFF2-40B4-BE49-F238E27FC236}">
                    <a16:creationId xmlns:a16="http://schemas.microsoft.com/office/drawing/2014/main" id="{E56D88D7-9E6F-4CAA-94F5-0EB6EC8FD9F5}"/>
                  </a:ext>
                </a:extLst>
              </p:cNvPr>
              <p:cNvSpPr/>
              <p:nvPr/>
            </p:nvSpPr>
            <p:spPr>
              <a:xfrm>
                <a:off x="6516750" y="3360120"/>
                <a:ext cx="1600294"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Prozessmodell 3 </a:t>
                </a:r>
                <a14:m>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sSub>
                          <m:sSubPr>
                            <m:ctrlPr>
                              <a:rPr lang="de-DE" sz="1200" i="1">
                                <a:latin typeface="Cambria Math" panose="02040503050406030204" pitchFamily="18" charset="0"/>
                                <a:cs typeface="Calibri" panose="020F0502020204030204" pitchFamily="34" charset="0"/>
                              </a:rPr>
                            </m:ctrlPr>
                          </m:sSubPr>
                          <m:e>
                            <m:r>
                              <a:rPr lang="de-DE" sz="1200" i="1">
                                <a:latin typeface="Cambria Math" panose="02040503050406030204" pitchFamily="18" charset="0"/>
                                <a:cs typeface="Calibri" panose="020F0502020204030204" pitchFamily="34" charset="0"/>
                              </a:rPr>
                              <m:t>𝑇</m:t>
                            </m:r>
                          </m:e>
                          <m:sub>
                            <m:r>
                              <a:rPr lang="de-DE" sz="1200" b="0" i="1" smtClean="0">
                                <a:latin typeface="Cambria Math" panose="02040503050406030204" pitchFamily="18" charset="0"/>
                                <a:cs typeface="Calibri" panose="020F0502020204030204" pitchFamily="34" charset="0"/>
                              </a:rPr>
                              <m:t>2</m:t>
                            </m:r>
                          </m:sub>
                        </m:sSub>
                      </m:sub>
                    </m:sSub>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𝒙</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p:sp>
            <p:nvSpPr>
              <p:cNvPr id="87" name="Google Shape;62;p14">
                <a:extLst>
                  <a:ext uri="{FF2B5EF4-FFF2-40B4-BE49-F238E27FC236}">
                    <a16:creationId xmlns:a16="http://schemas.microsoft.com/office/drawing/2014/main" id="{E56D88D7-9E6F-4CAA-94F5-0EB6EC8FD9F5}"/>
                  </a:ext>
                </a:extLst>
              </p:cNvPr>
              <p:cNvSpPr>
                <a:spLocks noRot="1" noChangeAspect="1" noMove="1" noResize="1" noEditPoints="1" noAdjustHandles="1" noChangeArrowheads="1" noChangeShapeType="1" noTextEdit="1"/>
              </p:cNvSpPr>
              <p:nvPr/>
            </p:nvSpPr>
            <p:spPr>
              <a:xfrm>
                <a:off x="6516750" y="3360120"/>
                <a:ext cx="1600294" cy="631417"/>
              </a:xfrm>
              <a:prstGeom prst="roundRect">
                <a:avLst>
                  <a:gd name="adj" fmla="val 16667"/>
                </a:avLst>
              </a:prstGeom>
              <a:blipFill>
                <a:blip r:embed="rId19"/>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88" name="Google Shape;104;p14">
            <a:extLst>
              <a:ext uri="{FF2B5EF4-FFF2-40B4-BE49-F238E27FC236}">
                <a16:creationId xmlns:a16="http://schemas.microsoft.com/office/drawing/2014/main" id="{2A029DD2-3BD2-44CA-8600-3001D0D0CD07}"/>
              </a:ext>
            </a:extLst>
          </p:cNvPr>
          <p:cNvCxnSpPr>
            <a:cxnSpLocks/>
          </p:cNvCxnSpPr>
          <p:nvPr/>
        </p:nvCxnSpPr>
        <p:spPr>
          <a:xfrm>
            <a:off x="8149102" y="367582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91" name="Google Shape;62;p14">
                <a:extLst>
                  <a:ext uri="{FF2B5EF4-FFF2-40B4-BE49-F238E27FC236}">
                    <a16:creationId xmlns:a16="http://schemas.microsoft.com/office/drawing/2014/main" id="{30F12FC0-CA2D-4168-8C97-398A14B5E81D}"/>
                  </a:ext>
                </a:extLst>
              </p:cNvPr>
              <p:cNvSpPr/>
              <p:nvPr/>
            </p:nvSpPr>
            <p:spPr>
              <a:xfrm>
                <a:off x="9625198" y="3365337"/>
                <a:ext cx="1617722" cy="631417"/>
              </a:xfrm>
              <a:prstGeom prst="roundRect">
                <a:avLst>
                  <a:gd name="adj" fmla="val 16667"/>
                </a:avLst>
              </a:prstGeom>
              <a:solidFill>
                <a:srgbClr val="80BE8E"/>
              </a:solidFill>
              <a:ln w="9525" cap="flat" cmpd="sng">
                <a:solidFill>
                  <a:schemeClr val="dk2"/>
                </a:solidFill>
                <a:prstDash val="solid"/>
                <a:round/>
                <a:headEnd type="none" w="sm" len="sm"/>
                <a:tailEnd type="none" w="sm" len="sm"/>
              </a:ln>
            </p:spPr>
            <p:txBody>
              <a:bodyPr spcFirstLastPara="1" wrap="square" lIns="72000" tIns="121900" rIns="72000" bIns="121900" anchor="ctr" anchorCtr="0">
                <a:noAutofit/>
              </a:bodyPr>
              <a:lstStyle/>
              <a:p>
                <a:pPr algn="ctr">
                  <a:spcBef>
                    <a:spcPts val="0"/>
                  </a:spcBef>
                  <a:spcAft>
                    <a:spcPts val="0"/>
                  </a:spcAft>
                </a:pPr>
                <a:r>
                  <a:rPr lang="en" sz="1333" b="1" dirty="0">
                    <a:latin typeface="Calibri" panose="020F0502020204030204" pitchFamily="34" charset="0"/>
                    <a:cs typeface="Calibri" panose="020F0502020204030204" pitchFamily="34" charset="0"/>
                  </a:rPr>
                  <a:t>Prozessmodell 3</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a:latin typeface="Cambria Math" panose="02040503050406030204" pitchFamily="18" charset="0"/>
                              <a:cs typeface="Calibri" panose="020F0502020204030204" pitchFamily="34" charset="0"/>
                            </a:rPr>
                            <m:t>𝒄</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p:sp>
            <p:nvSpPr>
              <p:cNvPr id="91" name="Google Shape;62;p14">
                <a:extLst>
                  <a:ext uri="{FF2B5EF4-FFF2-40B4-BE49-F238E27FC236}">
                    <a16:creationId xmlns:a16="http://schemas.microsoft.com/office/drawing/2014/main" id="{30F12FC0-CA2D-4168-8C97-398A14B5E81D}"/>
                  </a:ext>
                </a:extLst>
              </p:cNvPr>
              <p:cNvSpPr>
                <a:spLocks noRot="1" noChangeAspect="1" noMove="1" noResize="1" noEditPoints="1" noAdjustHandles="1" noChangeArrowheads="1" noChangeShapeType="1" noTextEdit="1"/>
              </p:cNvSpPr>
              <p:nvPr/>
            </p:nvSpPr>
            <p:spPr>
              <a:xfrm>
                <a:off x="9625198" y="3365337"/>
                <a:ext cx="1617722" cy="631417"/>
              </a:xfrm>
              <a:prstGeom prst="roundRect">
                <a:avLst>
                  <a:gd name="adj" fmla="val 16667"/>
                </a:avLst>
              </a:prstGeom>
              <a:blipFill>
                <a:blip r:embed="rId20"/>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93" name="Google Shape;104;p14">
            <a:extLst>
              <a:ext uri="{FF2B5EF4-FFF2-40B4-BE49-F238E27FC236}">
                <a16:creationId xmlns:a16="http://schemas.microsoft.com/office/drawing/2014/main" id="{2BC6FD0E-81C4-450B-A6B0-D37DAD375A44}"/>
              </a:ext>
            </a:extLst>
          </p:cNvPr>
          <p:cNvCxnSpPr>
            <a:cxnSpLocks/>
          </p:cNvCxnSpPr>
          <p:nvPr/>
        </p:nvCxnSpPr>
        <p:spPr>
          <a:xfrm>
            <a:off x="9065165" y="367582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94" name="Textfeld 93">
                <a:extLst>
                  <a:ext uri="{FF2B5EF4-FFF2-40B4-BE49-F238E27FC236}">
                    <a16:creationId xmlns:a16="http://schemas.microsoft.com/office/drawing/2014/main" id="{F4040BF6-A864-414E-9A17-A352BDA8E115}"/>
                  </a:ext>
                </a:extLst>
              </p:cNvPr>
              <p:cNvSpPr txBox="1"/>
              <p:nvPr/>
            </p:nvSpPr>
            <p:spPr>
              <a:xfrm>
                <a:off x="8589460" y="344979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p:sp>
            <p:nvSpPr>
              <p:cNvPr id="94" name="Textfeld 93">
                <a:extLst>
                  <a:ext uri="{FF2B5EF4-FFF2-40B4-BE49-F238E27FC236}">
                    <a16:creationId xmlns:a16="http://schemas.microsoft.com/office/drawing/2014/main" id="{F4040BF6-A864-414E-9A17-A352BDA8E115}"/>
                  </a:ext>
                </a:extLst>
              </p:cNvPr>
              <p:cNvSpPr txBox="1">
                <a:spLocks noRot="1" noChangeAspect="1" noMove="1" noResize="1" noEditPoints="1" noAdjustHandles="1" noChangeArrowheads="1" noChangeShapeType="1" noTextEdit="1"/>
              </p:cNvSpPr>
              <p:nvPr/>
            </p:nvSpPr>
            <p:spPr>
              <a:xfrm>
                <a:off x="8589460" y="3449790"/>
                <a:ext cx="522994" cy="369332"/>
              </a:xfrm>
              <a:prstGeom prst="rect">
                <a:avLst/>
              </a:prstGeom>
              <a:blipFill>
                <a:blip r:embed="rId21"/>
                <a:stretch>
                  <a:fillRect/>
                </a:stretch>
              </a:blipFill>
            </p:spPr>
            <p:txBody>
              <a:bodyPr/>
              <a:lstStyle/>
              <a:p>
                <a:r>
                  <a:rPr lang="en-US">
                    <a:noFill/>
                  </a:rPr>
                  <a:t> </a:t>
                </a:r>
              </a:p>
            </p:txBody>
          </p:sp>
        </mc:Fallback>
      </mc:AlternateContent>
      <p:cxnSp>
        <p:nvCxnSpPr>
          <p:cNvPr id="101" name="Google Shape;104;p14">
            <a:extLst>
              <a:ext uri="{FF2B5EF4-FFF2-40B4-BE49-F238E27FC236}">
                <a16:creationId xmlns:a16="http://schemas.microsoft.com/office/drawing/2014/main" id="{EA4676A6-F0DA-46E5-8020-D7FFE90B0C17}"/>
              </a:ext>
            </a:extLst>
          </p:cNvPr>
          <p:cNvCxnSpPr>
            <a:cxnSpLocks/>
          </p:cNvCxnSpPr>
          <p:nvPr/>
        </p:nvCxnSpPr>
        <p:spPr>
          <a:xfrm rot="16200000">
            <a:off x="959338" y="4317737"/>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2" name="Google Shape;104;p14">
            <a:extLst>
              <a:ext uri="{FF2B5EF4-FFF2-40B4-BE49-F238E27FC236}">
                <a16:creationId xmlns:a16="http://schemas.microsoft.com/office/drawing/2014/main" id="{040B0BFB-BDD3-4F0C-BBA1-96EA7FBF5586}"/>
              </a:ext>
            </a:extLst>
          </p:cNvPr>
          <p:cNvCxnSpPr>
            <a:cxnSpLocks/>
          </p:cNvCxnSpPr>
          <p:nvPr/>
        </p:nvCxnSpPr>
        <p:spPr>
          <a:xfrm rot="16200000">
            <a:off x="4051641" y="432733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3" name="Google Shape;104;p14">
            <a:extLst>
              <a:ext uri="{FF2B5EF4-FFF2-40B4-BE49-F238E27FC236}">
                <a16:creationId xmlns:a16="http://schemas.microsoft.com/office/drawing/2014/main" id="{41F85130-08D3-478E-BB2E-428ACBE4F343}"/>
              </a:ext>
            </a:extLst>
          </p:cNvPr>
          <p:cNvCxnSpPr>
            <a:cxnSpLocks/>
          </p:cNvCxnSpPr>
          <p:nvPr/>
        </p:nvCxnSpPr>
        <p:spPr>
          <a:xfrm rot="16200000">
            <a:off x="7036368" y="430876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5" name="Google Shape;104;p14">
            <a:extLst>
              <a:ext uri="{FF2B5EF4-FFF2-40B4-BE49-F238E27FC236}">
                <a16:creationId xmlns:a16="http://schemas.microsoft.com/office/drawing/2014/main" id="{D9B0FD71-F917-449B-ABDA-B683286F0549}"/>
              </a:ext>
            </a:extLst>
          </p:cNvPr>
          <p:cNvCxnSpPr>
            <a:cxnSpLocks/>
          </p:cNvCxnSpPr>
          <p:nvPr/>
        </p:nvCxnSpPr>
        <p:spPr>
          <a:xfrm rot="16200000">
            <a:off x="10220616" y="4308759"/>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6" name="Google Shape;104;p14">
            <a:extLst>
              <a:ext uri="{FF2B5EF4-FFF2-40B4-BE49-F238E27FC236}">
                <a16:creationId xmlns:a16="http://schemas.microsoft.com/office/drawing/2014/main" id="{5BF71690-8349-4FEF-9D43-F6DD235FCA23}"/>
              </a:ext>
            </a:extLst>
          </p:cNvPr>
          <p:cNvCxnSpPr>
            <a:cxnSpLocks/>
          </p:cNvCxnSpPr>
          <p:nvPr/>
        </p:nvCxnSpPr>
        <p:spPr>
          <a:xfrm rot="16200000">
            <a:off x="10221640" y="306052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07" name="Textfeld 106">
                <a:extLst>
                  <a:ext uri="{FF2B5EF4-FFF2-40B4-BE49-F238E27FC236}">
                    <a16:creationId xmlns:a16="http://schemas.microsoft.com/office/drawing/2014/main" id="{12259CDF-71AF-4178-A8B1-6604B84E47E6}"/>
                  </a:ext>
                </a:extLst>
              </p:cNvPr>
              <p:cNvSpPr txBox="1"/>
              <p:nvPr/>
            </p:nvSpPr>
            <p:spPr>
              <a:xfrm>
                <a:off x="10434059" y="287565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p:sp>
            <p:nvSpPr>
              <p:cNvPr id="107" name="Textfeld 106">
                <a:extLst>
                  <a:ext uri="{FF2B5EF4-FFF2-40B4-BE49-F238E27FC236}">
                    <a16:creationId xmlns:a16="http://schemas.microsoft.com/office/drawing/2014/main" id="{12259CDF-71AF-4178-A8B1-6604B84E47E6}"/>
                  </a:ext>
                </a:extLst>
              </p:cNvPr>
              <p:cNvSpPr txBox="1">
                <a:spLocks noRot="1" noChangeAspect="1" noMove="1" noResize="1" noEditPoints="1" noAdjustHandles="1" noChangeArrowheads="1" noChangeShapeType="1" noTextEdit="1"/>
              </p:cNvSpPr>
              <p:nvPr/>
            </p:nvSpPr>
            <p:spPr>
              <a:xfrm>
                <a:off x="10434059" y="2875653"/>
                <a:ext cx="320989" cy="303866"/>
              </a:xfrm>
              <a:prstGeom prst="rect">
                <a:avLst/>
              </a:prstGeom>
              <a:blipFill>
                <a:blip r:embed="rId22"/>
                <a:stretch>
                  <a:fillRect t="-2000" r="-7692" b="-4000"/>
                </a:stretch>
              </a:blipFill>
            </p:spPr>
            <p:txBody>
              <a:bodyPr/>
              <a:lstStyle/>
              <a:p>
                <a:r>
                  <a:rPr lang="en-US">
                    <a:noFill/>
                  </a:rPr>
                  <a:t> </a:t>
                </a:r>
              </a:p>
            </p:txBody>
          </p:sp>
        </mc:Fallback>
      </mc:AlternateContent>
      <p:grpSp>
        <p:nvGrpSpPr>
          <p:cNvPr id="108" name="Google Shape;458;p16">
            <a:extLst>
              <a:ext uri="{FF2B5EF4-FFF2-40B4-BE49-F238E27FC236}">
                <a16:creationId xmlns:a16="http://schemas.microsoft.com/office/drawing/2014/main" id="{4D4D139A-3775-4EA1-9F69-0B097826A043}"/>
              </a:ext>
            </a:extLst>
          </p:cNvPr>
          <p:cNvGrpSpPr/>
          <p:nvPr/>
        </p:nvGrpSpPr>
        <p:grpSpPr>
          <a:xfrm>
            <a:off x="10401617" y="2614630"/>
            <a:ext cx="162231" cy="162231"/>
            <a:chOff x="8157975" y="3853800"/>
            <a:chExt cx="180900" cy="180900"/>
          </a:xfrm>
        </p:grpSpPr>
        <p:sp>
          <p:nvSpPr>
            <p:cNvPr id="110" name="Google Shape;459;p16">
              <a:extLst>
                <a:ext uri="{FF2B5EF4-FFF2-40B4-BE49-F238E27FC236}">
                  <a16:creationId xmlns:a16="http://schemas.microsoft.com/office/drawing/2014/main" id="{0F0E5681-57B4-4FED-96C9-11D03F0BF60A}"/>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111" name="Google Shape;460;p16">
              <a:extLst>
                <a:ext uri="{FF2B5EF4-FFF2-40B4-BE49-F238E27FC236}">
                  <a16:creationId xmlns:a16="http://schemas.microsoft.com/office/drawing/2014/main" id="{CFD46BB7-0D5E-4829-9DCC-3902B0EACFF0}"/>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113" name="Google Shape;104;p14">
            <a:extLst>
              <a:ext uri="{FF2B5EF4-FFF2-40B4-BE49-F238E27FC236}">
                <a16:creationId xmlns:a16="http://schemas.microsoft.com/office/drawing/2014/main" id="{3D80FABF-0E08-4E12-80E4-5505E23637D0}"/>
              </a:ext>
            </a:extLst>
          </p:cNvPr>
          <p:cNvCxnSpPr>
            <a:cxnSpLocks/>
          </p:cNvCxnSpPr>
          <p:nvPr/>
        </p:nvCxnSpPr>
        <p:spPr>
          <a:xfrm rot="5400000">
            <a:off x="10220614" y="233065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15" name="Textfeld 114">
                <a:extLst>
                  <a:ext uri="{FF2B5EF4-FFF2-40B4-BE49-F238E27FC236}">
                    <a16:creationId xmlns:a16="http://schemas.microsoft.com/office/drawing/2014/main" id="{80715905-8A5E-41F7-98FC-5FA6E16E7246}"/>
                  </a:ext>
                </a:extLst>
              </p:cNvPr>
              <p:cNvSpPr txBox="1"/>
              <p:nvPr/>
            </p:nvSpPr>
            <p:spPr>
              <a:xfrm>
                <a:off x="10427802" y="1894672"/>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p:sp>
            <p:nvSpPr>
              <p:cNvPr id="115" name="Textfeld 114">
                <a:extLst>
                  <a:ext uri="{FF2B5EF4-FFF2-40B4-BE49-F238E27FC236}">
                    <a16:creationId xmlns:a16="http://schemas.microsoft.com/office/drawing/2014/main" id="{80715905-8A5E-41F7-98FC-5FA6E16E7246}"/>
                  </a:ext>
                </a:extLst>
              </p:cNvPr>
              <p:cNvSpPr txBox="1">
                <a:spLocks noRot="1" noChangeAspect="1" noMove="1" noResize="1" noEditPoints="1" noAdjustHandles="1" noChangeArrowheads="1" noChangeShapeType="1" noTextEdit="1"/>
              </p:cNvSpPr>
              <p:nvPr/>
            </p:nvSpPr>
            <p:spPr>
              <a:xfrm>
                <a:off x="10427802" y="1894672"/>
                <a:ext cx="320989" cy="303866"/>
              </a:xfrm>
              <a:prstGeom prst="rect">
                <a:avLst/>
              </a:prstGeom>
              <a:blipFill>
                <a:blip r:embed="rId23"/>
                <a:stretch>
                  <a:fillRect r="-71154" b="-6000"/>
                </a:stretch>
              </a:blipFill>
            </p:spPr>
            <p:txBody>
              <a:bodyPr/>
              <a:lstStyle/>
              <a:p>
                <a:r>
                  <a:rPr lang="en-US">
                    <a:noFill/>
                  </a:rPr>
                  <a:t> </a:t>
                </a:r>
              </a:p>
            </p:txBody>
          </p:sp>
        </mc:Fallback>
      </mc:AlternateContent>
      <p:cxnSp>
        <p:nvCxnSpPr>
          <p:cNvPr id="121" name="Google Shape;104;p14">
            <a:extLst>
              <a:ext uri="{FF2B5EF4-FFF2-40B4-BE49-F238E27FC236}">
                <a16:creationId xmlns:a16="http://schemas.microsoft.com/office/drawing/2014/main" id="{8E1CA6F3-01E4-4FB7-8228-0E590BF190A4}"/>
              </a:ext>
            </a:extLst>
          </p:cNvPr>
          <p:cNvCxnSpPr>
            <a:cxnSpLocks/>
          </p:cNvCxnSpPr>
          <p:nvPr/>
        </p:nvCxnSpPr>
        <p:spPr>
          <a:xfrm>
            <a:off x="10588296" y="2693864"/>
            <a:ext cx="318283"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22" name="Textfeld 121">
                <a:extLst>
                  <a:ext uri="{FF2B5EF4-FFF2-40B4-BE49-F238E27FC236}">
                    <a16:creationId xmlns:a16="http://schemas.microsoft.com/office/drawing/2014/main" id="{00796E34-E534-4007-B6E2-1E3438442CCC}"/>
                  </a:ext>
                </a:extLst>
              </p:cNvPr>
              <p:cNvSpPr txBox="1"/>
              <p:nvPr/>
            </p:nvSpPr>
            <p:spPr>
              <a:xfrm>
                <a:off x="10834658" y="2514687"/>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1" i="1" smtClean="0">
                              <a:latin typeface="Cambria Math" panose="02040503050406030204" pitchFamily="18" charset="0"/>
                              <a:cs typeface="Calibri" panose="020F0502020204030204" pitchFamily="34" charset="0"/>
                            </a:rPr>
                            <m:t>𝒆</m:t>
                          </m:r>
                          <m:r>
                            <a:rPr lang="de-DE" sz="1330" b="0"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p:sp>
            <p:nvSpPr>
              <p:cNvPr id="122" name="Textfeld 121">
                <a:extLst>
                  <a:ext uri="{FF2B5EF4-FFF2-40B4-BE49-F238E27FC236}">
                    <a16:creationId xmlns:a16="http://schemas.microsoft.com/office/drawing/2014/main" id="{00796E34-E534-4007-B6E2-1E3438442CCC}"/>
                  </a:ext>
                </a:extLst>
              </p:cNvPr>
              <p:cNvSpPr txBox="1">
                <a:spLocks noRot="1" noChangeAspect="1" noMove="1" noResize="1" noEditPoints="1" noAdjustHandles="1" noChangeArrowheads="1" noChangeShapeType="1" noTextEdit="1"/>
              </p:cNvSpPr>
              <p:nvPr/>
            </p:nvSpPr>
            <p:spPr>
              <a:xfrm>
                <a:off x="10834658" y="2514687"/>
                <a:ext cx="1165102" cy="303866"/>
              </a:xfrm>
              <a:prstGeom prst="rect">
                <a:avLst/>
              </a:prstGeom>
              <a:blipFill>
                <a:blip r:embed="rId24"/>
                <a:stretch>
                  <a:fillRect t="-2041" r="-22513" b="-102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3" name="Textfeld 122">
                <a:extLst>
                  <a:ext uri="{FF2B5EF4-FFF2-40B4-BE49-F238E27FC236}">
                    <a16:creationId xmlns:a16="http://schemas.microsoft.com/office/drawing/2014/main" id="{E1AC4784-8813-4D26-8D41-CE9FF12B72E5}"/>
                  </a:ext>
                </a:extLst>
              </p:cNvPr>
              <p:cNvSpPr txBox="1"/>
              <p:nvPr/>
            </p:nvSpPr>
            <p:spPr>
              <a:xfrm>
                <a:off x="2011998" y="3360120"/>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123" name="Textfeld 122">
                <a:extLst>
                  <a:ext uri="{FF2B5EF4-FFF2-40B4-BE49-F238E27FC236}">
                    <a16:creationId xmlns:a16="http://schemas.microsoft.com/office/drawing/2014/main" id="{E1AC4784-8813-4D26-8D41-CE9FF12B72E5}"/>
                  </a:ext>
                </a:extLst>
              </p:cNvPr>
              <p:cNvSpPr txBox="1">
                <a:spLocks noRot="1" noChangeAspect="1" noMove="1" noResize="1" noEditPoints="1" noAdjustHandles="1" noChangeArrowheads="1" noChangeShapeType="1" noTextEdit="1"/>
              </p:cNvSpPr>
              <p:nvPr/>
            </p:nvSpPr>
            <p:spPr>
              <a:xfrm>
                <a:off x="2011998" y="3360120"/>
                <a:ext cx="621254"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Textfeld 123">
                <a:extLst>
                  <a:ext uri="{FF2B5EF4-FFF2-40B4-BE49-F238E27FC236}">
                    <a16:creationId xmlns:a16="http://schemas.microsoft.com/office/drawing/2014/main" id="{D238F47A-D119-4324-AA6E-1486AF749907}"/>
                  </a:ext>
                </a:extLst>
              </p:cNvPr>
              <p:cNvSpPr txBox="1"/>
              <p:nvPr/>
            </p:nvSpPr>
            <p:spPr>
              <a:xfrm>
                <a:off x="5071092" y="3371103"/>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i="1">
                                  <a:latin typeface="Cambria Math" panose="02040503050406030204" pitchFamily="18" charset="0"/>
                                  <a:cs typeface="Calibri" panose="020F0502020204030204" pitchFamily="34" charset="0"/>
                                </a:rPr>
                                <m:t>1</m:t>
                              </m:r>
                            </m:sub>
                          </m:sSub>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124" name="Textfeld 123">
                <a:extLst>
                  <a:ext uri="{FF2B5EF4-FFF2-40B4-BE49-F238E27FC236}">
                    <a16:creationId xmlns:a16="http://schemas.microsoft.com/office/drawing/2014/main" id="{D238F47A-D119-4324-AA6E-1486AF749907}"/>
                  </a:ext>
                </a:extLst>
              </p:cNvPr>
              <p:cNvSpPr txBox="1">
                <a:spLocks noRot="1" noChangeAspect="1" noMove="1" noResize="1" noEditPoints="1" noAdjustHandles="1" noChangeArrowheads="1" noChangeShapeType="1" noTextEdit="1"/>
              </p:cNvSpPr>
              <p:nvPr/>
            </p:nvSpPr>
            <p:spPr>
              <a:xfrm>
                <a:off x="5071092" y="3371103"/>
                <a:ext cx="621254" cy="326243"/>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Textfeld 124">
                <a:extLst>
                  <a:ext uri="{FF2B5EF4-FFF2-40B4-BE49-F238E27FC236}">
                    <a16:creationId xmlns:a16="http://schemas.microsoft.com/office/drawing/2014/main" id="{236DFE72-BA45-470B-89FA-288E88F8C03F}"/>
                  </a:ext>
                </a:extLst>
              </p:cNvPr>
              <p:cNvSpPr txBox="1"/>
              <p:nvPr/>
            </p:nvSpPr>
            <p:spPr>
              <a:xfrm>
                <a:off x="8081579" y="3371103"/>
                <a:ext cx="62125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a:latin typeface="Cambria Math" panose="02040503050406030204" pitchFamily="18" charset="0"/>
                                  <a:cs typeface="Calibri" panose="020F0502020204030204" pitchFamily="34" charset="0"/>
                                </a:rPr>
                              </m:ctrlPr>
                            </m:sSubPr>
                            <m:e>
                              <m:r>
                                <a:rPr lang="de-DE" sz="1400" i="1">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r>
                            <a:rPr lang="de-DE" sz="1400" i="1">
                              <a:latin typeface="Cambria Math" panose="02040503050406030204" pitchFamily="18" charset="0"/>
                              <a:cs typeface="Calibri" panose="020F0502020204030204" pitchFamily="34" charset="0"/>
                            </a:rPr>
                            <m:t>+</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125" name="Textfeld 124">
                <a:extLst>
                  <a:ext uri="{FF2B5EF4-FFF2-40B4-BE49-F238E27FC236}">
                    <a16:creationId xmlns:a16="http://schemas.microsoft.com/office/drawing/2014/main" id="{236DFE72-BA45-470B-89FA-288E88F8C03F}"/>
                  </a:ext>
                </a:extLst>
              </p:cNvPr>
              <p:cNvSpPr txBox="1">
                <a:spLocks noRot="1" noChangeAspect="1" noMove="1" noResize="1" noEditPoints="1" noAdjustHandles="1" noChangeArrowheads="1" noChangeShapeType="1" noTextEdit="1"/>
              </p:cNvSpPr>
              <p:nvPr/>
            </p:nvSpPr>
            <p:spPr>
              <a:xfrm>
                <a:off x="8081579" y="3371103"/>
                <a:ext cx="621254" cy="326243"/>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4" name="Textfeld 133">
                <a:extLst>
                  <a:ext uri="{FF2B5EF4-FFF2-40B4-BE49-F238E27FC236}">
                    <a16:creationId xmlns:a16="http://schemas.microsoft.com/office/drawing/2014/main" id="{11738E9D-616C-464D-BF72-C21BEF4DA5AF}"/>
                  </a:ext>
                </a:extLst>
              </p:cNvPr>
              <p:cNvSpPr txBox="1"/>
              <p:nvPr/>
            </p:nvSpPr>
            <p:spPr>
              <a:xfrm>
                <a:off x="2487460" y="344979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p:sp>
            <p:nvSpPr>
              <p:cNvPr id="134" name="Textfeld 133">
                <a:extLst>
                  <a:ext uri="{FF2B5EF4-FFF2-40B4-BE49-F238E27FC236}">
                    <a16:creationId xmlns:a16="http://schemas.microsoft.com/office/drawing/2014/main" id="{11738E9D-616C-464D-BF72-C21BEF4DA5AF}"/>
                  </a:ext>
                </a:extLst>
              </p:cNvPr>
              <p:cNvSpPr txBox="1">
                <a:spLocks noRot="1" noChangeAspect="1" noMove="1" noResize="1" noEditPoints="1" noAdjustHandles="1" noChangeArrowheads="1" noChangeShapeType="1" noTextEdit="1"/>
              </p:cNvSpPr>
              <p:nvPr/>
            </p:nvSpPr>
            <p:spPr>
              <a:xfrm>
                <a:off x="2487460" y="3449790"/>
                <a:ext cx="522994" cy="369332"/>
              </a:xfrm>
              <a:prstGeom prst="rect">
                <a:avLst/>
              </a:prstGeom>
              <a:blipFill>
                <a:blip r:embed="rId28"/>
                <a:stretch>
                  <a:fillRect/>
                </a:stretch>
              </a:blipFill>
            </p:spPr>
            <p:txBody>
              <a:bodyPr/>
              <a:lstStyle/>
              <a:p>
                <a:r>
                  <a:rPr lang="en-US">
                    <a:noFill/>
                  </a:rPr>
                  <a:t> </a:t>
                </a:r>
              </a:p>
            </p:txBody>
          </p:sp>
        </mc:Fallback>
      </mc:AlternateContent>
      <p:cxnSp>
        <p:nvCxnSpPr>
          <p:cNvPr id="135" name="Google Shape;104;p14">
            <a:extLst>
              <a:ext uri="{FF2B5EF4-FFF2-40B4-BE49-F238E27FC236}">
                <a16:creationId xmlns:a16="http://schemas.microsoft.com/office/drawing/2014/main" id="{E54AECDC-476E-4D30-A4F7-73026C98909A}"/>
              </a:ext>
            </a:extLst>
          </p:cNvPr>
          <p:cNvCxnSpPr>
            <a:cxnSpLocks/>
          </p:cNvCxnSpPr>
          <p:nvPr/>
        </p:nvCxnSpPr>
        <p:spPr>
          <a:xfrm>
            <a:off x="2970807" y="367582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36" name="Textfeld 135">
                <a:extLst>
                  <a:ext uri="{FF2B5EF4-FFF2-40B4-BE49-F238E27FC236}">
                    <a16:creationId xmlns:a16="http://schemas.microsoft.com/office/drawing/2014/main" id="{E36AB5BE-8C83-4A40-8127-1F07E27D0E82}"/>
                  </a:ext>
                </a:extLst>
              </p:cNvPr>
              <p:cNvSpPr txBox="1"/>
              <p:nvPr/>
            </p:nvSpPr>
            <p:spPr>
              <a:xfrm>
                <a:off x="5531202" y="344979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p:sp>
            <p:nvSpPr>
              <p:cNvPr id="136" name="Textfeld 135">
                <a:extLst>
                  <a:ext uri="{FF2B5EF4-FFF2-40B4-BE49-F238E27FC236}">
                    <a16:creationId xmlns:a16="http://schemas.microsoft.com/office/drawing/2014/main" id="{E36AB5BE-8C83-4A40-8127-1F07E27D0E82}"/>
                  </a:ext>
                </a:extLst>
              </p:cNvPr>
              <p:cNvSpPr txBox="1">
                <a:spLocks noRot="1" noChangeAspect="1" noMove="1" noResize="1" noEditPoints="1" noAdjustHandles="1" noChangeArrowheads="1" noChangeShapeType="1" noTextEdit="1"/>
              </p:cNvSpPr>
              <p:nvPr/>
            </p:nvSpPr>
            <p:spPr>
              <a:xfrm>
                <a:off x="5531202" y="3449790"/>
                <a:ext cx="522994" cy="369332"/>
              </a:xfrm>
              <a:prstGeom prst="rect">
                <a:avLst/>
              </a:prstGeom>
              <a:blipFill>
                <a:blip r:embed="rId29"/>
                <a:stretch>
                  <a:fillRect/>
                </a:stretch>
              </a:blipFill>
            </p:spPr>
            <p:txBody>
              <a:bodyPr/>
              <a:lstStyle/>
              <a:p>
                <a:r>
                  <a:rPr lang="en-US">
                    <a:noFill/>
                  </a:rPr>
                  <a:t> </a:t>
                </a:r>
              </a:p>
            </p:txBody>
          </p:sp>
        </mc:Fallback>
      </mc:AlternateContent>
      <p:cxnSp>
        <p:nvCxnSpPr>
          <p:cNvPr id="137" name="Google Shape;104;p14">
            <a:extLst>
              <a:ext uri="{FF2B5EF4-FFF2-40B4-BE49-F238E27FC236}">
                <a16:creationId xmlns:a16="http://schemas.microsoft.com/office/drawing/2014/main" id="{0F2A43D0-E2CA-4B2A-BDBD-E4CC4FE6FB58}"/>
              </a:ext>
            </a:extLst>
          </p:cNvPr>
          <p:cNvCxnSpPr>
            <a:cxnSpLocks/>
          </p:cNvCxnSpPr>
          <p:nvPr/>
        </p:nvCxnSpPr>
        <p:spPr>
          <a:xfrm>
            <a:off x="5992515" y="367582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38" name="Textfeld 137">
                <a:extLst>
                  <a:ext uri="{FF2B5EF4-FFF2-40B4-BE49-F238E27FC236}">
                    <a16:creationId xmlns:a16="http://schemas.microsoft.com/office/drawing/2014/main" id="{743934AC-B187-42E4-B590-D241DD819B5A}"/>
                  </a:ext>
                </a:extLst>
              </p:cNvPr>
              <p:cNvSpPr txBox="1"/>
              <p:nvPr/>
            </p:nvSpPr>
            <p:spPr>
              <a:xfrm>
                <a:off x="2828798" y="3360742"/>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1</m:t>
                              </m:r>
                            </m:sub>
                          </m:sSub>
                        </m:sub>
                      </m:sSub>
                    </m:oMath>
                  </m:oMathPara>
                </a14:m>
                <a:endParaRPr lang="en-GB" sz="1400" dirty="0"/>
              </a:p>
            </p:txBody>
          </p:sp>
        </mc:Choice>
        <mc:Fallback>
          <p:sp>
            <p:nvSpPr>
              <p:cNvPr id="138" name="Textfeld 137">
                <a:extLst>
                  <a:ext uri="{FF2B5EF4-FFF2-40B4-BE49-F238E27FC236}">
                    <a16:creationId xmlns:a16="http://schemas.microsoft.com/office/drawing/2014/main" id="{743934AC-B187-42E4-B590-D241DD819B5A}"/>
                  </a:ext>
                </a:extLst>
              </p:cNvPr>
              <p:cNvSpPr txBox="1">
                <a:spLocks noRot="1" noChangeAspect="1" noMove="1" noResize="1" noEditPoints="1" noAdjustHandles="1" noChangeArrowheads="1" noChangeShapeType="1" noTextEdit="1"/>
              </p:cNvSpPr>
              <p:nvPr/>
            </p:nvSpPr>
            <p:spPr>
              <a:xfrm>
                <a:off x="2828798" y="3360742"/>
                <a:ext cx="621254" cy="334835"/>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9" name="Textfeld 138">
                <a:extLst>
                  <a:ext uri="{FF2B5EF4-FFF2-40B4-BE49-F238E27FC236}">
                    <a16:creationId xmlns:a16="http://schemas.microsoft.com/office/drawing/2014/main" id="{25D8E6E5-1EA4-4910-AE62-58A1A43B8C00}"/>
                  </a:ext>
                </a:extLst>
              </p:cNvPr>
              <p:cNvSpPr txBox="1"/>
              <p:nvPr/>
            </p:nvSpPr>
            <p:spPr>
              <a:xfrm>
                <a:off x="5933559" y="3369408"/>
                <a:ext cx="621254" cy="3348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sSub>
                            <m:sSubPr>
                              <m:ctrlPr>
                                <a:rPr lang="de-DE" sz="1400" i="1" smtClean="0">
                                  <a:latin typeface="Cambria Math" panose="02040503050406030204" pitchFamily="18" charset="0"/>
                                  <a:cs typeface="Calibri" panose="020F0502020204030204" pitchFamily="34" charset="0"/>
                                </a:rPr>
                              </m:ctrlPr>
                            </m:sSubPr>
                            <m:e>
                              <m:r>
                                <a:rPr lang="de-DE" sz="1400" b="0" i="1" smtClean="0">
                                  <a:latin typeface="Cambria Math" panose="02040503050406030204" pitchFamily="18" charset="0"/>
                                  <a:cs typeface="Calibri" panose="020F0502020204030204" pitchFamily="34" charset="0"/>
                                </a:rPr>
                                <m:t>𝑇</m:t>
                              </m:r>
                            </m:e>
                            <m:sub>
                              <m:r>
                                <a:rPr lang="de-DE" sz="1400" b="0" i="1" smtClean="0">
                                  <a:latin typeface="Cambria Math" panose="02040503050406030204" pitchFamily="18" charset="0"/>
                                  <a:cs typeface="Calibri" panose="020F0502020204030204" pitchFamily="34" charset="0"/>
                                </a:rPr>
                                <m:t>2</m:t>
                              </m:r>
                            </m:sub>
                          </m:sSub>
                        </m:sub>
                      </m:sSub>
                    </m:oMath>
                  </m:oMathPara>
                </a14:m>
                <a:endParaRPr lang="en-GB" sz="1400" dirty="0"/>
              </a:p>
            </p:txBody>
          </p:sp>
        </mc:Choice>
        <mc:Fallback>
          <p:sp>
            <p:nvSpPr>
              <p:cNvPr id="139" name="Textfeld 138">
                <a:extLst>
                  <a:ext uri="{FF2B5EF4-FFF2-40B4-BE49-F238E27FC236}">
                    <a16:creationId xmlns:a16="http://schemas.microsoft.com/office/drawing/2014/main" id="{25D8E6E5-1EA4-4910-AE62-58A1A43B8C00}"/>
                  </a:ext>
                </a:extLst>
              </p:cNvPr>
              <p:cNvSpPr txBox="1">
                <a:spLocks noRot="1" noChangeAspect="1" noMove="1" noResize="1" noEditPoints="1" noAdjustHandles="1" noChangeArrowheads="1" noChangeShapeType="1" noTextEdit="1"/>
              </p:cNvSpPr>
              <p:nvPr/>
            </p:nvSpPr>
            <p:spPr>
              <a:xfrm>
                <a:off x="5933559" y="3369408"/>
                <a:ext cx="621254" cy="334835"/>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feld 139">
                <a:extLst>
                  <a:ext uri="{FF2B5EF4-FFF2-40B4-BE49-F238E27FC236}">
                    <a16:creationId xmlns:a16="http://schemas.microsoft.com/office/drawing/2014/main" id="{DDC61BE1-4D4E-473E-8306-3CD5E780C7E7}"/>
                  </a:ext>
                </a:extLst>
              </p:cNvPr>
              <p:cNvSpPr txBox="1"/>
              <p:nvPr/>
            </p:nvSpPr>
            <p:spPr>
              <a:xfrm>
                <a:off x="8962170" y="3382086"/>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𝑇</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p:sp>
            <p:nvSpPr>
              <p:cNvPr id="140" name="Textfeld 139">
                <a:extLst>
                  <a:ext uri="{FF2B5EF4-FFF2-40B4-BE49-F238E27FC236}">
                    <a16:creationId xmlns:a16="http://schemas.microsoft.com/office/drawing/2014/main" id="{DDC61BE1-4D4E-473E-8306-3CD5E780C7E7}"/>
                  </a:ext>
                </a:extLst>
              </p:cNvPr>
              <p:cNvSpPr txBox="1">
                <a:spLocks noRot="1" noChangeAspect="1" noMove="1" noResize="1" noEditPoints="1" noAdjustHandles="1" noChangeArrowheads="1" noChangeShapeType="1" noTextEdit="1"/>
              </p:cNvSpPr>
              <p:nvPr/>
            </p:nvSpPr>
            <p:spPr>
              <a:xfrm>
                <a:off x="8962170" y="3382086"/>
                <a:ext cx="621254" cy="307777"/>
              </a:xfrm>
              <a:prstGeom prst="rect">
                <a:avLst/>
              </a:prstGeom>
              <a:blipFill>
                <a:blip r:embed="rId32"/>
                <a:stretch>
                  <a:fillRect/>
                </a:stretch>
              </a:blipFill>
            </p:spPr>
            <p:txBody>
              <a:bodyPr/>
              <a:lstStyle/>
              <a:p>
                <a:r>
                  <a:rPr lang="en-US">
                    <a:noFill/>
                  </a:rPr>
                  <a:t> </a:t>
                </a:r>
              </a:p>
            </p:txBody>
          </p:sp>
        </mc:Fallback>
      </mc:AlternateContent>
      <p:cxnSp>
        <p:nvCxnSpPr>
          <p:cNvPr id="141" name="Google Shape;104;p14">
            <a:extLst>
              <a:ext uri="{FF2B5EF4-FFF2-40B4-BE49-F238E27FC236}">
                <a16:creationId xmlns:a16="http://schemas.microsoft.com/office/drawing/2014/main" id="{98C62268-7298-4787-BB4E-B75A88182A32}"/>
              </a:ext>
            </a:extLst>
          </p:cNvPr>
          <p:cNvCxnSpPr>
            <a:cxnSpLocks/>
          </p:cNvCxnSpPr>
          <p:nvPr/>
        </p:nvCxnSpPr>
        <p:spPr>
          <a:xfrm rot="16200000">
            <a:off x="967337" y="306206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42" name="Textfeld 141">
                <a:extLst>
                  <a:ext uri="{FF2B5EF4-FFF2-40B4-BE49-F238E27FC236}">
                    <a16:creationId xmlns:a16="http://schemas.microsoft.com/office/drawing/2014/main" id="{3910A622-B08C-4D97-992D-97D0B2F6F150}"/>
                  </a:ext>
                </a:extLst>
              </p:cNvPr>
              <p:cNvSpPr txBox="1"/>
              <p:nvPr/>
            </p:nvSpPr>
            <p:spPr>
              <a:xfrm>
                <a:off x="1179756" y="287719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𝒙</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p:sp>
            <p:nvSpPr>
              <p:cNvPr id="142" name="Textfeld 141">
                <a:extLst>
                  <a:ext uri="{FF2B5EF4-FFF2-40B4-BE49-F238E27FC236}">
                    <a16:creationId xmlns:a16="http://schemas.microsoft.com/office/drawing/2014/main" id="{3910A622-B08C-4D97-992D-97D0B2F6F150}"/>
                  </a:ext>
                </a:extLst>
              </p:cNvPr>
              <p:cNvSpPr txBox="1">
                <a:spLocks noRot="1" noChangeAspect="1" noMove="1" noResize="1" noEditPoints="1" noAdjustHandles="1" noChangeArrowheads="1" noChangeShapeType="1" noTextEdit="1"/>
              </p:cNvSpPr>
              <p:nvPr/>
            </p:nvSpPr>
            <p:spPr>
              <a:xfrm>
                <a:off x="1179756" y="2877194"/>
                <a:ext cx="320989" cy="303866"/>
              </a:xfrm>
              <a:prstGeom prst="rect">
                <a:avLst/>
              </a:prstGeom>
              <a:blipFill>
                <a:blip r:embed="rId3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3858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240" y="909486"/>
                <a:ext cx="11807673" cy="2061426"/>
              </a:xfrm>
            </p:spPr>
            <p:txBody>
              <a:bodyPr/>
              <a:lstStyle/>
              <a:p>
                <a:r>
                  <a:rPr lang="de-DE" sz="2000" dirty="0"/>
                  <a:t>Es steht nur eine einzige Messung der Bauteilqualität </a:t>
                </a:r>
                <a14:m>
                  <m:oMath xmlns:m="http://schemas.openxmlformats.org/officeDocument/2006/math">
                    <m:r>
                      <a:rPr lang="de-DE" sz="2000" b="1" i="1" smtClean="0">
                        <a:latin typeface="Cambria Math" panose="02040503050406030204" pitchFamily="18" charset="0"/>
                        <a:cs typeface="Calibri" panose="020F0502020204030204" pitchFamily="34" charset="0"/>
                      </a:rPr>
                      <m:t>𝑸</m:t>
                    </m:r>
                    <m:r>
                      <a:rPr lang="de-DE" sz="2000" b="0" i="1" smtClean="0">
                        <a:latin typeface="Cambria Math" panose="02040503050406030204" pitchFamily="18" charset="0"/>
                        <a:cs typeface="Calibri" panose="020F0502020204030204" pitchFamily="34" charset="0"/>
                      </a:rPr>
                      <m:t>(</m:t>
                    </m:r>
                    <m:r>
                      <a:rPr lang="de-DE" sz="2000" b="0" i="1" smtClean="0">
                        <a:latin typeface="Cambria Math" panose="02040503050406030204" pitchFamily="18" charset="0"/>
                        <a:cs typeface="Calibri" panose="020F0502020204030204" pitchFamily="34" charset="0"/>
                      </a:rPr>
                      <m:t>𝑇</m:t>
                    </m:r>
                    <m:r>
                      <a:rPr lang="de-DE" sz="2000" b="0" i="1" smtClean="0">
                        <a:latin typeface="Cambria Math" panose="02040503050406030204" pitchFamily="18" charset="0"/>
                        <a:cs typeface="Calibri" panose="020F0502020204030204" pitchFamily="34" charset="0"/>
                      </a:rPr>
                      <m:t>)</m:t>
                    </m:r>
                  </m:oMath>
                </a14:m>
                <a:r>
                  <a:rPr lang="en-GB" sz="2000" dirty="0"/>
                  <a:t> </a:t>
                </a:r>
                <a:r>
                  <a:rPr lang="de-DE" sz="2000" dirty="0"/>
                  <a:t>am Ende </a:t>
                </a:r>
                <a14:m>
                  <m:oMath xmlns:m="http://schemas.openxmlformats.org/officeDocument/2006/math">
                    <m:r>
                      <a:rPr lang="de-DE" sz="2000" i="1">
                        <a:latin typeface="Cambria Math" panose="02040503050406030204" pitchFamily="18" charset="0"/>
                        <a:cs typeface="Calibri" panose="020F0502020204030204" pitchFamily="34" charset="0"/>
                      </a:rPr>
                      <m:t>𝑇</m:t>
                    </m:r>
                  </m:oMath>
                </a14:m>
                <a:r>
                  <a:rPr lang="de-DE" sz="2000" dirty="0"/>
                  <a:t> jedes Batches zur Verfügung. Das Qualitätsmodell muss also lernen Trajektorien </a:t>
                </a:r>
                <a14:m>
                  <m:oMath xmlns:m="http://schemas.openxmlformats.org/officeDocument/2006/math">
                    <m:sSub>
                      <m:sSubPr>
                        <m:ctrlPr>
                          <a:rPr lang="de-DE" sz="2000" b="1" i="1">
                            <a:latin typeface="Cambria Math" panose="02040503050406030204" pitchFamily="18" charset="0"/>
                            <a:cs typeface="Calibri" panose="020F0502020204030204" pitchFamily="34" charset="0"/>
                          </a:rPr>
                        </m:ctrlPr>
                      </m:sSubPr>
                      <m:e>
                        <m:r>
                          <a:rPr lang="de-DE" sz="2000" b="1" i="1">
                            <a:latin typeface="Cambria Math" panose="02040503050406030204" pitchFamily="18" charset="0"/>
                            <a:cs typeface="Calibri" panose="020F0502020204030204" pitchFamily="34" charset="0"/>
                          </a:rPr>
                          <m:t>𝒙</m:t>
                        </m:r>
                      </m:e>
                      <m:sub>
                        <m:r>
                          <a:rPr lang="de-DE" sz="2000" b="1" i="1" smtClean="0">
                            <a:latin typeface="Cambria Math" panose="02040503050406030204" pitchFamily="18" charset="0"/>
                            <a:cs typeface="Calibri" panose="020F0502020204030204" pitchFamily="34" charset="0"/>
                          </a:rPr>
                          <m:t>𝒌</m:t>
                        </m:r>
                      </m:sub>
                    </m:sSub>
                    <m:r>
                      <a:rPr lang="de-DE" sz="2000" b="1" i="1" smtClean="0">
                        <a:latin typeface="Cambria Math" panose="02040503050406030204" pitchFamily="18" charset="0"/>
                        <a:cs typeface="Calibri" panose="020F0502020204030204" pitchFamily="34" charset="0"/>
                      </a:rPr>
                      <m:t>=[</m:t>
                    </m:r>
                    <m:sSub>
                      <m:sSubPr>
                        <m:ctrlPr>
                          <a:rPr lang="de-DE" sz="2000" b="1" i="1">
                            <a:latin typeface="Cambria Math" panose="02040503050406030204" pitchFamily="18" charset="0"/>
                            <a:cs typeface="Calibri" panose="020F0502020204030204" pitchFamily="34" charset="0"/>
                          </a:rPr>
                        </m:ctrlPr>
                      </m:sSubPr>
                      <m:e>
                        <m:r>
                          <a:rPr lang="de-DE" sz="2000" b="1" i="1">
                            <a:latin typeface="Cambria Math" panose="02040503050406030204" pitchFamily="18" charset="0"/>
                            <a:cs typeface="Calibri" panose="020F0502020204030204" pitchFamily="34" charset="0"/>
                          </a:rPr>
                          <m:t>𝒙</m:t>
                        </m:r>
                      </m:e>
                      <m:sub>
                        <m:r>
                          <a:rPr lang="de-DE" sz="2000" b="1" i="1">
                            <a:latin typeface="Cambria Math" panose="02040503050406030204" pitchFamily="18" charset="0"/>
                            <a:cs typeface="Calibri" panose="020F0502020204030204" pitchFamily="34" charset="0"/>
                          </a:rPr>
                          <m:t>𝟎</m:t>
                        </m:r>
                      </m:sub>
                    </m:sSub>
                  </m:oMath>
                </a14:m>
                <a:r>
                  <a:rPr lang="de-DE" sz="2000" dirty="0"/>
                  <a:t>,...</a:t>
                </a:r>
                <a:r>
                  <a:rPr lang="de-DE" sz="2000" b="1" dirty="0">
                    <a:cs typeface="Calibri" panose="020F0502020204030204" pitchFamily="34" charset="0"/>
                  </a:rPr>
                  <a:t> </a:t>
                </a:r>
                <a14:m>
                  <m:oMath xmlns:m="http://schemas.openxmlformats.org/officeDocument/2006/math">
                    <m:sSub>
                      <m:sSubPr>
                        <m:ctrlPr>
                          <a:rPr lang="de-DE" sz="2000" b="1" i="1">
                            <a:latin typeface="Cambria Math" panose="02040503050406030204" pitchFamily="18" charset="0"/>
                            <a:cs typeface="Calibri" panose="020F0502020204030204" pitchFamily="34" charset="0"/>
                          </a:rPr>
                        </m:ctrlPr>
                      </m:sSubPr>
                      <m:e>
                        <m:r>
                          <a:rPr lang="de-DE" sz="2000" b="1" i="1">
                            <a:latin typeface="Cambria Math" panose="02040503050406030204" pitchFamily="18" charset="0"/>
                            <a:cs typeface="Calibri" panose="020F0502020204030204" pitchFamily="34" charset="0"/>
                          </a:rPr>
                          <m:t>𝒙</m:t>
                        </m:r>
                      </m:e>
                      <m:sub>
                        <m:r>
                          <a:rPr lang="de-DE" sz="2000" b="1" i="1" smtClean="0">
                            <a:latin typeface="Cambria Math" panose="02040503050406030204" pitchFamily="18" charset="0"/>
                            <a:cs typeface="Calibri" panose="020F0502020204030204" pitchFamily="34" charset="0"/>
                          </a:rPr>
                          <m:t>𝑻</m:t>
                        </m:r>
                      </m:sub>
                    </m:sSub>
                    <m:r>
                      <a:rPr lang="de-DE" sz="2000" b="1" i="1" smtClean="0">
                        <a:latin typeface="Cambria Math" panose="02040503050406030204" pitchFamily="18" charset="0"/>
                        <a:cs typeface="Calibri" panose="020F0502020204030204" pitchFamily="34" charset="0"/>
                      </a:rPr>
                      <m:t>]</m:t>
                    </m:r>
                  </m:oMath>
                </a14:m>
                <a:r>
                  <a:rPr lang="de-DE" sz="2000" dirty="0"/>
                  <a:t> der Prozessgrößen auf einen einzigen Endwert </a:t>
                </a:r>
                <a14:m>
                  <m:oMath xmlns:m="http://schemas.openxmlformats.org/officeDocument/2006/math">
                    <m:r>
                      <a:rPr lang="de-DE" sz="2000" b="1" i="1">
                        <a:latin typeface="Cambria Math" panose="02040503050406030204" pitchFamily="18" charset="0"/>
                        <a:cs typeface="Calibri" panose="020F0502020204030204" pitchFamily="34" charset="0"/>
                      </a:rPr>
                      <m:t>𝑸</m:t>
                    </m:r>
                    <m:r>
                      <a:rPr lang="de-DE" sz="2000" i="1">
                        <a:latin typeface="Cambria Math" panose="02040503050406030204" pitchFamily="18" charset="0"/>
                        <a:cs typeface="Calibri" panose="020F0502020204030204" pitchFamily="34" charset="0"/>
                      </a:rPr>
                      <m:t>(</m:t>
                    </m:r>
                    <m:r>
                      <a:rPr lang="de-DE" sz="2000" i="1">
                        <a:latin typeface="Cambria Math" panose="02040503050406030204" pitchFamily="18" charset="0"/>
                        <a:cs typeface="Calibri" panose="020F0502020204030204" pitchFamily="34" charset="0"/>
                      </a:rPr>
                      <m:t>𝑇</m:t>
                    </m:r>
                    <m:r>
                      <a:rPr lang="de-DE" sz="2000" i="1">
                        <a:latin typeface="Cambria Math" panose="02040503050406030204" pitchFamily="18" charset="0"/>
                        <a:cs typeface="Calibri" panose="020F0502020204030204" pitchFamily="34" charset="0"/>
                      </a:rPr>
                      <m:t>)</m:t>
                    </m:r>
                  </m:oMath>
                </a14:m>
                <a:r>
                  <a:rPr lang="de-DE" sz="2000" dirty="0"/>
                  <a:t> abzubilden</a:t>
                </a:r>
              </a:p>
              <a:p>
                <a:r>
                  <a:rPr lang="de-DE" sz="2000" dirty="0"/>
                  <a:t>Rekurrente Modelle besitzen einen internen Zustand </a:t>
                </a:r>
                <a14:m>
                  <m:oMath xmlns:m="http://schemas.openxmlformats.org/officeDocument/2006/math">
                    <m:sSub>
                      <m:sSubPr>
                        <m:ctrlPr>
                          <a:rPr lang="de-DE" sz="2000" i="1" smtClean="0">
                            <a:latin typeface="Cambria Math" panose="02040503050406030204" pitchFamily="18" charset="0"/>
                            <a:cs typeface="Calibri" panose="020F0502020204030204" pitchFamily="34" charset="0"/>
                          </a:rPr>
                        </m:ctrlPr>
                      </m:sSubPr>
                      <m:e>
                        <m:r>
                          <a:rPr lang="de-DE" sz="2000" b="1" i="1">
                            <a:latin typeface="Cambria Math" panose="02040503050406030204" pitchFamily="18" charset="0"/>
                            <a:cs typeface="Calibri" panose="020F0502020204030204" pitchFamily="34" charset="0"/>
                          </a:rPr>
                          <m:t>𝒄</m:t>
                        </m:r>
                      </m:e>
                      <m:sub>
                        <m:r>
                          <a:rPr lang="de-DE" sz="2000" b="0" i="1" smtClean="0">
                            <a:latin typeface="Cambria Math" panose="02040503050406030204" pitchFamily="18" charset="0"/>
                            <a:cs typeface="Calibri" panose="020F0502020204030204" pitchFamily="34" charset="0"/>
                          </a:rPr>
                          <m:t>𝑘</m:t>
                        </m:r>
                      </m:sub>
                    </m:sSub>
                  </m:oMath>
                </a14:m>
                <a:r>
                  <a:rPr lang="de-DE" sz="2000" dirty="0"/>
                  <a:t>, der gewissermaßen die gesamte "Information" einer eingehenden Zeitreihe "speichert". Erst im letzten Zeitschritt wird der interne Zustand auf die Ausgangsgröße abgebildet</a:t>
                </a:r>
              </a:p>
            </p:txBody>
          </p:sp>
        </mc:Choice>
        <mc:Fallback xmlns="">
          <p:sp>
            <p:nvSpPr>
              <p:cNvPr id="65" name="Inhaltsplatzhalter 64">
                <a:extLst>
                  <a:ext uri="{FF2B5EF4-FFF2-40B4-BE49-F238E27FC236}">
                    <a16:creationId xmlns:a16="http://schemas.microsoft.com/office/drawing/2014/main" id="{CE7E57D8-10A6-49FE-94EF-C69F607F7091}"/>
                  </a:ext>
                </a:extLst>
              </p:cNvPr>
              <p:cNvSpPr>
                <a:spLocks noGrp="1" noRot="1" noChangeAspect="1" noMove="1" noResize="1" noEditPoints="1" noAdjustHandles="1" noChangeArrowheads="1" noChangeShapeType="1" noTextEdit="1"/>
              </p:cNvSpPr>
              <p:nvPr>
                <p:ph idx="4294967295"/>
              </p:nvPr>
            </p:nvSpPr>
            <p:spPr>
              <a:xfrm>
                <a:off x="192240" y="909486"/>
                <a:ext cx="11807673" cy="2061426"/>
              </a:xfrm>
              <a:blipFill>
                <a:blip r:embed="rId2"/>
                <a:stretch>
                  <a:fillRect l="-362" t="-1775" r="-207"/>
                </a:stretch>
              </a:blipFill>
            </p:spPr>
            <p:txBody>
              <a:bodyPr/>
              <a:lstStyle/>
              <a:p>
                <a:r>
                  <a:rPr lang="en-US">
                    <a:noFill/>
                  </a:rPr>
                  <a:t> </a:t>
                </a:r>
              </a:p>
            </p:txBody>
          </p:sp>
        </mc:Fallback>
      </mc:AlternateContent>
      <p:grpSp>
        <p:nvGrpSpPr>
          <p:cNvPr id="18" name="Gruppieren 17">
            <a:extLst>
              <a:ext uri="{FF2B5EF4-FFF2-40B4-BE49-F238E27FC236}">
                <a16:creationId xmlns:a16="http://schemas.microsoft.com/office/drawing/2014/main" id="{2F238DDB-D145-40A0-8363-B86821DAF5B4}"/>
              </a:ext>
            </a:extLst>
          </p:cNvPr>
          <p:cNvGrpSpPr/>
          <p:nvPr/>
        </p:nvGrpSpPr>
        <p:grpSpPr>
          <a:xfrm>
            <a:off x="1138180" y="2846933"/>
            <a:ext cx="10356780" cy="2981019"/>
            <a:chOff x="503850" y="3304943"/>
            <a:chExt cx="10356780" cy="2981019"/>
          </a:xfrm>
        </p:grpSpPr>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503850" y="4770391"/>
                  <a:ext cx="1584945"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503850" y="4770391"/>
                  <a:ext cx="1584945" cy="631417"/>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2152295"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1117246" y="590456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1117246" y="5904567"/>
                  <a:ext cx="52299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217FCAF-594C-4D1B-B072-495DC28187C8}"/>
                    </a:ext>
                  </a:extLst>
                </p:cNvPr>
                <p:cNvSpPr txBox="1"/>
                <p:nvPr/>
              </p:nvSpPr>
              <p:spPr>
                <a:xfrm>
                  <a:off x="3309123"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68" name="Textfeld 67">
                  <a:extLst>
                    <a:ext uri="{FF2B5EF4-FFF2-40B4-BE49-F238E27FC236}">
                      <a16:creationId xmlns:a16="http://schemas.microsoft.com/office/drawing/2014/main" id="{5217FCAF-594C-4D1B-B072-495DC28187C8}"/>
                    </a:ext>
                  </a:extLst>
                </p:cNvPr>
                <p:cNvSpPr txBox="1">
                  <a:spLocks noRot="1" noChangeAspect="1" noMove="1" noResize="1" noEditPoints="1" noAdjustHandles="1" noChangeArrowheads="1" noChangeShapeType="1" noTextEdit="1"/>
                </p:cNvSpPr>
                <p:nvPr/>
              </p:nvSpPr>
              <p:spPr>
                <a:xfrm>
                  <a:off x="3309123" y="5916630"/>
                  <a:ext cx="52299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49756824-94E0-4EEC-90BD-9BB7C2A26678}"/>
                    </a:ext>
                  </a:extLst>
                </p:cNvPr>
                <p:cNvSpPr txBox="1"/>
                <p:nvPr/>
              </p:nvSpPr>
              <p:spPr>
                <a:xfrm>
                  <a:off x="5437027" y="591338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72" name="Textfeld 71">
                  <a:extLst>
                    <a:ext uri="{FF2B5EF4-FFF2-40B4-BE49-F238E27FC236}">
                      <a16:creationId xmlns:a16="http://schemas.microsoft.com/office/drawing/2014/main" id="{49756824-94E0-4EEC-90BD-9BB7C2A26678}"/>
                    </a:ext>
                  </a:extLst>
                </p:cNvPr>
                <p:cNvSpPr txBox="1">
                  <a:spLocks noRot="1" noChangeAspect="1" noMove="1" noResize="1" noEditPoints="1" noAdjustHandles="1" noChangeArrowheads="1" noChangeShapeType="1" noTextEdit="1"/>
                </p:cNvSpPr>
                <p:nvPr/>
              </p:nvSpPr>
              <p:spPr>
                <a:xfrm>
                  <a:off x="5437027" y="5913386"/>
                  <a:ext cx="52299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BC283AC0-59DB-456D-A122-DCE52627812E}"/>
                    </a:ext>
                  </a:extLst>
                </p:cNvPr>
                <p:cNvSpPr txBox="1"/>
                <p:nvPr/>
              </p:nvSpPr>
              <p:spPr>
                <a:xfrm>
                  <a:off x="8864537"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73" name="Textfeld 72">
                  <a:extLst>
                    <a:ext uri="{FF2B5EF4-FFF2-40B4-BE49-F238E27FC236}">
                      <a16:creationId xmlns:a16="http://schemas.microsoft.com/office/drawing/2014/main" id="{BC283AC0-59DB-456D-A122-DCE52627812E}"/>
                    </a:ext>
                  </a:extLst>
                </p:cNvPr>
                <p:cNvSpPr txBox="1">
                  <a:spLocks noRot="1" noChangeAspect="1" noMove="1" noResize="1" noEditPoints="1" noAdjustHandles="1" noChangeArrowheads="1" noChangeShapeType="1" noTextEdit="1"/>
                </p:cNvSpPr>
                <p:nvPr/>
              </p:nvSpPr>
              <p:spPr>
                <a:xfrm>
                  <a:off x="8864537" y="5916630"/>
                  <a:ext cx="522994" cy="369332"/>
                </a:xfrm>
                <a:prstGeom prst="rect">
                  <a:avLst/>
                </a:prstGeom>
                <a:blipFill>
                  <a:blip r:embed="rId7"/>
                  <a:stretch>
                    <a:fillRect r="-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Google Shape;62;p14">
                  <a:extLst>
                    <a:ext uri="{FF2B5EF4-FFF2-40B4-BE49-F238E27FC236}">
                      <a16:creationId xmlns:a16="http://schemas.microsoft.com/office/drawing/2014/main" id="{1B672ACA-46C4-45FD-B5DB-9CF220D97D85}"/>
                    </a:ext>
                  </a:extLst>
                </p:cNvPr>
                <p:cNvSpPr/>
                <p:nvPr/>
              </p:nvSpPr>
              <p:spPr>
                <a:xfrm>
                  <a:off x="2718192" y="4770391"/>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85" name="Google Shape;62;p14">
                  <a:extLst>
                    <a:ext uri="{FF2B5EF4-FFF2-40B4-BE49-F238E27FC236}">
                      <a16:creationId xmlns:a16="http://schemas.microsoft.com/office/drawing/2014/main" id="{1B672ACA-46C4-45FD-B5DB-9CF220D97D85}"/>
                    </a:ext>
                  </a:extLst>
                </p:cNvPr>
                <p:cNvSpPr>
                  <a:spLocks noRot="1" noChangeAspect="1" noMove="1" noResize="1" noEditPoints="1" noAdjustHandles="1" noChangeArrowheads="1" noChangeShapeType="1" noTextEdit="1"/>
                </p:cNvSpPr>
                <p:nvPr/>
              </p:nvSpPr>
              <p:spPr>
                <a:xfrm>
                  <a:off x="2718192" y="4770391"/>
                  <a:ext cx="1575622" cy="631417"/>
                </a:xfrm>
                <a:prstGeom prst="roundRect">
                  <a:avLst>
                    <a:gd name="adj" fmla="val 16667"/>
                  </a:avLst>
                </a:prstGeom>
                <a:blipFill>
                  <a:blip r:embed="rId8"/>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87" name="Google Shape;104;p14">
              <a:extLst>
                <a:ext uri="{FF2B5EF4-FFF2-40B4-BE49-F238E27FC236}">
                  <a16:creationId xmlns:a16="http://schemas.microsoft.com/office/drawing/2014/main" id="{21DD473F-6FF9-4CDF-AAE4-B5B4D446605F}"/>
                </a:ext>
              </a:extLst>
            </p:cNvPr>
            <p:cNvCxnSpPr>
              <a:cxnSpLocks/>
            </p:cNvCxnSpPr>
            <p:nvPr/>
          </p:nvCxnSpPr>
          <p:spPr>
            <a:xfrm>
              <a:off x="4338208"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8" name="Google Shape;62;p14">
                  <a:extLst>
                    <a:ext uri="{FF2B5EF4-FFF2-40B4-BE49-F238E27FC236}">
                      <a16:creationId xmlns:a16="http://schemas.microsoft.com/office/drawing/2014/main" id="{C2EA4916-1EA6-4968-8D6D-DDB371980596}"/>
                    </a:ext>
                  </a:extLst>
                </p:cNvPr>
                <p:cNvSpPr/>
                <p:nvPr/>
              </p:nvSpPr>
              <p:spPr>
                <a:xfrm>
                  <a:off x="4887915" y="4770391"/>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14:m>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3</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8" name="Google Shape;62;p14">
                  <a:extLst>
                    <a:ext uri="{FF2B5EF4-FFF2-40B4-BE49-F238E27FC236}">
                      <a16:creationId xmlns:a16="http://schemas.microsoft.com/office/drawing/2014/main" id="{C2EA4916-1EA6-4968-8D6D-DDB371980596}"/>
                    </a:ext>
                  </a:extLst>
                </p:cNvPr>
                <p:cNvSpPr>
                  <a:spLocks noRot="1" noChangeAspect="1" noMove="1" noResize="1" noEditPoints="1" noAdjustHandles="1" noChangeArrowheads="1" noChangeShapeType="1" noTextEdit="1"/>
                </p:cNvSpPr>
                <p:nvPr/>
              </p:nvSpPr>
              <p:spPr>
                <a:xfrm>
                  <a:off x="4887915" y="4770391"/>
                  <a:ext cx="1600294"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94" name="Google Shape;104;p14">
              <a:extLst>
                <a:ext uri="{FF2B5EF4-FFF2-40B4-BE49-F238E27FC236}">
                  <a16:creationId xmlns:a16="http://schemas.microsoft.com/office/drawing/2014/main" id="{B5497AC5-6BAB-433F-9C69-01CC6A6B7B72}"/>
                </a:ext>
              </a:extLst>
            </p:cNvPr>
            <p:cNvCxnSpPr>
              <a:cxnSpLocks/>
            </p:cNvCxnSpPr>
            <p:nvPr/>
          </p:nvCxnSpPr>
          <p:spPr>
            <a:xfrm>
              <a:off x="6520267"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2" name="Google Shape;62;p14">
                  <a:extLst>
                    <a:ext uri="{FF2B5EF4-FFF2-40B4-BE49-F238E27FC236}">
                      <a16:creationId xmlns:a16="http://schemas.microsoft.com/office/drawing/2014/main" id="{6852E0A1-2914-43BA-A1BE-0C4E676EDA95}"/>
                    </a:ext>
                  </a:extLst>
                </p:cNvPr>
                <p:cNvSpPr/>
                <p:nvPr/>
              </p:nvSpPr>
              <p:spPr>
                <a:xfrm>
                  <a:off x="8217742" y="4775608"/>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a:t>
                  </a:r>
                  <a:br>
                    <a:rPr lang="en" sz="1333" dirty="0">
                      <a:latin typeface="Calibri" panose="020F0502020204030204" pitchFamily="34" charset="0"/>
                      <a:cs typeface="Calibri" panose="020F0502020204030204" pitchFamily="34" charset="0"/>
                    </a:rPr>
                  </a:br>
                  <a14:m>
                    <m:oMathPara xmlns:m="http://schemas.openxmlformats.org/officeDocument/2006/math">
                      <m:oMathParaPr>
                        <m:jc m:val="centerGroup"/>
                      </m:oMathParaPr>
                      <m:oMath xmlns:m="http://schemas.openxmlformats.org/officeDocument/2006/math">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i="1">
                                <a:latin typeface="Cambria Math" panose="02040503050406030204" pitchFamily="18" charset="0"/>
                                <a:cs typeface="Calibri" panose="020F0502020204030204" pitchFamily="34" charset="0"/>
                              </a:rPr>
                              <m:t>𝑐</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2" name="Google Shape;62;p14">
                  <a:extLst>
                    <a:ext uri="{FF2B5EF4-FFF2-40B4-BE49-F238E27FC236}">
                      <a16:creationId xmlns:a16="http://schemas.microsoft.com/office/drawing/2014/main" id="{6852E0A1-2914-43BA-A1BE-0C4E676EDA95}"/>
                    </a:ext>
                  </a:extLst>
                </p:cNvPr>
                <p:cNvSpPr>
                  <a:spLocks noRot="1" noChangeAspect="1" noMove="1" noResize="1" noEditPoints="1" noAdjustHandles="1" noChangeArrowheads="1" noChangeShapeType="1" noTextEdit="1"/>
                </p:cNvSpPr>
                <p:nvPr/>
              </p:nvSpPr>
              <p:spPr>
                <a:xfrm>
                  <a:off x="8217742" y="4775608"/>
                  <a:ext cx="1617722"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cxnSp>
          <p:nvCxnSpPr>
            <p:cNvPr id="105" name="Google Shape;104;p14">
              <a:extLst>
                <a:ext uri="{FF2B5EF4-FFF2-40B4-BE49-F238E27FC236}">
                  <a16:creationId xmlns:a16="http://schemas.microsoft.com/office/drawing/2014/main" id="{3FD90DC9-8791-45D9-88BF-B79255389481}"/>
                </a:ext>
              </a:extLst>
            </p:cNvPr>
            <p:cNvCxnSpPr>
              <a:cxnSpLocks/>
            </p:cNvCxnSpPr>
            <p:nvPr/>
          </p:nvCxnSpPr>
          <p:spPr>
            <a:xfrm>
              <a:off x="7657709"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2A92444E-9BB0-47F1-9C9A-AD56558C6DDC}"/>
                    </a:ext>
                  </a:extLst>
                </p:cNvPr>
                <p:cNvSpPr txBox="1"/>
                <p:nvPr/>
              </p:nvSpPr>
              <p:spPr>
                <a:xfrm>
                  <a:off x="7069974" y="486006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07" name="Textfeld 106">
                  <a:extLst>
                    <a:ext uri="{FF2B5EF4-FFF2-40B4-BE49-F238E27FC236}">
                      <a16:creationId xmlns:a16="http://schemas.microsoft.com/office/drawing/2014/main" id="{2A92444E-9BB0-47F1-9C9A-AD56558C6DDC}"/>
                    </a:ext>
                  </a:extLst>
                </p:cNvPr>
                <p:cNvSpPr txBox="1">
                  <a:spLocks noRot="1" noChangeAspect="1" noMove="1" noResize="1" noEditPoints="1" noAdjustHandles="1" noChangeArrowheads="1" noChangeShapeType="1" noTextEdit="1"/>
                </p:cNvSpPr>
                <p:nvPr/>
              </p:nvSpPr>
              <p:spPr>
                <a:xfrm>
                  <a:off x="7069974" y="4860061"/>
                  <a:ext cx="522994" cy="369332"/>
                </a:xfrm>
                <a:prstGeom prst="rect">
                  <a:avLst/>
                </a:prstGeom>
                <a:blipFill>
                  <a:blip r:embed="rId14"/>
                  <a:stretch>
                    <a:fillRect/>
                  </a:stretch>
                </a:blipFill>
              </p:spPr>
              <p:txBody>
                <a:bodyPr/>
                <a:lstStyle/>
                <a:p>
                  <a:r>
                    <a:rPr lang="en-GB">
                      <a:noFill/>
                    </a:rPr>
                    <a:t> </a:t>
                  </a:r>
                </a:p>
              </p:txBody>
            </p:sp>
          </mc:Fallback>
        </mc:AlternateContent>
        <p:cxnSp>
          <p:nvCxnSpPr>
            <p:cNvPr id="108" name="Google Shape;104;p14">
              <a:extLst>
                <a:ext uri="{FF2B5EF4-FFF2-40B4-BE49-F238E27FC236}">
                  <a16:creationId xmlns:a16="http://schemas.microsoft.com/office/drawing/2014/main" id="{72D65F24-B60A-488C-AD5F-5B2A376CE884}"/>
                </a:ext>
              </a:extLst>
            </p:cNvPr>
            <p:cNvCxnSpPr>
              <a:cxnSpLocks/>
            </p:cNvCxnSpPr>
            <p:nvPr/>
          </p:nvCxnSpPr>
          <p:spPr>
            <a:xfrm rot="16200000">
              <a:off x="1057973" y="572800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04;p14">
              <a:extLst>
                <a:ext uri="{FF2B5EF4-FFF2-40B4-BE49-F238E27FC236}">
                  <a16:creationId xmlns:a16="http://schemas.microsoft.com/office/drawing/2014/main" id="{99D39FC6-B825-4B75-BCD5-24412B8A1941}"/>
                </a:ext>
              </a:extLst>
            </p:cNvPr>
            <p:cNvCxnSpPr>
              <a:cxnSpLocks/>
            </p:cNvCxnSpPr>
            <p:nvPr/>
          </p:nvCxnSpPr>
          <p:spPr>
            <a:xfrm rot="16200000">
              <a:off x="3262079" y="573760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04;p14">
              <a:extLst>
                <a:ext uri="{FF2B5EF4-FFF2-40B4-BE49-F238E27FC236}">
                  <a16:creationId xmlns:a16="http://schemas.microsoft.com/office/drawing/2014/main" id="{00A22564-177F-455F-9082-918EF274EFFE}"/>
                </a:ext>
              </a:extLst>
            </p:cNvPr>
            <p:cNvCxnSpPr>
              <a:cxnSpLocks/>
            </p:cNvCxnSpPr>
            <p:nvPr/>
          </p:nvCxnSpPr>
          <p:spPr>
            <a:xfrm rot="16200000">
              <a:off x="5407533" y="571903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04;p14">
              <a:extLst>
                <a:ext uri="{FF2B5EF4-FFF2-40B4-BE49-F238E27FC236}">
                  <a16:creationId xmlns:a16="http://schemas.microsoft.com/office/drawing/2014/main" id="{2AD6C2BB-BF3D-4B4A-AF58-973A755C62A8}"/>
                </a:ext>
              </a:extLst>
            </p:cNvPr>
            <p:cNvCxnSpPr>
              <a:cxnSpLocks/>
            </p:cNvCxnSpPr>
            <p:nvPr/>
          </p:nvCxnSpPr>
          <p:spPr>
            <a:xfrm rot="16200000">
              <a:off x="8813160" y="571903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2" name="Google Shape;104;p14">
              <a:extLst>
                <a:ext uri="{FF2B5EF4-FFF2-40B4-BE49-F238E27FC236}">
                  <a16:creationId xmlns:a16="http://schemas.microsoft.com/office/drawing/2014/main" id="{69D10EF9-EA04-4577-99A2-DB8FA28263C0}"/>
                </a:ext>
              </a:extLst>
            </p:cNvPr>
            <p:cNvCxnSpPr>
              <a:cxnSpLocks/>
            </p:cNvCxnSpPr>
            <p:nvPr/>
          </p:nvCxnSpPr>
          <p:spPr>
            <a:xfrm rot="16200000">
              <a:off x="8814184" y="447079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B5ED8CB3-5A7E-4255-881F-858804E41DF4}"/>
                    </a:ext>
                  </a:extLst>
                </p:cNvPr>
                <p:cNvSpPr txBox="1"/>
                <p:nvPr/>
              </p:nvSpPr>
              <p:spPr>
                <a:xfrm>
                  <a:off x="9026603" y="428592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1"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4" name="Textfeld 123">
                  <a:extLst>
                    <a:ext uri="{FF2B5EF4-FFF2-40B4-BE49-F238E27FC236}">
                      <a16:creationId xmlns:a16="http://schemas.microsoft.com/office/drawing/2014/main" id="{B5ED8CB3-5A7E-4255-881F-858804E41DF4}"/>
                    </a:ext>
                  </a:extLst>
                </p:cNvPr>
                <p:cNvSpPr txBox="1">
                  <a:spLocks noRot="1" noChangeAspect="1" noMove="1" noResize="1" noEditPoints="1" noAdjustHandles="1" noChangeArrowheads="1" noChangeShapeType="1" noTextEdit="1"/>
                </p:cNvSpPr>
                <p:nvPr/>
              </p:nvSpPr>
              <p:spPr>
                <a:xfrm>
                  <a:off x="9026603" y="4285924"/>
                  <a:ext cx="320989" cy="303866"/>
                </a:xfrm>
                <a:prstGeom prst="rect">
                  <a:avLst/>
                </a:prstGeom>
                <a:blipFill>
                  <a:blip r:embed="rId15"/>
                  <a:stretch>
                    <a:fillRect t="-2000" r="-7692" b="-4000"/>
                  </a:stretch>
                </a:blipFill>
              </p:spPr>
              <p:txBody>
                <a:bodyPr/>
                <a:lstStyle/>
                <a:p>
                  <a:r>
                    <a:rPr lang="en-US">
                      <a:noFill/>
                    </a:rPr>
                    <a:t> </a:t>
                  </a:r>
                </a:p>
              </p:txBody>
            </p:sp>
          </mc:Fallback>
        </mc:AlternateContent>
        <p:grpSp>
          <p:nvGrpSpPr>
            <p:cNvPr id="125" name="Google Shape;458;p16">
              <a:extLst>
                <a:ext uri="{FF2B5EF4-FFF2-40B4-BE49-F238E27FC236}">
                  <a16:creationId xmlns:a16="http://schemas.microsoft.com/office/drawing/2014/main" id="{DDF3D0AC-9B07-48BD-A976-0DA20A43DC88}"/>
                </a:ext>
              </a:extLst>
            </p:cNvPr>
            <p:cNvGrpSpPr/>
            <p:nvPr/>
          </p:nvGrpSpPr>
          <p:grpSpPr>
            <a:xfrm>
              <a:off x="8994161" y="4024901"/>
              <a:ext cx="162231" cy="162231"/>
              <a:chOff x="8157975" y="3853800"/>
              <a:chExt cx="180900" cy="180900"/>
            </a:xfrm>
          </p:grpSpPr>
          <p:sp>
            <p:nvSpPr>
              <p:cNvPr id="134" name="Google Shape;459;p16">
                <a:extLst>
                  <a:ext uri="{FF2B5EF4-FFF2-40B4-BE49-F238E27FC236}">
                    <a16:creationId xmlns:a16="http://schemas.microsoft.com/office/drawing/2014/main" id="{A69C30FC-AAF8-48ED-B61F-ABBE217A546D}"/>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135" name="Google Shape;460;p16">
                <a:extLst>
                  <a:ext uri="{FF2B5EF4-FFF2-40B4-BE49-F238E27FC236}">
                    <a16:creationId xmlns:a16="http://schemas.microsoft.com/office/drawing/2014/main" id="{229600EB-4EA6-4018-82CA-BC9BD01FEC7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139" name="Google Shape;104;p14">
              <a:extLst>
                <a:ext uri="{FF2B5EF4-FFF2-40B4-BE49-F238E27FC236}">
                  <a16:creationId xmlns:a16="http://schemas.microsoft.com/office/drawing/2014/main" id="{1222C93F-E1EF-461E-A8CB-2FC163C9B7A1}"/>
                </a:ext>
              </a:extLst>
            </p:cNvPr>
            <p:cNvCxnSpPr>
              <a:cxnSpLocks/>
            </p:cNvCxnSpPr>
            <p:nvPr/>
          </p:nvCxnSpPr>
          <p:spPr>
            <a:xfrm rot="5400000">
              <a:off x="8813158" y="3740927"/>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0" name="Textfeld 139">
                  <a:extLst>
                    <a:ext uri="{FF2B5EF4-FFF2-40B4-BE49-F238E27FC236}">
                      <a16:creationId xmlns:a16="http://schemas.microsoft.com/office/drawing/2014/main" id="{51DE274A-1BF3-47DF-9C70-77CA7DE414E4}"/>
                    </a:ext>
                  </a:extLst>
                </p:cNvPr>
                <p:cNvSpPr txBox="1"/>
                <p:nvPr/>
              </p:nvSpPr>
              <p:spPr>
                <a:xfrm>
                  <a:off x="9020346" y="330494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40" name="Textfeld 139">
                  <a:extLst>
                    <a:ext uri="{FF2B5EF4-FFF2-40B4-BE49-F238E27FC236}">
                      <a16:creationId xmlns:a16="http://schemas.microsoft.com/office/drawing/2014/main" id="{51DE274A-1BF3-47DF-9C70-77CA7DE414E4}"/>
                    </a:ext>
                  </a:extLst>
                </p:cNvPr>
                <p:cNvSpPr txBox="1">
                  <a:spLocks noRot="1" noChangeAspect="1" noMove="1" noResize="1" noEditPoints="1" noAdjustHandles="1" noChangeArrowheads="1" noChangeShapeType="1" noTextEdit="1"/>
                </p:cNvSpPr>
                <p:nvPr/>
              </p:nvSpPr>
              <p:spPr>
                <a:xfrm>
                  <a:off x="9020346" y="3304943"/>
                  <a:ext cx="320989" cy="303866"/>
                </a:xfrm>
                <a:prstGeom prst="rect">
                  <a:avLst/>
                </a:prstGeom>
                <a:blipFill>
                  <a:blip r:embed="rId16"/>
                  <a:stretch>
                    <a:fillRect r="-71154" b="-6000"/>
                  </a:stretch>
                </a:blipFill>
              </p:spPr>
              <p:txBody>
                <a:bodyPr/>
                <a:lstStyle/>
                <a:p>
                  <a:r>
                    <a:rPr lang="en-US">
                      <a:noFill/>
                    </a:rPr>
                    <a:t> </a:t>
                  </a:r>
                </a:p>
              </p:txBody>
            </p:sp>
          </mc:Fallback>
        </mc:AlternateContent>
        <p:cxnSp>
          <p:nvCxnSpPr>
            <p:cNvPr id="141" name="Google Shape;104;p14">
              <a:extLst>
                <a:ext uri="{FF2B5EF4-FFF2-40B4-BE49-F238E27FC236}">
                  <a16:creationId xmlns:a16="http://schemas.microsoft.com/office/drawing/2014/main" id="{503953A1-E3C5-4A77-9E3B-F068F4EE9401}"/>
                </a:ext>
              </a:extLst>
            </p:cNvPr>
            <p:cNvCxnSpPr>
              <a:cxnSpLocks/>
            </p:cNvCxnSpPr>
            <p:nvPr/>
          </p:nvCxnSpPr>
          <p:spPr>
            <a:xfrm>
              <a:off x="9180840" y="410413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2" name="Textfeld 141">
                  <a:extLst>
                    <a:ext uri="{FF2B5EF4-FFF2-40B4-BE49-F238E27FC236}">
                      <a16:creationId xmlns:a16="http://schemas.microsoft.com/office/drawing/2014/main" id="{B019E8EC-B064-48D9-901C-CD211945B394}"/>
                    </a:ext>
                  </a:extLst>
                </p:cNvPr>
                <p:cNvSpPr txBox="1"/>
                <p:nvPr/>
              </p:nvSpPr>
              <p:spPr>
                <a:xfrm>
                  <a:off x="9695528" y="3924958"/>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1" i="1" smtClean="0">
                                <a:latin typeface="Cambria Math" panose="02040503050406030204" pitchFamily="18" charset="0"/>
                                <a:cs typeface="Calibri" panose="020F0502020204030204" pitchFamily="34" charset="0"/>
                              </a:rPr>
                              <m:t>𝒆</m:t>
                            </m:r>
                            <m:r>
                              <a:rPr lang="de-DE" sz="1330" b="0"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𝑸</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1" i="1" smtClean="0">
                                    <a:latin typeface="Cambria Math" panose="02040503050406030204" pitchFamily="18" charset="0"/>
                                    <a:cs typeface="Calibri" panose="020F0502020204030204" pitchFamily="34" charset="0"/>
                                  </a:rPr>
                                  <m:t>𝑸</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42" name="Textfeld 141">
                  <a:extLst>
                    <a:ext uri="{FF2B5EF4-FFF2-40B4-BE49-F238E27FC236}">
                      <a16:creationId xmlns:a16="http://schemas.microsoft.com/office/drawing/2014/main" id="{B019E8EC-B064-48D9-901C-CD211945B394}"/>
                    </a:ext>
                  </a:extLst>
                </p:cNvPr>
                <p:cNvSpPr txBox="1">
                  <a:spLocks noRot="1" noChangeAspect="1" noMove="1" noResize="1" noEditPoints="1" noAdjustHandles="1" noChangeArrowheads="1" noChangeShapeType="1" noTextEdit="1"/>
                </p:cNvSpPr>
                <p:nvPr/>
              </p:nvSpPr>
              <p:spPr>
                <a:xfrm>
                  <a:off x="9695528" y="3924958"/>
                  <a:ext cx="1165102" cy="303866"/>
                </a:xfrm>
                <a:prstGeom prst="rect">
                  <a:avLst/>
                </a:prstGeom>
                <a:blipFill>
                  <a:blip r:embed="rId17"/>
                  <a:stretch>
                    <a:fillRect t="-2000" r="-2199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feld 142">
                  <a:extLst>
                    <a:ext uri="{FF2B5EF4-FFF2-40B4-BE49-F238E27FC236}">
                      <a16:creationId xmlns:a16="http://schemas.microsoft.com/office/drawing/2014/main" id="{B0126B34-8983-40A4-ADD1-944102E28775}"/>
                    </a:ext>
                  </a:extLst>
                </p:cNvPr>
                <p:cNvSpPr txBox="1"/>
                <p:nvPr/>
              </p:nvSpPr>
              <p:spPr>
                <a:xfrm>
                  <a:off x="2110633" y="4809652"/>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143" name="Textfeld 142">
                  <a:extLst>
                    <a:ext uri="{FF2B5EF4-FFF2-40B4-BE49-F238E27FC236}">
                      <a16:creationId xmlns:a16="http://schemas.microsoft.com/office/drawing/2014/main" id="{B0126B34-8983-40A4-ADD1-944102E28775}"/>
                    </a:ext>
                  </a:extLst>
                </p:cNvPr>
                <p:cNvSpPr txBox="1">
                  <a:spLocks noRot="1" noChangeAspect="1" noMove="1" noResize="1" noEditPoints="1" noAdjustHandles="1" noChangeArrowheads="1" noChangeShapeType="1" noTextEdit="1"/>
                </p:cNvSpPr>
                <p:nvPr/>
              </p:nvSpPr>
              <p:spPr>
                <a:xfrm>
                  <a:off x="2110633" y="4809652"/>
                  <a:ext cx="621254"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feld 143">
                  <a:extLst>
                    <a:ext uri="{FF2B5EF4-FFF2-40B4-BE49-F238E27FC236}">
                      <a16:creationId xmlns:a16="http://schemas.microsoft.com/office/drawing/2014/main" id="{C368A896-26CD-4D02-B201-7387AB084C88}"/>
                    </a:ext>
                  </a:extLst>
                </p:cNvPr>
                <p:cNvSpPr txBox="1"/>
                <p:nvPr/>
              </p:nvSpPr>
              <p:spPr>
                <a:xfrm>
                  <a:off x="4310541" y="478137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2</m:t>
                            </m:r>
                          </m:sub>
                        </m:sSub>
                      </m:oMath>
                    </m:oMathPara>
                  </a14:m>
                  <a:endParaRPr lang="en-GB" sz="1400" dirty="0"/>
                </a:p>
              </p:txBody>
            </p:sp>
          </mc:Choice>
          <mc:Fallback xmlns="">
            <p:sp>
              <p:nvSpPr>
                <p:cNvPr id="144" name="Textfeld 143">
                  <a:extLst>
                    <a:ext uri="{FF2B5EF4-FFF2-40B4-BE49-F238E27FC236}">
                      <a16:creationId xmlns:a16="http://schemas.microsoft.com/office/drawing/2014/main" id="{C368A896-26CD-4D02-B201-7387AB084C88}"/>
                    </a:ext>
                  </a:extLst>
                </p:cNvPr>
                <p:cNvSpPr txBox="1">
                  <a:spLocks noRot="1" noChangeAspect="1" noMove="1" noResize="1" noEditPoints="1" noAdjustHandles="1" noChangeArrowheads="1" noChangeShapeType="1" noTextEdit="1"/>
                </p:cNvSpPr>
                <p:nvPr/>
              </p:nvSpPr>
              <p:spPr>
                <a:xfrm>
                  <a:off x="4310541" y="4781374"/>
                  <a:ext cx="621254" cy="307777"/>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feld 144">
                  <a:extLst>
                    <a:ext uri="{FF2B5EF4-FFF2-40B4-BE49-F238E27FC236}">
                      <a16:creationId xmlns:a16="http://schemas.microsoft.com/office/drawing/2014/main" id="{5A3A2DBB-E48F-4C0F-BBF6-DABD5997B52C}"/>
                    </a:ext>
                  </a:extLst>
                </p:cNvPr>
                <p:cNvSpPr txBox="1"/>
                <p:nvPr/>
              </p:nvSpPr>
              <p:spPr>
                <a:xfrm>
                  <a:off x="6452744" y="4781374"/>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i="1">
                                <a:latin typeface="Cambria Math" panose="02040503050406030204" pitchFamily="18" charset="0"/>
                                <a:cs typeface="Calibri" panose="020F0502020204030204" pitchFamily="34" charset="0"/>
                              </a:rPr>
                              <m:t>3</m:t>
                            </m:r>
                          </m:sub>
                        </m:sSub>
                      </m:oMath>
                    </m:oMathPara>
                  </a14:m>
                  <a:endParaRPr lang="en-GB" sz="1400" dirty="0"/>
                </a:p>
              </p:txBody>
            </p:sp>
          </mc:Choice>
          <mc:Fallback xmlns="">
            <p:sp>
              <p:nvSpPr>
                <p:cNvPr id="145" name="Textfeld 144">
                  <a:extLst>
                    <a:ext uri="{FF2B5EF4-FFF2-40B4-BE49-F238E27FC236}">
                      <a16:creationId xmlns:a16="http://schemas.microsoft.com/office/drawing/2014/main" id="{5A3A2DBB-E48F-4C0F-BBF6-DABD5997B52C}"/>
                    </a:ext>
                  </a:extLst>
                </p:cNvPr>
                <p:cNvSpPr txBox="1">
                  <a:spLocks noRot="1" noChangeAspect="1" noMove="1" noResize="1" noEditPoints="1" noAdjustHandles="1" noChangeArrowheads="1" noChangeShapeType="1" noTextEdit="1"/>
                </p:cNvSpPr>
                <p:nvPr/>
              </p:nvSpPr>
              <p:spPr>
                <a:xfrm>
                  <a:off x="6452744" y="4781374"/>
                  <a:ext cx="621254" cy="307777"/>
                </a:xfrm>
                <a:prstGeom prst="rect">
                  <a:avLst/>
                </a:prstGeom>
                <a:blipFill>
                  <a:blip r:embed="rId20"/>
                  <a:stretch>
                    <a:fillRect/>
                  </a:stretch>
                </a:blipFill>
              </p:spPr>
              <p:txBody>
                <a:bodyPr/>
                <a:lstStyle/>
                <a:p>
                  <a:r>
                    <a:rPr lang="en-US">
                      <a:noFill/>
                    </a:rPr>
                    <a:t> </a:t>
                  </a:r>
                </a:p>
              </p:txBody>
            </p:sp>
          </mc:Fallback>
        </mc:AlternateContent>
      </p:grpSp>
      <p:sp>
        <p:nvSpPr>
          <p:cNvPr id="52" name="TextShape 4">
            <a:extLst>
              <a:ext uri="{FF2B5EF4-FFF2-40B4-BE49-F238E27FC236}">
                <a16:creationId xmlns:a16="http://schemas.microsoft.com/office/drawing/2014/main" id="{E363D2E2-5C23-48E1-9695-426BA6432E0D}"/>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9</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A97B811-13B8-44DC-A792-6558E47B05F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A6D51368-F2DF-4248-8453-4B167A59E21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9</a:t>
            </a:fld>
            <a:endParaRPr lang="de-DE" sz="1200" b="0" strike="noStrike" spc="-1">
              <a:latin typeface="Times New Roman"/>
            </a:endParaRPr>
          </a:p>
        </p:txBody>
      </p:sp>
      <p:sp>
        <p:nvSpPr>
          <p:cNvPr id="55" name="TextShape 2">
            <a:extLst>
              <a:ext uri="{FF2B5EF4-FFF2-40B4-BE49-F238E27FC236}">
                <a16:creationId xmlns:a16="http://schemas.microsoft.com/office/drawing/2014/main" id="{3ECC74C5-7A47-4DBF-9905-9210C22A1821}"/>
              </a:ext>
            </a:extLst>
          </p:cNvPr>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Bildung des Qualitätsmodells (1/2)</a:t>
            </a:r>
            <a:endParaRPr lang="de-DE" sz="2800" b="0" strike="noStrike" spc="-1" dirty="0">
              <a:solidFill>
                <a:srgbClr val="000000"/>
              </a:solidFill>
              <a:latin typeface="Arial"/>
            </a:endParaRPr>
          </a:p>
        </p:txBody>
      </p:sp>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7A7A9940-4EC8-49C9-A002-749586C9F4B0}"/>
                  </a:ext>
                </a:extLst>
              </p:cNvPr>
              <p:cNvSpPr txBox="1"/>
              <p:nvPr/>
            </p:nvSpPr>
            <p:spPr>
              <a:xfrm>
                <a:off x="8185730" y="4334347"/>
                <a:ext cx="621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400" i="1" smtClean="0">
                              <a:latin typeface="Cambria Math" panose="02040503050406030204" pitchFamily="18" charset="0"/>
                              <a:cs typeface="Calibri" panose="020F0502020204030204" pitchFamily="34" charset="0"/>
                            </a:rPr>
                          </m:ctrlPr>
                        </m:sSubPr>
                        <m:e>
                          <m:r>
                            <a:rPr lang="de-DE" sz="1400" b="1" i="1">
                              <a:latin typeface="Cambria Math" panose="02040503050406030204" pitchFamily="18" charset="0"/>
                              <a:cs typeface="Calibri" panose="020F0502020204030204" pitchFamily="34" charset="0"/>
                            </a:rPr>
                            <m:t>𝒄</m:t>
                          </m:r>
                        </m:e>
                        <m:sub>
                          <m:r>
                            <a:rPr lang="de-DE" sz="1400" b="0" i="1" smtClean="0">
                              <a:latin typeface="Cambria Math" panose="02040503050406030204" pitchFamily="18" charset="0"/>
                              <a:cs typeface="Calibri" panose="020F0502020204030204" pitchFamily="34" charset="0"/>
                            </a:rPr>
                            <m:t>𝑇</m:t>
                          </m:r>
                          <m:r>
                            <a:rPr lang="de-DE" sz="1400" b="0" i="1" smtClean="0">
                              <a:latin typeface="Cambria Math" panose="02040503050406030204" pitchFamily="18" charset="0"/>
                              <a:cs typeface="Calibri" panose="020F0502020204030204" pitchFamily="34" charset="0"/>
                            </a:rPr>
                            <m:t>−1</m:t>
                          </m:r>
                        </m:sub>
                      </m:sSub>
                    </m:oMath>
                  </m:oMathPara>
                </a14:m>
                <a:endParaRPr lang="en-GB" sz="1400" dirty="0"/>
              </a:p>
            </p:txBody>
          </p:sp>
        </mc:Choice>
        <mc:Fallback xmlns="">
          <p:sp>
            <p:nvSpPr>
              <p:cNvPr id="56" name="Textfeld 55">
                <a:extLst>
                  <a:ext uri="{FF2B5EF4-FFF2-40B4-BE49-F238E27FC236}">
                    <a16:creationId xmlns:a16="http://schemas.microsoft.com/office/drawing/2014/main" id="{7A7A9940-4EC8-49C9-A002-749586C9F4B0}"/>
                  </a:ext>
                </a:extLst>
              </p:cNvPr>
              <p:cNvSpPr txBox="1">
                <a:spLocks noRot="1" noChangeAspect="1" noMove="1" noResize="1" noEditPoints="1" noAdjustHandles="1" noChangeArrowheads="1" noChangeShapeType="1" noTextEdit="1"/>
              </p:cNvSpPr>
              <p:nvPr/>
            </p:nvSpPr>
            <p:spPr>
              <a:xfrm>
                <a:off x="8185730" y="4334347"/>
                <a:ext cx="621254" cy="307777"/>
              </a:xfrm>
              <a:prstGeom prst="rect">
                <a:avLst/>
              </a:prstGeom>
              <a:blipFill>
                <a:blip r:embed="rId21"/>
                <a:stretch>
                  <a:fillRect/>
                </a:stretch>
              </a:blipFill>
            </p:spPr>
            <p:txBody>
              <a:bodyPr/>
              <a:lstStyle/>
              <a:p>
                <a:r>
                  <a:rPr lang="en-US">
                    <a:noFill/>
                  </a:rPr>
                  <a:t> </a:t>
                </a:r>
              </a:p>
            </p:txBody>
          </p:sp>
        </mc:Fallback>
      </mc:AlternateContent>
      <p:sp>
        <p:nvSpPr>
          <p:cNvPr id="40" name="TextShape 4">
            <a:extLst>
              <a:ext uri="{FF2B5EF4-FFF2-40B4-BE49-F238E27FC236}">
                <a16:creationId xmlns:a16="http://schemas.microsoft.com/office/drawing/2014/main" id="{73D72893-5F0D-4BCE-95AD-E7FF7DAB7939}"/>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r>
              <a:rPr lang="de-DE" sz="1200" spc="-1" dirty="0">
                <a:solidFill>
                  <a:srgbClr val="8B8B8B"/>
                </a:solidFill>
                <a:latin typeface="Arial"/>
              </a:rPr>
              <a:t>02.11.2021</a:t>
            </a:r>
          </a:p>
        </p:txBody>
      </p:sp>
    </p:spTree>
    <p:extLst>
      <p:ext uri="{BB962C8B-B14F-4D97-AF65-F5344CB8AC3E}">
        <p14:creationId xmlns:p14="http://schemas.microsoft.com/office/powerpoint/2010/main" val="45495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4591</Words>
  <Application>Microsoft Office PowerPoint</Application>
  <PresentationFormat>Breitbild</PresentationFormat>
  <Paragraphs>1159</Paragraphs>
  <Slides>40</Slides>
  <Notes>20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Arial</vt:lpstr>
      <vt:lpstr>Arial Black</vt:lpstr>
      <vt:lpstr>Calibri</vt:lpstr>
      <vt:lpstr>Cambria Math</vt:lpstr>
      <vt:lpstr>Symbol</vt:lpstr>
      <vt:lpstr>Times New Roman</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Datengetriebene Modellbildung</vt:lpstr>
      <vt:lpstr>PowerPoint-Präsentation</vt:lpstr>
      <vt:lpstr>PowerPoint-Präsentation</vt:lpstr>
      <vt:lpstr>Datengetriebene Modellbildung</vt:lpstr>
      <vt:lpstr>Modellauswertung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Entwicklungsmaßnahmen im Überblick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Universität Kassel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Digital Twin of Injection Molding</dc:title>
  <dc:subject/>
  <dc:creator>Marco Klute</dc:creator>
  <dc:description/>
  <cp:lastModifiedBy>Alexander Rehmer</cp:lastModifiedBy>
  <cp:revision>320</cp:revision>
  <cp:lastPrinted>2021-01-25T11:52:59Z</cp:lastPrinted>
  <dcterms:created xsi:type="dcterms:W3CDTF">2021-01-08T11:15:22Z</dcterms:created>
  <dcterms:modified xsi:type="dcterms:W3CDTF">2022-01-17T16:02:23Z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Universität Kassel</vt:lpwstr>
  </property>
  <property fmtid="{D5CDD505-2E9C-101B-9397-08002B2CF9AE}" pid="4" name="HiddenSlides">
    <vt:i4>1</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Breitbild</vt:lpwstr>
  </property>
  <property fmtid="{D5CDD505-2E9C-101B-9397-08002B2CF9AE}" pid="10" name="ScaleCrop">
    <vt:bool>false</vt:bool>
  </property>
  <property fmtid="{D5CDD505-2E9C-101B-9397-08002B2CF9AE}" pid="11" name="ShareDoc">
    <vt:bool>false</vt:bool>
  </property>
  <property fmtid="{D5CDD505-2E9C-101B-9397-08002B2CF9AE}" pid="12" name="Slides">
    <vt:i4>25</vt:i4>
  </property>
</Properties>
</file>